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58" r:id="rId3"/>
    <p:sldId id="287" r:id="rId4"/>
    <p:sldId id="282" r:id="rId5"/>
    <p:sldId id="298" r:id="rId6"/>
    <p:sldId id="277" r:id="rId7"/>
    <p:sldId id="292" r:id="rId8"/>
    <p:sldId id="260" r:id="rId9"/>
    <p:sldId id="288" r:id="rId10"/>
    <p:sldId id="276" r:id="rId11"/>
    <p:sldId id="299" r:id="rId12"/>
    <p:sldId id="303" r:id="rId13"/>
    <p:sldId id="301" r:id="rId14"/>
    <p:sldId id="293" r:id="rId15"/>
    <p:sldId id="302" r:id="rId16"/>
    <p:sldId id="294" r:id="rId17"/>
    <p:sldId id="296" r:id="rId18"/>
    <p:sldId id="267"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D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57" autoAdjust="0"/>
    <p:restoredTop sz="94660"/>
  </p:normalViewPr>
  <p:slideViewPr>
    <p:cSldViewPr snapToGrid="0" showGuides="1">
      <p:cViewPr varScale="1">
        <p:scale>
          <a:sx n="90" d="100"/>
          <a:sy n="90" d="100"/>
        </p:scale>
        <p:origin x="480" y="90"/>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780F95-95A9-411B-8A33-4B0CC2FEA226}" type="datetimeFigureOut">
              <a:rPr lang="zh-CN" altLang="en-US" smtClean="0"/>
              <a:t>2022/10/14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6140F-7798-4957-9AC2-78BB7EADB55B}" type="slidenum">
              <a:rPr lang="zh-CN" altLang="en-US" smtClean="0"/>
              <a:t>‹#›</a:t>
            </a:fld>
            <a:endParaRPr lang="zh-CN" altLang="en-US"/>
          </a:p>
        </p:txBody>
      </p:sp>
    </p:spTree>
    <p:extLst>
      <p:ext uri="{BB962C8B-B14F-4D97-AF65-F5344CB8AC3E}">
        <p14:creationId xmlns:p14="http://schemas.microsoft.com/office/powerpoint/2010/main" val="707618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2022/10/14</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63471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2022/10/14</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63640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2022/10/14</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85915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064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4069"/>
            <a:ext cx="10515600" cy="1327151"/>
          </a:xfrm>
        </p:spPr>
        <p:txBody>
          <a:bodyPr/>
          <a:lstStyle/>
          <a:p>
            <a:r>
              <a:rPr lang="zh-CN" altLang="en-US"/>
              <a:t>单击此处编辑母版标题样式</a:t>
            </a:r>
          </a:p>
        </p:txBody>
      </p:sp>
      <p:sp>
        <p:nvSpPr>
          <p:cNvPr id="3" name="Date Placeholder 3"/>
          <p:cNvSpPr>
            <a:spLocks noGrp="1" noChangeArrowheads="1"/>
          </p:cNvSpPr>
          <p:nvPr>
            <p:ph type="dt" sz="half" idx="10"/>
          </p:nvPr>
        </p:nvSpPr>
        <p:spPr>
          <a:ln/>
        </p:spPr>
        <p:txBody>
          <a:bodyPr/>
          <a:lstStyle>
            <a:lvl1pPr>
              <a:defRPr/>
            </a:lvl1pPr>
          </a:lstStyle>
          <a:p>
            <a:pPr fontAlgn="base">
              <a:spcBef>
                <a:spcPct val="0"/>
              </a:spcBef>
              <a:spcAft>
                <a:spcPct val="0"/>
              </a:spcAft>
              <a:defRPr/>
            </a:pPr>
            <a:fld id="{BF817420-7A5F-4E8A-8A95-A1D1AB6D74FC}" type="datetime1">
              <a:rPr lang="zh-CN" altLang="en-US" smtClean="0">
                <a:latin typeface="Arial" panose="020B0604020202020204" pitchFamily="34" charset="0"/>
                <a:ea typeface="宋体" panose="02010600030101010101" pitchFamily="2" charset="-122"/>
              </a:rPr>
              <a:pPr fontAlgn="base">
                <a:spcBef>
                  <a:spcPct val="0"/>
                </a:spcBef>
                <a:spcAft>
                  <a:spcPct val="0"/>
                </a:spcAft>
                <a:defRPr/>
              </a:pPr>
              <a:t>2022/10/14</a:t>
            </a:fld>
            <a:endParaRPr lang="zh-CN" altLang="en-US" sz="2400">
              <a:solidFill>
                <a:srgbClr val="000000"/>
              </a:solidFill>
              <a:latin typeface="Arial" panose="020B0604020202020204" pitchFamily="34" charset="0"/>
              <a:ea typeface="宋体" panose="02010600030101010101" pitchFamily="2" charset="-122"/>
            </a:endParaRPr>
          </a:p>
        </p:txBody>
      </p:sp>
      <p:sp>
        <p:nvSpPr>
          <p:cNvPr id="4" name="Footer Placeholder 4"/>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zh-CN" altLang="zh-CN">
              <a:latin typeface="Arial" panose="020B0604020202020204" pitchFamily="34" charset="0"/>
              <a:ea typeface="宋体" panose="02010600030101010101" pitchFamily="2" charset="-122"/>
            </a:endParaRPr>
          </a:p>
        </p:txBody>
      </p:sp>
      <p:sp>
        <p:nvSpPr>
          <p:cNvPr id="5" name="Slide Number Placeholder 5"/>
          <p:cNvSpPr>
            <a:spLocks noGrp="1" noChangeArrowheads="1"/>
          </p:cNvSpPr>
          <p:nvPr>
            <p:ph type="sldNum" sz="quarter" idx="12"/>
          </p:nvPr>
        </p:nvSpPr>
        <p:spPr>
          <a:ln/>
        </p:spPr>
        <p:txBody>
          <a:bodyPr/>
          <a:lstStyle>
            <a:lvl1pPr>
              <a:defRPr/>
            </a:lvl1pPr>
          </a:lstStyle>
          <a:p>
            <a:pPr defTabSz="912261" fontAlgn="base">
              <a:spcBef>
                <a:spcPct val="0"/>
              </a:spcBef>
              <a:spcAft>
                <a:spcPct val="0"/>
              </a:spcAft>
              <a:defRPr/>
            </a:pPr>
            <a:fld id="{62E0817F-478C-43E8-B957-E97021C4B95C}" type="slidenum">
              <a:rPr lang="zh-CN" altLang="en-US" smtClean="0">
                <a:latin typeface="Arial" panose="020B0604020202020204" pitchFamily="34" charset="0"/>
                <a:ea typeface="宋体" panose="02010600030101010101" pitchFamily="2" charset="-122"/>
              </a:rPr>
              <a:pPr defTabSz="912261" fontAlgn="base">
                <a:spcBef>
                  <a:spcPct val="0"/>
                </a:spcBef>
                <a:spcAft>
                  <a:spcPct val="0"/>
                </a:spcAft>
                <a:defRPr/>
              </a:pPr>
              <a:t>‹#›</a:t>
            </a:fld>
            <a:endParaRPr lang="zh-CN" altLang="en-US" sz="2400">
              <a:solidFill>
                <a:srgbClr val="000000"/>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401787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2022/10/14</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25966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2022/10/14</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39492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2022/10/14</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7087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2022/10/14</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57197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2022/10/14</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22653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2022/10/14</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62169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2022/10/14</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04032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2022/10/14</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97197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2022/10/14</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992103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5" Type="http://schemas.openxmlformats.org/officeDocument/2006/relationships/tags" Target="../tags/tag5.xml"/><Relationship Id="rId4" Type="http://schemas.openxmlformats.org/officeDocument/2006/relationships/tags" Target="../tags/tag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p:nvPr/>
        </p:nvSpPr>
        <p:spPr>
          <a:xfrm>
            <a:off x="0" y="0"/>
            <a:ext cx="12192000" cy="6858000"/>
          </a:xfrm>
          <a:prstGeom prst="rect">
            <a:avLst/>
          </a:prstGeom>
          <a:blipFill>
            <a:blip r:embed="rId2"/>
            <a:srcRect/>
            <a:stretch>
              <a:fillRect t="-68518" b="-685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sp>
        <p:nvSpPr>
          <p:cNvPr id="3" name="Pentagon 8"/>
          <p:cNvSpPr/>
          <p:nvPr/>
        </p:nvSpPr>
        <p:spPr>
          <a:xfrm rot="5400000">
            <a:off x="3850550" y="-2255278"/>
            <a:ext cx="4490900" cy="10531420"/>
          </a:xfrm>
          <a:prstGeom prst="homePlate">
            <a:avLst>
              <a:gd name="adj" fmla="val 29908"/>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FBFBFB"/>
              </a:solidFill>
              <a:effectLst/>
              <a:uLnTx/>
              <a:uFillTx/>
              <a:latin typeface="微软雅黑" panose="020B0503020204020204" pitchFamily="34" charset="-122"/>
              <a:ea typeface="微软雅黑" panose="020B0503020204020204" pitchFamily="34" charset="-122"/>
              <a:cs typeface="+mn-cs"/>
              <a:sym typeface="+mn-lt"/>
            </a:endParaRPr>
          </a:p>
        </p:txBody>
      </p:sp>
      <p:sp>
        <p:nvSpPr>
          <p:cNvPr id="4" name="Title 5"/>
          <p:cNvSpPr txBox="1"/>
          <p:nvPr/>
        </p:nvSpPr>
        <p:spPr>
          <a:xfrm>
            <a:off x="1819142" y="1881164"/>
            <a:ext cx="8553713" cy="7989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4800" b="0" i="0" u="none" strike="noStrike" kern="1200" cap="none" spc="600" normalizeH="0" baseline="0" noProof="0" dirty="0">
                <a:ln>
                  <a:noFill/>
                </a:ln>
                <a:solidFill>
                  <a:srgbClr val="FFFFFF"/>
                </a:solidFill>
                <a:effectLst/>
                <a:uLnTx/>
                <a:uFillTx/>
                <a:latin typeface="FZQingKeBenYueSongS-R-GB" panose="02000000000000000000" pitchFamily="2" charset="-122"/>
                <a:ea typeface="FZQingKeBenYueSongS-R-GB" panose="02000000000000000000" pitchFamily="2" charset="-122"/>
                <a:cs typeface="+mn-ea"/>
                <a:sym typeface="+mn-lt"/>
              </a:rPr>
              <a:t>金融服务师认证培训</a:t>
            </a:r>
          </a:p>
        </p:txBody>
      </p:sp>
      <p:sp>
        <p:nvSpPr>
          <p:cNvPr id="5" name="文本框 6"/>
          <p:cNvSpPr txBox="1"/>
          <p:nvPr/>
        </p:nvSpPr>
        <p:spPr>
          <a:xfrm>
            <a:off x="2089350" y="2811300"/>
            <a:ext cx="8097388" cy="645160"/>
          </a:xfrm>
          <a:prstGeom prst="rect">
            <a:avLst/>
          </a:prstGeom>
          <a:solidFill>
            <a:schemeClr val="tx1">
              <a:alpha val="0"/>
            </a:schemeClr>
          </a:solidFill>
          <a:effectLst/>
        </p:spPr>
        <p:txBody>
          <a:bodyPr wrap="square" rtlCol="0">
            <a:spAutoFit/>
          </a:bodyPr>
          <a:lstStyle>
            <a:defPPr>
              <a:defRPr lang="zh-CN"/>
            </a:defPPr>
            <a:lvl1pPr>
              <a:defRPr sz="4800">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cs typeface="+mn-ea"/>
              <a:sym typeface="+mn-lt"/>
            </a:endParaRPr>
          </a:p>
        </p:txBody>
      </p:sp>
      <p:sp>
        <p:nvSpPr>
          <p:cNvPr id="7" name="Freeform 19"/>
          <p:cNvSpPr/>
          <p:nvPr/>
        </p:nvSpPr>
        <p:spPr bwMode="auto">
          <a:xfrm rot="5400000" flipH="1">
            <a:off x="4907006" y="-661857"/>
            <a:ext cx="2462075" cy="12276083"/>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Tree>
    <p:extLst>
      <p:ext uri="{BB962C8B-B14F-4D97-AF65-F5344CB8AC3E}">
        <p14:creationId xmlns:p14="http://schemas.microsoft.com/office/powerpoint/2010/main" val="40607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1" y="301326"/>
            <a:ext cx="12192000" cy="6556674"/>
            <a:chOff x="1" y="301326"/>
            <a:chExt cx="12192000" cy="6556674"/>
          </a:xfrm>
        </p:grpSpPr>
        <p:sp>
          <p:nvSpPr>
            <p:cNvPr id="5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9"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grpSp>
        <p:nvGrpSpPr>
          <p:cNvPr id="2" name="组合 1">
            <a:extLst>
              <a:ext uri="{FF2B5EF4-FFF2-40B4-BE49-F238E27FC236}">
                <a16:creationId xmlns:a16="http://schemas.microsoft.com/office/drawing/2014/main" id="{66E5B8CA-9D7C-4F19-B151-083F0D23AAE5}"/>
              </a:ext>
            </a:extLst>
          </p:cNvPr>
          <p:cNvGrpSpPr/>
          <p:nvPr/>
        </p:nvGrpSpPr>
        <p:grpSpPr>
          <a:xfrm>
            <a:off x="4601761" y="2148595"/>
            <a:ext cx="3208180" cy="3126465"/>
            <a:chOff x="4195764" y="911505"/>
            <a:chExt cx="3800472" cy="3794398"/>
          </a:xfrm>
        </p:grpSpPr>
        <p:grpSp>
          <p:nvGrpSpPr>
            <p:cNvPr id="45" name="千图PPT彼岸天：ID 8661124库_组合 2">
              <a:extLst>
                <a:ext uri="{FF2B5EF4-FFF2-40B4-BE49-F238E27FC236}">
                  <a16:creationId xmlns:a16="http://schemas.microsoft.com/office/drawing/2014/main" id="{19F24E07-A178-4E1D-BD1B-D757CADD44F3}"/>
                </a:ext>
              </a:extLst>
            </p:cNvPr>
            <p:cNvGrpSpPr/>
            <p:nvPr>
              <p:custDataLst>
                <p:tags r:id="rId1"/>
              </p:custDataLst>
            </p:nvPr>
          </p:nvGrpSpPr>
          <p:grpSpPr>
            <a:xfrm>
              <a:off x="4195764" y="911505"/>
              <a:ext cx="3800472" cy="3794398"/>
              <a:chOff x="4195764" y="1304051"/>
              <a:chExt cx="3800472" cy="3794398"/>
            </a:xfrm>
          </p:grpSpPr>
          <p:sp>
            <p:nvSpPr>
              <p:cNvPr id="46" name="Freeform: Shape 27">
                <a:extLst>
                  <a:ext uri="{FF2B5EF4-FFF2-40B4-BE49-F238E27FC236}">
                    <a16:creationId xmlns:a16="http://schemas.microsoft.com/office/drawing/2014/main" id="{3F64AB8A-5EE0-4C2B-BD71-6602DE706744}"/>
                  </a:ext>
                </a:extLst>
              </p:cNvPr>
              <p:cNvSpPr/>
              <p:nvPr/>
            </p:nvSpPr>
            <p:spPr bwMode="auto">
              <a:xfrm>
                <a:off x="6096000" y="1304051"/>
                <a:ext cx="1809168" cy="1900236"/>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chemeClr val="accent2"/>
              </a:solidFill>
              <a:ln w="9525">
                <a:noFill/>
                <a:round/>
              </a:ln>
            </p:spPr>
            <p:txBody>
              <a:bodyPr anchor="ctr"/>
              <a:lstStyle/>
              <a:p>
                <a:pPr algn="ctr"/>
                <a:endParaRPr>
                  <a:latin typeface="Source Han Sans SC"/>
                  <a:cs typeface="+mn-ea"/>
                  <a:sym typeface="Source Han Sans SC"/>
                </a:endParaRPr>
              </a:p>
            </p:txBody>
          </p:sp>
          <p:sp>
            <p:nvSpPr>
              <p:cNvPr id="47" name="Freeform: Shape 28">
                <a:extLst>
                  <a:ext uri="{FF2B5EF4-FFF2-40B4-BE49-F238E27FC236}">
                    <a16:creationId xmlns:a16="http://schemas.microsoft.com/office/drawing/2014/main" id="{7CB23404-4421-41A7-8C48-47D50BE467D3}"/>
                  </a:ext>
                </a:extLst>
              </p:cNvPr>
              <p:cNvSpPr/>
              <p:nvPr/>
            </p:nvSpPr>
            <p:spPr bwMode="auto">
              <a:xfrm>
                <a:off x="4286832" y="1304051"/>
                <a:ext cx="1809168" cy="1900236"/>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chemeClr val="accent1"/>
              </a:solidFill>
              <a:ln w="9525">
                <a:noFill/>
                <a:round/>
              </a:ln>
            </p:spPr>
            <p:txBody>
              <a:bodyPr anchor="ctr"/>
              <a:lstStyle/>
              <a:p>
                <a:pPr algn="ctr"/>
                <a:endParaRPr>
                  <a:latin typeface="Source Han Sans SC"/>
                  <a:cs typeface="+mn-ea"/>
                  <a:sym typeface="Source Han Sans SC"/>
                </a:endParaRPr>
              </a:p>
            </p:txBody>
          </p:sp>
          <p:sp>
            <p:nvSpPr>
              <p:cNvPr id="48" name="Freeform: Shape 37">
                <a:extLst>
                  <a:ext uri="{FF2B5EF4-FFF2-40B4-BE49-F238E27FC236}">
                    <a16:creationId xmlns:a16="http://schemas.microsoft.com/office/drawing/2014/main" id="{F35E9D12-3A1A-4F43-88F1-650785F951E2}"/>
                  </a:ext>
                </a:extLst>
              </p:cNvPr>
              <p:cNvSpPr/>
              <p:nvPr/>
            </p:nvSpPr>
            <p:spPr bwMode="auto">
              <a:xfrm>
                <a:off x="6096000" y="2621467"/>
                <a:ext cx="1900236" cy="211879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chemeClr val="accent3"/>
              </a:solidFill>
              <a:ln w="9525">
                <a:noFill/>
                <a:round/>
              </a:ln>
            </p:spPr>
            <p:txBody>
              <a:bodyPr anchor="ctr"/>
              <a:lstStyle/>
              <a:p>
                <a:pPr algn="ctr"/>
                <a:endParaRPr>
                  <a:latin typeface="Source Han Sans SC"/>
                  <a:cs typeface="+mn-ea"/>
                  <a:sym typeface="Source Han Sans SC"/>
                </a:endParaRPr>
              </a:p>
            </p:txBody>
          </p:sp>
          <p:sp>
            <p:nvSpPr>
              <p:cNvPr id="49" name="Freeform: Shape 40">
                <a:extLst>
                  <a:ext uri="{FF2B5EF4-FFF2-40B4-BE49-F238E27FC236}">
                    <a16:creationId xmlns:a16="http://schemas.microsoft.com/office/drawing/2014/main" id="{8306BCBA-9341-4E54-A446-ED01A57F51C6}"/>
                  </a:ext>
                </a:extLst>
              </p:cNvPr>
              <p:cNvSpPr/>
              <p:nvPr/>
            </p:nvSpPr>
            <p:spPr bwMode="auto">
              <a:xfrm>
                <a:off x="4195764" y="2621467"/>
                <a:ext cx="1900236" cy="211879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chemeClr val="accent5"/>
              </a:solidFill>
              <a:ln w="9525">
                <a:noFill/>
                <a:round/>
              </a:ln>
            </p:spPr>
            <p:txBody>
              <a:bodyPr anchor="ctr"/>
              <a:lstStyle/>
              <a:p>
                <a:pPr algn="ctr"/>
                <a:endParaRPr>
                  <a:latin typeface="Source Han Sans SC"/>
                  <a:cs typeface="+mn-ea"/>
                  <a:sym typeface="Source Han Sans SC"/>
                </a:endParaRPr>
              </a:p>
            </p:txBody>
          </p:sp>
          <p:sp>
            <p:nvSpPr>
              <p:cNvPr id="50" name="Freeform: Shape 53">
                <a:extLst>
                  <a:ext uri="{FF2B5EF4-FFF2-40B4-BE49-F238E27FC236}">
                    <a16:creationId xmlns:a16="http://schemas.microsoft.com/office/drawing/2014/main" id="{F7A57B0F-06B1-48E8-9F7B-24CC0D69537C}"/>
                  </a:ext>
                </a:extLst>
              </p:cNvPr>
              <p:cNvSpPr/>
              <p:nvPr/>
            </p:nvSpPr>
            <p:spPr bwMode="auto">
              <a:xfrm>
                <a:off x="4984998" y="3204287"/>
                <a:ext cx="2228072" cy="1894162"/>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chemeClr val="accent1">
                  <a:lumMod val="60000"/>
                  <a:lumOff val="40000"/>
                </a:schemeClr>
              </a:solidFill>
              <a:ln w="9525">
                <a:noFill/>
                <a:round/>
              </a:ln>
            </p:spPr>
            <p:txBody>
              <a:bodyPr anchor="ctr"/>
              <a:lstStyle/>
              <a:p>
                <a:pPr algn="ctr"/>
                <a:endParaRPr dirty="0">
                  <a:latin typeface="Source Han Sans SC"/>
                  <a:cs typeface="+mn-ea"/>
                  <a:sym typeface="Source Han Sans SC"/>
                </a:endParaRPr>
              </a:p>
            </p:txBody>
          </p:sp>
          <p:grpSp>
            <p:nvGrpSpPr>
              <p:cNvPr id="51" name="Group 64">
                <a:extLst>
                  <a:ext uri="{FF2B5EF4-FFF2-40B4-BE49-F238E27FC236}">
                    <a16:creationId xmlns:a16="http://schemas.microsoft.com/office/drawing/2014/main" id="{F89B2DD8-0F3C-4C7C-8CEC-CFDED1E47D63}"/>
                  </a:ext>
                </a:extLst>
              </p:cNvPr>
              <p:cNvGrpSpPr/>
              <p:nvPr/>
            </p:nvGrpSpPr>
            <p:grpSpPr>
              <a:xfrm>
                <a:off x="5173203" y="2275416"/>
                <a:ext cx="1845594" cy="1845594"/>
                <a:chOff x="3902924" y="1942540"/>
                <a:chExt cx="1338152" cy="1338152"/>
              </a:xfrm>
            </p:grpSpPr>
            <p:sp>
              <p:nvSpPr>
                <p:cNvPr id="53" name="Freeform: Shape 65">
                  <a:extLst>
                    <a:ext uri="{FF2B5EF4-FFF2-40B4-BE49-F238E27FC236}">
                      <a16:creationId xmlns:a16="http://schemas.microsoft.com/office/drawing/2014/main" id="{9973CF88-0176-4E84-890C-C7FC71B1D03A}"/>
                    </a:ext>
                  </a:extLst>
                </p:cNvPr>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ln>
              </p:spPr>
              <p:txBody>
                <a:bodyPr anchor="ctr"/>
                <a:lstStyle/>
                <a:p>
                  <a:pPr algn="ctr"/>
                  <a:endParaRPr>
                    <a:latin typeface="Source Han Sans SC"/>
                    <a:cs typeface="+mn-ea"/>
                    <a:sym typeface="Source Han Sans SC"/>
                  </a:endParaRPr>
                </a:p>
              </p:txBody>
            </p:sp>
            <p:grpSp>
              <p:nvGrpSpPr>
                <p:cNvPr id="54" name="Group 66">
                  <a:extLst>
                    <a:ext uri="{FF2B5EF4-FFF2-40B4-BE49-F238E27FC236}">
                      <a16:creationId xmlns:a16="http://schemas.microsoft.com/office/drawing/2014/main" id="{C6C0ADBD-CE0E-4B1E-9067-3C9F30384C99}"/>
                    </a:ext>
                  </a:extLst>
                </p:cNvPr>
                <p:cNvGrpSpPr/>
                <p:nvPr/>
              </p:nvGrpSpPr>
              <p:grpSpPr>
                <a:xfrm>
                  <a:off x="4256314" y="2291662"/>
                  <a:ext cx="631372" cy="639908"/>
                  <a:chOff x="4257902" y="2653434"/>
                  <a:chExt cx="631372" cy="639908"/>
                </a:xfrm>
              </p:grpSpPr>
              <p:sp>
                <p:nvSpPr>
                  <p:cNvPr id="56" name="Freeform: Shape 67">
                    <a:extLst>
                      <a:ext uri="{FF2B5EF4-FFF2-40B4-BE49-F238E27FC236}">
                        <a16:creationId xmlns:a16="http://schemas.microsoft.com/office/drawing/2014/main" id="{46499B23-1D5B-4076-91A2-221A23ECB373}"/>
                      </a:ext>
                    </a:extLst>
                  </p:cNvPr>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tx1">
                      <a:lumMod val="65000"/>
                      <a:lumOff val="35000"/>
                    </a:schemeClr>
                  </a:solidFill>
                  <a:ln w="9525">
                    <a:noFill/>
                    <a:round/>
                  </a:ln>
                </p:spPr>
                <p:txBody>
                  <a:bodyPr anchor="ctr"/>
                  <a:lstStyle/>
                  <a:p>
                    <a:pPr algn="ctr"/>
                    <a:endParaRPr>
                      <a:latin typeface="Source Han Sans SC"/>
                      <a:cs typeface="+mn-ea"/>
                      <a:sym typeface="Source Han Sans SC"/>
                    </a:endParaRPr>
                  </a:p>
                </p:txBody>
              </p:sp>
              <p:sp>
                <p:nvSpPr>
                  <p:cNvPr id="61" name="Freeform: Shape 68">
                    <a:extLst>
                      <a:ext uri="{FF2B5EF4-FFF2-40B4-BE49-F238E27FC236}">
                        <a16:creationId xmlns:a16="http://schemas.microsoft.com/office/drawing/2014/main" id="{E1D47AB9-41C3-4C95-ABAE-A969BE3EA390}"/>
                      </a:ext>
                    </a:extLst>
                  </p:cNvPr>
                  <p:cNvSpPr/>
                  <p:nvPr/>
                </p:nvSpPr>
                <p:spPr bwMode="auto">
                  <a:xfrm>
                    <a:off x="4547992" y="2764348"/>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tx1">
                      <a:lumMod val="65000"/>
                      <a:lumOff val="35000"/>
                    </a:schemeClr>
                  </a:solidFill>
                  <a:ln w="9525">
                    <a:noFill/>
                    <a:round/>
                  </a:ln>
                </p:spPr>
                <p:txBody>
                  <a:bodyPr anchor="ctr"/>
                  <a:lstStyle/>
                  <a:p>
                    <a:pPr algn="ctr"/>
                    <a:endParaRPr>
                      <a:latin typeface="Source Han Sans SC"/>
                      <a:cs typeface="+mn-ea"/>
                      <a:sym typeface="Source Han Sans SC"/>
                    </a:endParaRPr>
                  </a:p>
                </p:txBody>
              </p:sp>
            </p:grpSp>
          </p:grpSp>
        </p:grpSp>
        <p:grpSp>
          <p:nvGrpSpPr>
            <p:cNvPr id="62" name="千图PPT彼岸天：ID 8661124库_组合 39">
              <a:extLst>
                <a:ext uri="{FF2B5EF4-FFF2-40B4-BE49-F238E27FC236}">
                  <a16:creationId xmlns:a16="http://schemas.microsoft.com/office/drawing/2014/main" id="{3F3F5320-69B2-4B53-A44D-B9F6463AC844}"/>
                </a:ext>
              </a:extLst>
            </p:cNvPr>
            <p:cNvGrpSpPr/>
            <p:nvPr>
              <p:custDataLst>
                <p:tags r:id="rId2"/>
              </p:custDataLst>
            </p:nvPr>
          </p:nvGrpSpPr>
          <p:grpSpPr>
            <a:xfrm>
              <a:off x="6564175" y="1284282"/>
              <a:ext cx="709012" cy="709012"/>
              <a:chOff x="6143330" y="1459595"/>
              <a:chExt cx="638470" cy="638470"/>
            </a:xfrm>
          </p:grpSpPr>
          <p:sp>
            <p:nvSpPr>
              <p:cNvPr id="63" name="Oval 44">
                <a:extLst>
                  <a:ext uri="{FF2B5EF4-FFF2-40B4-BE49-F238E27FC236}">
                    <a16:creationId xmlns:a16="http://schemas.microsoft.com/office/drawing/2014/main" id="{69F49814-A013-410E-A037-EB58106884E7}"/>
                  </a:ext>
                </a:extLst>
              </p:cNvPr>
              <p:cNvSpPr/>
              <p:nvPr/>
            </p:nvSpPr>
            <p:spPr>
              <a:xfrm rot="18900000">
                <a:off x="6143330" y="1459595"/>
                <a:ext cx="638470" cy="6384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Source Han Sans SC"/>
                  <a:cs typeface="+mn-ea"/>
                  <a:sym typeface="Source Han Sans SC"/>
                </a:endParaRPr>
              </a:p>
            </p:txBody>
          </p:sp>
          <p:grpSp>
            <p:nvGrpSpPr>
              <p:cNvPr id="65" name="Group 45">
                <a:extLst>
                  <a:ext uri="{FF2B5EF4-FFF2-40B4-BE49-F238E27FC236}">
                    <a16:creationId xmlns:a16="http://schemas.microsoft.com/office/drawing/2014/main" id="{142BC452-7ED5-438F-B00B-17B759CA1BB3}"/>
                  </a:ext>
                </a:extLst>
              </p:cNvPr>
              <p:cNvGrpSpPr/>
              <p:nvPr/>
            </p:nvGrpSpPr>
            <p:grpSpPr>
              <a:xfrm>
                <a:off x="6308820" y="1602113"/>
                <a:ext cx="307491" cy="353435"/>
                <a:chOff x="5130801" y="1333499"/>
                <a:chExt cx="276225" cy="317500"/>
              </a:xfrm>
              <a:solidFill>
                <a:schemeClr val="bg1"/>
              </a:solidFill>
            </p:grpSpPr>
            <p:sp>
              <p:nvSpPr>
                <p:cNvPr id="66" name="Freeform: Shape 46">
                  <a:extLst>
                    <a:ext uri="{FF2B5EF4-FFF2-40B4-BE49-F238E27FC236}">
                      <a16:creationId xmlns:a16="http://schemas.microsoft.com/office/drawing/2014/main" id="{B36C7218-5734-4A13-B7D3-B2F2FD1E6292}"/>
                    </a:ext>
                  </a:extLst>
                </p:cNvPr>
                <p:cNvSpPr/>
                <p:nvPr/>
              </p:nvSpPr>
              <p:spPr bwMode="auto">
                <a:xfrm>
                  <a:off x="5167313" y="1333499"/>
                  <a:ext cx="203200" cy="166688"/>
                </a:xfrm>
                <a:custGeom>
                  <a:avLst/>
                  <a:gdLst/>
                  <a:ahLst/>
                  <a:cxnLst>
                    <a:cxn ang="0">
                      <a:pos x="44" y="12"/>
                    </a:cxn>
                    <a:cxn ang="0">
                      <a:pos x="17" y="28"/>
                    </a:cxn>
                    <a:cxn ang="0">
                      <a:pos x="16" y="28"/>
                    </a:cxn>
                    <a:cxn ang="0">
                      <a:pos x="15" y="28"/>
                    </a:cxn>
                    <a:cxn ang="0">
                      <a:pos x="14" y="27"/>
                    </a:cxn>
                    <a:cxn ang="0">
                      <a:pos x="42" y="6"/>
                    </a:cxn>
                    <a:cxn ang="0">
                      <a:pos x="46" y="6"/>
                    </a:cxn>
                    <a:cxn ang="0">
                      <a:pos x="74" y="27"/>
                    </a:cxn>
                    <a:cxn ang="0">
                      <a:pos x="73" y="28"/>
                    </a:cxn>
                    <a:cxn ang="0">
                      <a:pos x="72" y="28"/>
                    </a:cxn>
                    <a:cxn ang="0">
                      <a:pos x="71" y="28"/>
                    </a:cxn>
                    <a:cxn ang="0">
                      <a:pos x="44" y="12"/>
                    </a:cxn>
                    <a:cxn ang="0">
                      <a:pos x="81" y="27"/>
                    </a:cxn>
                    <a:cxn ang="0">
                      <a:pos x="46" y="0"/>
                    </a:cxn>
                    <a:cxn ang="0">
                      <a:pos x="42" y="0"/>
                    </a:cxn>
                    <a:cxn ang="0">
                      <a:pos x="8" y="27"/>
                    </a:cxn>
                    <a:cxn ang="0">
                      <a:pos x="6" y="28"/>
                    </a:cxn>
                    <a:cxn ang="0">
                      <a:pos x="0" y="42"/>
                    </a:cxn>
                    <a:cxn ang="0">
                      <a:pos x="0" y="48"/>
                    </a:cxn>
                    <a:cxn ang="0">
                      <a:pos x="8" y="58"/>
                    </a:cxn>
                    <a:cxn ang="0">
                      <a:pos x="15" y="58"/>
                    </a:cxn>
                    <a:cxn ang="0">
                      <a:pos x="17" y="58"/>
                    </a:cxn>
                    <a:cxn ang="0">
                      <a:pos x="18" y="58"/>
                    </a:cxn>
                    <a:cxn ang="0">
                      <a:pos x="44" y="73"/>
                    </a:cxn>
                    <a:cxn ang="0">
                      <a:pos x="70" y="58"/>
                    </a:cxn>
                    <a:cxn ang="0">
                      <a:pos x="71" y="58"/>
                    </a:cxn>
                    <a:cxn ang="0">
                      <a:pos x="73" y="58"/>
                    </a:cxn>
                    <a:cxn ang="0">
                      <a:pos x="80" y="58"/>
                    </a:cxn>
                    <a:cxn ang="0">
                      <a:pos x="88" y="48"/>
                    </a:cxn>
                    <a:cxn ang="0">
                      <a:pos x="88" y="42"/>
                    </a:cxn>
                    <a:cxn ang="0">
                      <a:pos x="82" y="28"/>
                    </a:cxn>
                    <a:cxn ang="0">
                      <a:pos x="81" y="27"/>
                    </a:cxn>
                  </a:cxnLst>
                  <a:rect l="0" t="0" r="r" b="b"/>
                  <a:pathLst>
                    <a:path w="88" h="73">
                      <a:moveTo>
                        <a:pt x="44" y="12"/>
                      </a:moveTo>
                      <a:cubicBezTo>
                        <a:pt x="32" y="12"/>
                        <a:pt x="22" y="18"/>
                        <a:pt x="17" y="28"/>
                      </a:cubicBezTo>
                      <a:cubicBezTo>
                        <a:pt x="17" y="28"/>
                        <a:pt x="17" y="28"/>
                        <a:pt x="16" y="28"/>
                      </a:cubicBezTo>
                      <a:cubicBezTo>
                        <a:pt x="16" y="28"/>
                        <a:pt x="15" y="28"/>
                        <a:pt x="15" y="28"/>
                      </a:cubicBezTo>
                      <a:cubicBezTo>
                        <a:pt x="15" y="28"/>
                        <a:pt x="14" y="28"/>
                        <a:pt x="14" y="27"/>
                      </a:cubicBezTo>
                      <a:cubicBezTo>
                        <a:pt x="15" y="15"/>
                        <a:pt x="28" y="6"/>
                        <a:pt x="42" y="6"/>
                      </a:cubicBezTo>
                      <a:cubicBezTo>
                        <a:pt x="46" y="6"/>
                        <a:pt x="46" y="6"/>
                        <a:pt x="46" y="6"/>
                      </a:cubicBezTo>
                      <a:cubicBezTo>
                        <a:pt x="60" y="6"/>
                        <a:pt x="72" y="15"/>
                        <a:pt x="74" y="27"/>
                      </a:cubicBezTo>
                      <a:cubicBezTo>
                        <a:pt x="74" y="27"/>
                        <a:pt x="74" y="28"/>
                        <a:pt x="73" y="28"/>
                      </a:cubicBezTo>
                      <a:cubicBezTo>
                        <a:pt x="73" y="28"/>
                        <a:pt x="73" y="28"/>
                        <a:pt x="72" y="28"/>
                      </a:cubicBezTo>
                      <a:cubicBezTo>
                        <a:pt x="72" y="28"/>
                        <a:pt x="71" y="28"/>
                        <a:pt x="71" y="28"/>
                      </a:cubicBezTo>
                      <a:cubicBezTo>
                        <a:pt x="66" y="18"/>
                        <a:pt x="56" y="12"/>
                        <a:pt x="44" y="12"/>
                      </a:cubicBezTo>
                      <a:moveTo>
                        <a:pt x="81" y="27"/>
                      </a:moveTo>
                      <a:cubicBezTo>
                        <a:pt x="79" y="12"/>
                        <a:pt x="64" y="0"/>
                        <a:pt x="46" y="0"/>
                      </a:cubicBezTo>
                      <a:cubicBezTo>
                        <a:pt x="42" y="0"/>
                        <a:pt x="42" y="0"/>
                        <a:pt x="42" y="0"/>
                      </a:cubicBezTo>
                      <a:cubicBezTo>
                        <a:pt x="24" y="0"/>
                        <a:pt x="9" y="11"/>
                        <a:pt x="8" y="27"/>
                      </a:cubicBezTo>
                      <a:cubicBezTo>
                        <a:pt x="7" y="28"/>
                        <a:pt x="7" y="28"/>
                        <a:pt x="6" y="28"/>
                      </a:cubicBezTo>
                      <a:cubicBezTo>
                        <a:pt x="4" y="29"/>
                        <a:pt x="0" y="32"/>
                        <a:pt x="0" y="42"/>
                      </a:cubicBezTo>
                      <a:cubicBezTo>
                        <a:pt x="0" y="48"/>
                        <a:pt x="0" y="48"/>
                        <a:pt x="0" y="48"/>
                      </a:cubicBezTo>
                      <a:cubicBezTo>
                        <a:pt x="0" y="56"/>
                        <a:pt x="6" y="58"/>
                        <a:pt x="8" y="58"/>
                      </a:cubicBezTo>
                      <a:cubicBezTo>
                        <a:pt x="15" y="58"/>
                        <a:pt x="15" y="58"/>
                        <a:pt x="15" y="58"/>
                      </a:cubicBezTo>
                      <a:cubicBezTo>
                        <a:pt x="16" y="58"/>
                        <a:pt x="16" y="57"/>
                        <a:pt x="17" y="58"/>
                      </a:cubicBezTo>
                      <a:cubicBezTo>
                        <a:pt x="17" y="58"/>
                        <a:pt x="18" y="58"/>
                        <a:pt x="18" y="58"/>
                      </a:cubicBezTo>
                      <a:cubicBezTo>
                        <a:pt x="23" y="67"/>
                        <a:pt x="33" y="73"/>
                        <a:pt x="44" y="73"/>
                      </a:cubicBezTo>
                      <a:cubicBezTo>
                        <a:pt x="55" y="73"/>
                        <a:pt x="65" y="67"/>
                        <a:pt x="70" y="58"/>
                      </a:cubicBezTo>
                      <a:cubicBezTo>
                        <a:pt x="70" y="58"/>
                        <a:pt x="71" y="58"/>
                        <a:pt x="71" y="58"/>
                      </a:cubicBezTo>
                      <a:cubicBezTo>
                        <a:pt x="72" y="57"/>
                        <a:pt x="72" y="58"/>
                        <a:pt x="73" y="58"/>
                      </a:cubicBezTo>
                      <a:cubicBezTo>
                        <a:pt x="80" y="58"/>
                        <a:pt x="80" y="58"/>
                        <a:pt x="80" y="58"/>
                      </a:cubicBezTo>
                      <a:cubicBezTo>
                        <a:pt x="83" y="58"/>
                        <a:pt x="88" y="56"/>
                        <a:pt x="88" y="48"/>
                      </a:cubicBezTo>
                      <a:cubicBezTo>
                        <a:pt x="88" y="42"/>
                        <a:pt x="88" y="42"/>
                        <a:pt x="88" y="42"/>
                      </a:cubicBezTo>
                      <a:cubicBezTo>
                        <a:pt x="88" y="32"/>
                        <a:pt x="84" y="29"/>
                        <a:pt x="82" y="28"/>
                      </a:cubicBezTo>
                      <a:cubicBezTo>
                        <a:pt x="81" y="28"/>
                        <a:pt x="81" y="28"/>
                        <a:pt x="81" y="27"/>
                      </a:cubicBezTo>
                    </a:path>
                  </a:pathLst>
                </a:custGeom>
                <a:grpFill/>
                <a:ln w="9525">
                  <a:noFill/>
                  <a:round/>
                </a:ln>
              </p:spPr>
              <p:txBody>
                <a:bodyPr anchor="ctr"/>
                <a:lstStyle/>
                <a:p>
                  <a:pPr algn="ctr"/>
                  <a:endParaRPr>
                    <a:latin typeface="Source Han Sans SC"/>
                    <a:cs typeface="+mn-ea"/>
                    <a:sym typeface="Source Han Sans SC"/>
                  </a:endParaRPr>
                </a:p>
              </p:txBody>
            </p:sp>
            <p:sp>
              <p:nvSpPr>
                <p:cNvPr id="67" name="Freeform: Shape 47">
                  <a:extLst>
                    <a:ext uri="{FF2B5EF4-FFF2-40B4-BE49-F238E27FC236}">
                      <a16:creationId xmlns:a16="http://schemas.microsoft.com/office/drawing/2014/main" id="{C9E084F4-68EE-4F0E-874A-D5564BE5DCA4}"/>
                    </a:ext>
                  </a:extLst>
                </p:cNvPr>
                <p:cNvSpPr/>
                <p:nvPr/>
              </p:nvSpPr>
              <p:spPr bwMode="auto">
                <a:xfrm>
                  <a:off x="5130801" y="1519236"/>
                  <a:ext cx="276225" cy="131763"/>
                </a:xfrm>
                <a:custGeom>
                  <a:avLst/>
                  <a:gdLst/>
                  <a:ahLst/>
                  <a:cxnLst>
                    <a:cxn ang="0">
                      <a:pos x="85" y="26"/>
                    </a:cxn>
                    <a:cxn ang="0">
                      <a:pos x="82" y="28"/>
                    </a:cxn>
                    <a:cxn ang="0">
                      <a:pos x="67" y="28"/>
                    </a:cxn>
                    <a:cxn ang="0">
                      <a:pos x="65" y="26"/>
                    </a:cxn>
                    <a:cxn ang="0">
                      <a:pos x="65" y="22"/>
                    </a:cxn>
                    <a:cxn ang="0">
                      <a:pos x="67" y="20"/>
                    </a:cxn>
                    <a:cxn ang="0">
                      <a:pos x="82" y="20"/>
                    </a:cxn>
                    <a:cxn ang="0">
                      <a:pos x="85" y="22"/>
                    </a:cxn>
                    <a:cxn ang="0">
                      <a:pos x="85" y="26"/>
                    </a:cxn>
                    <a:cxn ang="0">
                      <a:pos x="119" y="54"/>
                    </a:cxn>
                    <a:cxn ang="0">
                      <a:pos x="99" y="11"/>
                    </a:cxn>
                    <a:cxn ang="0">
                      <a:pos x="85" y="0"/>
                    </a:cxn>
                    <a:cxn ang="0">
                      <a:pos x="36" y="0"/>
                    </a:cxn>
                    <a:cxn ang="0">
                      <a:pos x="35" y="0"/>
                    </a:cxn>
                    <a:cxn ang="0">
                      <a:pos x="22" y="11"/>
                    </a:cxn>
                    <a:cxn ang="0">
                      <a:pos x="1" y="54"/>
                    </a:cxn>
                    <a:cxn ang="0">
                      <a:pos x="4" y="58"/>
                    </a:cxn>
                    <a:cxn ang="0">
                      <a:pos x="19" y="58"/>
                    </a:cxn>
                    <a:cxn ang="0">
                      <a:pos x="22" y="55"/>
                    </a:cxn>
                    <a:cxn ang="0">
                      <a:pos x="31" y="39"/>
                    </a:cxn>
                    <a:cxn ang="0">
                      <a:pos x="33" y="40"/>
                    </a:cxn>
                    <a:cxn ang="0">
                      <a:pos x="34" y="54"/>
                    </a:cxn>
                    <a:cxn ang="0">
                      <a:pos x="36" y="58"/>
                    </a:cxn>
                    <a:cxn ang="0">
                      <a:pos x="86" y="58"/>
                    </a:cxn>
                    <a:cxn ang="0">
                      <a:pos x="90" y="53"/>
                    </a:cxn>
                    <a:cxn ang="0">
                      <a:pos x="90" y="40"/>
                    </a:cxn>
                    <a:cxn ang="0">
                      <a:pos x="92" y="39"/>
                    </a:cxn>
                    <a:cxn ang="0">
                      <a:pos x="100" y="55"/>
                    </a:cxn>
                    <a:cxn ang="0">
                      <a:pos x="104" y="58"/>
                    </a:cxn>
                    <a:cxn ang="0">
                      <a:pos x="116" y="58"/>
                    </a:cxn>
                    <a:cxn ang="0">
                      <a:pos x="119" y="54"/>
                    </a:cxn>
                  </a:cxnLst>
                  <a:rect l="0" t="0" r="r" b="b"/>
                  <a:pathLst>
                    <a:path w="120" h="58">
                      <a:moveTo>
                        <a:pt x="85" y="26"/>
                      </a:moveTo>
                      <a:cubicBezTo>
                        <a:pt x="85" y="27"/>
                        <a:pt x="84" y="28"/>
                        <a:pt x="82" y="28"/>
                      </a:cubicBezTo>
                      <a:cubicBezTo>
                        <a:pt x="67" y="28"/>
                        <a:pt x="67" y="28"/>
                        <a:pt x="67" y="28"/>
                      </a:cubicBezTo>
                      <a:cubicBezTo>
                        <a:pt x="66" y="28"/>
                        <a:pt x="65" y="27"/>
                        <a:pt x="65" y="26"/>
                      </a:cubicBezTo>
                      <a:cubicBezTo>
                        <a:pt x="65" y="22"/>
                        <a:pt x="65" y="22"/>
                        <a:pt x="65" y="22"/>
                      </a:cubicBezTo>
                      <a:cubicBezTo>
                        <a:pt x="65" y="21"/>
                        <a:pt x="66" y="20"/>
                        <a:pt x="67" y="20"/>
                      </a:cubicBezTo>
                      <a:cubicBezTo>
                        <a:pt x="82" y="20"/>
                        <a:pt x="82" y="20"/>
                        <a:pt x="82" y="20"/>
                      </a:cubicBezTo>
                      <a:cubicBezTo>
                        <a:pt x="84" y="20"/>
                        <a:pt x="85" y="21"/>
                        <a:pt x="85" y="22"/>
                      </a:cubicBezTo>
                      <a:lnTo>
                        <a:pt x="85" y="26"/>
                      </a:lnTo>
                      <a:close/>
                      <a:moveTo>
                        <a:pt x="119" y="54"/>
                      </a:moveTo>
                      <a:cubicBezTo>
                        <a:pt x="99" y="11"/>
                        <a:pt x="99" y="11"/>
                        <a:pt x="99" y="11"/>
                      </a:cubicBezTo>
                      <a:cubicBezTo>
                        <a:pt x="98" y="9"/>
                        <a:pt x="94" y="0"/>
                        <a:pt x="85" y="0"/>
                      </a:cubicBezTo>
                      <a:cubicBezTo>
                        <a:pt x="83" y="0"/>
                        <a:pt x="38" y="0"/>
                        <a:pt x="36" y="0"/>
                      </a:cubicBezTo>
                      <a:cubicBezTo>
                        <a:pt x="35" y="0"/>
                        <a:pt x="35" y="0"/>
                        <a:pt x="35" y="0"/>
                      </a:cubicBezTo>
                      <a:cubicBezTo>
                        <a:pt x="25" y="0"/>
                        <a:pt x="22" y="9"/>
                        <a:pt x="22" y="11"/>
                      </a:cubicBezTo>
                      <a:cubicBezTo>
                        <a:pt x="1" y="54"/>
                        <a:pt x="1" y="54"/>
                        <a:pt x="1" y="54"/>
                      </a:cubicBezTo>
                      <a:cubicBezTo>
                        <a:pt x="0" y="56"/>
                        <a:pt x="1" y="58"/>
                        <a:pt x="4" y="58"/>
                      </a:cubicBezTo>
                      <a:cubicBezTo>
                        <a:pt x="19" y="58"/>
                        <a:pt x="19" y="58"/>
                        <a:pt x="19" y="58"/>
                      </a:cubicBezTo>
                      <a:cubicBezTo>
                        <a:pt x="22" y="58"/>
                        <a:pt x="22" y="55"/>
                        <a:pt x="22" y="55"/>
                      </a:cubicBezTo>
                      <a:cubicBezTo>
                        <a:pt x="31" y="39"/>
                        <a:pt x="31" y="39"/>
                        <a:pt x="31" y="39"/>
                      </a:cubicBezTo>
                      <a:cubicBezTo>
                        <a:pt x="31" y="39"/>
                        <a:pt x="33" y="34"/>
                        <a:pt x="33" y="40"/>
                      </a:cubicBezTo>
                      <a:cubicBezTo>
                        <a:pt x="33" y="45"/>
                        <a:pt x="34" y="48"/>
                        <a:pt x="34" y="54"/>
                      </a:cubicBezTo>
                      <a:cubicBezTo>
                        <a:pt x="34" y="56"/>
                        <a:pt x="34" y="58"/>
                        <a:pt x="36" y="58"/>
                      </a:cubicBezTo>
                      <a:cubicBezTo>
                        <a:pt x="86" y="58"/>
                        <a:pt x="86" y="58"/>
                        <a:pt x="86" y="58"/>
                      </a:cubicBezTo>
                      <a:cubicBezTo>
                        <a:pt x="90" y="58"/>
                        <a:pt x="90" y="56"/>
                        <a:pt x="90" y="53"/>
                      </a:cubicBezTo>
                      <a:cubicBezTo>
                        <a:pt x="90" y="46"/>
                        <a:pt x="90" y="44"/>
                        <a:pt x="90" y="40"/>
                      </a:cubicBezTo>
                      <a:cubicBezTo>
                        <a:pt x="90" y="35"/>
                        <a:pt x="92" y="39"/>
                        <a:pt x="92" y="39"/>
                      </a:cubicBezTo>
                      <a:cubicBezTo>
                        <a:pt x="100" y="55"/>
                        <a:pt x="100" y="55"/>
                        <a:pt x="100" y="55"/>
                      </a:cubicBezTo>
                      <a:cubicBezTo>
                        <a:pt x="100" y="55"/>
                        <a:pt x="101" y="58"/>
                        <a:pt x="104" y="58"/>
                      </a:cubicBezTo>
                      <a:cubicBezTo>
                        <a:pt x="116" y="58"/>
                        <a:pt x="116" y="58"/>
                        <a:pt x="116" y="58"/>
                      </a:cubicBezTo>
                      <a:cubicBezTo>
                        <a:pt x="119" y="58"/>
                        <a:pt x="120" y="56"/>
                        <a:pt x="119" y="54"/>
                      </a:cubicBezTo>
                    </a:path>
                  </a:pathLst>
                </a:custGeom>
                <a:grpFill/>
                <a:ln w="9525">
                  <a:noFill/>
                  <a:round/>
                </a:ln>
              </p:spPr>
              <p:txBody>
                <a:bodyPr anchor="ctr"/>
                <a:lstStyle/>
                <a:p>
                  <a:pPr algn="ctr"/>
                  <a:endParaRPr>
                    <a:latin typeface="Source Han Sans SC"/>
                    <a:cs typeface="+mn-ea"/>
                    <a:sym typeface="Source Han Sans SC"/>
                  </a:endParaRPr>
                </a:p>
              </p:txBody>
            </p:sp>
          </p:grpSp>
        </p:grpSp>
        <p:grpSp>
          <p:nvGrpSpPr>
            <p:cNvPr id="68" name="千图PPT彼岸天：ID 8661124库_组合 49">
              <a:extLst>
                <a:ext uri="{FF2B5EF4-FFF2-40B4-BE49-F238E27FC236}">
                  <a16:creationId xmlns:a16="http://schemas.microsoft.com/office/drawing/2014/main" id="{63F1755B-3D84-4DB7-B313-5C4ABDA3F74F}"/>
                </a:ext>
              </a:extLst>
            </p:cNvPr>
            <p:cNvGrpSpPr/>
            <p:nvPr>
              <p:custDataLst>
                <p:tags r:id="rId3"/>
              </p:custDataLst>
            </p:nvPr>
          </p:nvGrpSpPr>
          <p:grpSpPr>
            <a:xfrm>
              <a:off x="4899555" y="1290769"/>
              <a:ext cx="709012" cy="702525"/>
              <a:chOff x="2438400" y="1455513"/>
              <a:chExt cx="638468" cy="632627"/>
            </a:xfrm>
          </p:grpSpPr>
          <p:sp>
            <p:nvSpPr>
              <p:cNvPr id="69" name="Oval 69">
                <a:extLst>
                  <a:ext uri="{FF2B5EF4-FFF2-40B4-BE49-F238E27FC236}">
                    <a16:creationId xmlns:a16="http://schemas.microsoft.com/office/drawing/2014/main" id="{48B408BB-4ACA-4D56-8441-CD6D7F08AC8B}"/>
                  </a:ext>
                </a:extLst>
              </p:cNvPr>
              <p:cNvSpPr/>
              <p:nvPr/>
            </p:nvSpPr>
            <p:spPr>
              <a:xfrm rot="18900000">
                <a:off x="2438400" y="1455513"/>
                <a:ext cx="638468" cy="632627"/>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Source Han Sans SC"/>
                  <a:cs typeface="+mn-ea"/>
                  <a:sym typeface="Source Han Sans SC"/>
                </a:endParaRPr>
              </a:p>
            </p:txBody>
          </p:sp>
          <p:grpSp>
            <p:nvGrpSpPr>
              <p:cNvPr id="70" name="Group 70">
                <a:extLst>
                  <a:ext uri="{FF2B5EF4-FFF2-40B4-BE49-F238E27FC236}">
                    <a16:creationId xmlns:a16="http://schemas.microsoft.com/office/drawing/2014/main" id="{BB84B44E-3E93-4578-B940-C5ACB2304D45}"/>
                  </a:ext>
                </a:extLst>
              </p:cNvPr>
              <p:cNvGrpSpPr/>
              <p:nvPr/>
            </p:nvGrpSpPr>
            <p:grpSpPr>
              <a:xfrm>
                <a:off x="2588327" y="1602519"/>
                <a:ext cx="338614" cy="338615"/>
                <a:chOff x="3959226" y="841373"/>
                <a:chExt cx="273050" cy="266701"/>
              </a:xfrm>
              <a:solidFill>
                <a:schemeClr val="bg1"/>
              </a:solidFill>
            </p:grpSpPr>
            <p:sp>
              <p:nvSpPr>
                <p:cNvPr id="71" name="Freeform: Shape 71">
                  <a:extLst>
                    <a:ext uri="{FF2B5EF4-FFF2-40B4-BE49-F238E27FC236}">
                      <a16:creationId xmlns:a16="http://schemas.microsoft.com/office/drawing/2014/main" id="{3D32E24C-7B23-4BDB-8619-C5E0C2E64444}"/>
                    </a:ext>
                  </a:extLst>
                </p:cNvPr>
                <p:cNvSpPr/>
                <p:nvPr/>
              </p:nvSpPr>
              <p:spPr bwMode="auto">
                <a:xfrm>
                  <a:off x="3978276" y="841373"/>
                  <a:ext cx="238125" cy="74613"/>
                </a:xfrm>
                <a:custGeom>
                  <a:avLst/>
                  <a:gdLst/>
                  <a:ahLst/>
                  <a:cxnLst>
                    <a:cxn ang="0">
                      <a:pos x="101" y="30"/>
                    </a:cxn>
                    <a:cxn ang="0">
                      <a:pos x="96" y="32"/>
                    </a:cxn>
                    <a:cxn ang="0">
                      <a:pos x="55" y="13"/>
                    </a:cxn>
                    <a:cxn ang="0">
                      <a:pos x="49" y="13"/>
                    </a:cxn>
                    <a:cxn ang="0">
                      <a:pos x="7" y="32"/>
                    </a:cxn>
                    <a:cxn ang="0">
                      <a:pos x="2" y="30"/>
                    </a:cxn>
                    <a:cxn ang="0">
                      <a:pos x="1" y="26"/>
                    </a:cxn>
                    <a:cxn ang="0">
                      <a:pos x="2" y="21"/>
                    </a:cxn>
                    <a:cxn ang="0">
                      <a:pos x="49" y="0"/>
                    </a:cxn>
                    <a:cxn ang="0">
                      <a:pos x="55" y="0"/>
                    </a:cxn>
                    <a:cxn ang="0">
                      <a:pos x="101" y="21"/>
                    </a:cxn>
                    <a:cxn ang="0">
                      <a:pos x="103" y="26"/>
                    </a:cxn>
                    <a:cxn ang="0">
                      <a:pos x="101" y="30"/>
                    </a:cxn>
                  </a:cxnLst>
                  <a:rect l="0" t="0" r="r" b="b"/>
                  <a:pathLst>
                    <a:path w="104" h="32">
                      <a:moveTo>
                        <a:pt x="101" y="30"/>
                      </a:moveTo>
                      <a:cubicBezTo>
                        <a:pt x="100" y="32"/>
                        <a:pt x="98" y="32"/>
                        <a:pt x="96" y="32"/>
                      </a:cubicBezTo>
                      <a:cubicBezTo>
                        <a:pt x="55" y="13"/>
                        <a:pt x="55" y="13"/>
                        <a:pt x="55" y="13"/>
                      </a:cubicBezTo>
                      <a:cubicBezTo>
                        <a:pt x="53" y="12"/>
                        <a:pt x="50" y="12"/>
                        <a:pt x="49" y="13"/>
                      </a:cubicBezTo>
                      <a:cubicBezTo>
                        <a:pt x="7" y="32"/>
                        <a:pt x="7" y="32"/>
                        <a:pt x="7" y="32"/>
                      </a:cubicBezTo>
                      <a:cubicBezTo>
                        <a:pt x="5" y="32"/>
                        <a:pt x="3" y="32"/>
                        <a:pt x="2" y="30"/>
                      </a:cubicBezTo>
                      <a:cubicBezTo>
                        <a:pt x="1" y="26"/>
                        <a:pt x="1" y="26"/>
                        <a:pt x="1" y="26"/>
                      </a:cubicBezTo>
                      <a:cubicBezTo>
                        <a:pt x="0" y="24"/>
                        <a:pt x="1" y="22"/>
                        <a:pt x="2" y="21"/>
                      </a:cubicBezTo>
                      <a:cubicBezTo>
                        <a:pt x="49" y="0"/>
                        <a:pt x="49" y="0"/>
                        <a:pt x="49" y="0"/>
                      </a:cubicBezTo>
                      <a:cubicBezTo>
                        <a:pt x="50" y="0"/>
                        <a:pt x="53" y="0"/>
                        <a:pt x="55" y="0"/>
                      </a:cubicBezTo>
                      <a:cubicBezTo>
                        <a:pt x="101" y="21"/>
                        <a:pt x="101" y="21"/>
                        <a:pt x="101" y="21"/>
                      </a:cubicBezTo>
                      <a:cubicBezTo>
                        <a:pt x="103" y="22"/>
                        <a:pt x="104" y="24"/>
                        <a:pt x="103" y="26"/>
                      </a:cubicBezTo>
                      <a:lnTo>
                        <a:pt x="101" y="30"/>
                      </a:lnTo>
                      <a:close/>
                    </a:path>
                  </a:pathLst>
                </a:custGeom>
                <a:grpFill/>
                <a:ln w="9525">
                  <a:noFill/>
                  <a:round/>
                </a:ln>
              </p:spPr>
              <p:txBody>
                <a:bodyPr anchor="ctr"/>
                <a:lstStyle/>
                <a:p>
                  <a:pPr algn="ctr"/>
                  <a:endParaRPr>
                    <a:latin typeface="Source Han Sans SC"/>
                    <a:cs typeface="+mn-ea"/>
                    <a:sym typeface="Source Han Sans SC"/>
                  </a:endParaRPr>
                </a:p>
              </p:txBody>
            </p:sp>
            <p:sp>
              <p:nvSpPr>
                <p:cNvPr id="72" name="Freeform: Shape 72">
                  <a:extLst>
                    <a:ext uri="{FF2B5EF4-FFF2-40B4-BE49-F238E27FC236}">
                      <a16:creationId xmlns:a16="http://schemas.microsoft.com/office/drawing/2014/main" id="{9CC05F17-D6A8-41FA-8BE8-65632DBA7629}"/>
                    </a:ext>
                  </a:extLst>
                </p:cNvPr>
                <p:cNvSpPr/>
                <p:nvPr/>
              </p:nvSpPr>
              <p:spPr bwMode="auto">
                <a:xfrm>
                  <a:off x="4008438" y="928686"/>
                  <a:ext cx="31750" cy="96838"/>
                </a:xfrm>
                <a:custGeom>
                  <a:avLst/>
                  <a:gdLst/>
                  <a:ahLst/>
                  <a:cxnLst>
                    <a:cxn ang="0">
                      <a:pos x="14" y="39"/>
                    </a:cxn>
                    <a:cxn ang="0">
                      <a:pos x="11" y="42"/>
                    </a:cxn>
                    <a:cxn ang="0">
                      <a:pos x="3" y="42"/>
                    </a:cxn>
                    <a:cxn ang="0">
                      <a:pos x="0" y="39"/>
                    </a:cxn>
                    <a:cxn ang="0">
                      <a:pos x="0" y="3"/>
                    </a:cxn>
                    <a:cxn ang="0">
                      <a:pos x="3" y="0"/>
                    </a:cxn>
                    <a:cxn ang="0">
                      <a:pos x="11" y="0"/>
                    </a:cxn>
                    <a:cxn ang="0">
                      <a:pos x="14" y="3"/>
                    </a:cxn>
                    <a:cxn ang="0">
                      <a:pos x="14" y="39"/>
                    </a:cxn>
                  </a:cxnLst>
                  <a:rect l="0" t="0" r="r" b="b"/>
                  <a:pathLst>
                    <a:path w="14" h="42">
                      <a:moveTo>
                        <a:pt x="14" y="39"/>
                      </a:moveTo>
                      <a:cubicBezTo>
                        <a:pt x="14" y="41"/>
                        <a:pt x="12" y="42"/>
                        <a:pt x="11" y="42"/>
                      </a:cubicBezTo>
                      <a:cubicBezTo>
                        <a:pt x="3" y="42"/>
                        <a:pt x="3" y="42"/>
                        <a:pt x="3" y="42"/>
                      </a:cubicBezTo>
                      <a:cubicBezTo>
                        <a:pt x="1" y="42"/>
                        <a:pt x="0" y="41"/>
                        <a:pt x="0" y="39"/>
                      </a:cubicBezTo>
                      <a:cubicBezTo>
                        <a:pt x="0" y="3"/>
                        <a:pt x="0" y="3"/>
                        <a:pt x="0" y="3"/>
                      </a:cubicBezTo>
                      <a:cubicBezTo>
                        <a:pt x="0" y="2"/>
                        <a:pt x="1" y="0"/>
                        <a:pt x="3" y="0"/>
                      </a:cubicBezTo>
                      <a:cubicBezTo>
                        <a:pt x="11" y="0"/>
                        <a:pt x="11" y="0"/>
                        <a:pt x="11" y="0"/>
                      </a:cubicBezTo>
                      <a:cubicBezTo>
                        <a:pt x="12" y="0"/>
                        <a:pt x="14" y="2"/>
                        <a:pt x="14" y="3"/>
                      </a:cubicBezTo>
                      <a:lnTo>
                        <a:pt x="14" y="39"/>
                      </a:lnTo>
                      <a:close/>
                    </a:path>
                  </a:pathLst>
                </a:custGeom>
                <a:grpFill/>
                <a:ln w="9525">
                  <a:noFill/>
                  <a:round/>
                </a:ln>
              </p:spPr>
              <p:txBody>
                <a:bodyPr anchor="ctr"/>
                <a:lstStyle/>
                <a:p>
                  <a:pPr algn="ctr"/>
                  <a:endParaRPr>
                    <a:latin typeface="Source Han Sans SC"/>
                    <a:cs typeface="+mn-ea"/>
                    <a:sym typeface="Source Han Sans SC"/>
                  </a:endParaRPr>
                </a:p>
              </p:txBody>
            </p:sp>
            <p:sp>
              <p:nvSpPr>
                <p:cNvPr id="73" name="Freeform: Shape 73">
                  <a:extLst>
                    <a:ext uri="{FF2B5EF4-FFF2-40B4-BE49-F238E27FC236}">
                      <a16:creationId xmlns:a16="http://schemas.microsoft.com/office/drawing/2014/main" id="{395670C6-F03E-49BE-A628-930C614C17A6}"/>
                    </a:ext>
                  </a:extLst>
                </p:cNvPr>
                <p:cNvSpPr/>
                <p:nvPr/>
              </p:nvSpPr>
              <p:spPr bwMode="auto">
                <a:xfrm>
                  <a:off x="4081463" y="928686"/>
                  <a:ext cx="31750" cy="96838"/>
                </a:xfrm>
                <a:custGeom>
                  <a:avLst/>
                  <a:gdLst/>
                  <a:ahLst/>
                  <a:cxnLst>
                    <a:cxn ang="0">
                      <a:pos x="14" y="39"/>
                    </a:cxn>
                    <a:cxn ang="0">
                      <a:pos x="11" y="42"/>
                    </a:cxn>
                    <a:cxn ang="0">
                      <a:pos x="3" y="42"/>
                    </a:cxn>
                    <a:cxn ang="0">
                      <a:pos x="0" y="39"/>
                    </a:cxn>
                    <a:cxn ang="0">
                      <a:pos x="0" y="3"/>
                    </a:cxn>
                    <a:cxn ang="0">
                      <a:pos x="3" y="0"/>
                    </a:cxn>
                    <a:cxn ang="0">
                      <a:pos x="11" y="0"/>
                    </a:cxn>
                    <a:cxn ang="0">
                      <a:pos x="14" y="3"/>
                    </a:cxn>
                    <a:cxn ang="0">
                      <a:pos x="14" y="39"/>
                    </a:cxn>
                  </a:cxnLst>
                  <a:rect l="0" t="0" r="r" b="b"/>
                  <a:pathLst>
                    <a:path w="14" h="42">
                      <a:moveTo>
                        <a:pt x="14" y="39"/>
                      </a:moveTo>
                      <a:cubicBezTo>
                        <a:pt x="14" y="41"/>
                        <a:pt x="12" y="42"/>
                        <a:pt x="11" y="42"/>
                      </a:cubicBezTo>
                      <a:cubicBezTo>
                        <a:pt x="3" y="42"/>
                        <a:pt x="3" y="42"/>
                        <a:pt x="3" y="42"/>
                      </a:cubicBezTo>
                      <a:cubicBezTo>
                        <a:pt x="1" y="42"/>
                        <a:pt x="0" y="41"/>
                        <a:pt x="0" y="39"/>
                      </a:cubicBezTo>
                      <a:cubicBezTo>
                        <a:pt x="0" y="3"/>
                        <a:pt x="0" y="3"/>
                        <a:pt x="0" y="3"/>
                      </a:cubicBezTo>
                      <a:cubicBezTo>
                        <a:pt x="0" y="2"/>
                        <a:pt x="1" y="0"/>
                        <a:pt x="3" y="0"/>
                      </a:cubicBezTo>
                      <a:cubicBezTo>
                        <a:pt x="11" y="0"/>
                        <a:pt x="11" y="0"/>
                        <a:pt x="11" y="0"/>
                      </a:cubicBezTo>
                      <a:cubicBezTo>
                        <a:pt x="12" y="0"/>
                        <a:pt x="14" y="2"/>
                        <a:pt x="14" y="3"/>
                      </a:cubicBezTo>
                      <a:lnTo>
                        <a:pt x="14" y="39"/>
                      </a:lnTo>
                      <a:close/>
                    </a:path>
                  </a:pathLst>
                </a:custGeom>
                <a:grpFill/>
                <a:ln w="9525">
                  <a:noFill/>
                  <a:round/>
                </a:ln>
              </p:spPr>
              <p:txBody>
                <a:bodyPr anchor="ctr"/>
                <a:lstStyle/>
                <a:p>
                  <a:pPr algn="ctr"/>
                  <a:endParaRPr>
                    <a:latin typeface="Source Han Sans SC"/>
                    <a:cs typeface="+mn-ea"/>
                    <a:sym typeface="Source Han Sans SC"/>
                  </a:endParaRPr>
                </a:p>
              </p:txBody>
            </p:sp>
            <p:sp>
              <p:nvSpPr>
                <p:cNvPr id="74" name="Freeform: Shape 74">
                  <a:extLst>
                    <a:ext uri="{FF2B5EF4-FFF2-40B4-BE49-F238E27FC236}">
                      <a16:creationId xmlns:a16="http://schemas.microsoft.com/office/drawing/2014/main" id="{593D2829-6250-4283-ABD3-8AFA328D28A0}"/>
                    </a:ext>
                  </a:extLst>
                </p:cNvPr>
                <p:cNvSpPr/>
                <p:nvPr/>
              </p:nvSpPr>
              <p:spPr bwMode="auto">
                <a:xfrm>
                  <a:off x="4154488" y="928686"/>
                  <a:ext cx="30163" cy="96838"/>
                </a:xfrm>
                <a:custGeom>
                  <a:avLst/>
                  <a:gdLst/>
                  <a:ahLst/>
                  <a:cxnLst>
                    <a:cxn ang="0">
                      <a:pos x="13" y="39"/>
                    </a:cxn>
                    <a:cxn ang="0">
                      <a:pos x="11" y="42"/>
                    </a:cxn>
                    <a:cxn ang="0">
                      <a:pos x="3" y="42"/>
                    </a:cxn>
                    <a:cxn ang="0">
                      <a:pos x="0" y="39"/>
                    </a:cxn>
                    <a:cxn ang="0">
                      <a:pos x="0" y="3"/>
                    </a:cxn>
                    <a:cxn ang="0">
                      <a:pos x="3" y="0"/>
                    </a:cxn>
                    <a:cxn ang="0">
                      <a:pos x="11" y="0"/>
                    </a:cxn>
                    <a:cxn ang="0">
                      <a:pos x="13" y="3"/>
                    </a:cxn>
                    <a:cxn ang="0">
                      <a:pos x="13" y="39"/>
                    </a:cxn>
                  </a:cxnLst>
                  <a:rect l="0" t="0" r="r" b="b"/>
                  <a:pathLst>
                    <a:path w="13" h="42">
                      <a:moveTo>
                        <a:pt x="13" y="39"/>
                      </a:moveTo>
                      <a:cubicBezTo>
                        <a:pt x="13" y="41"/>
                        <a:pt x="12" y="42"/>
                        <a:pt x="11" y="42"/>
                      </a:cubicBezTo>
                      <a:cubicBezTo>
                        <a:pt x="3" y="42"/>
                        <a:pt x="3" y="42"/>
                        <a:pt x="3" y="42"/>
                      </a:cubicBezTo>
                      <a:cubicBezTo>
                        <a:pt x="1" y="42"/>
                        <a:pt x="0" y="41"/>
                        <a:pt x="0" y="39"/>
                      </a:cubicBezTo>
                      <a:cubicBezTo>
                        <a:pt x="0" y="3"/>
                        <a:pt x="0" y="3"/>
                        <a:pt x="0" y="3"/>
                      </a:cubicBezTo>
                      <a:cubicBezTo>
                        <a:pt x="0" y="2"/>
                        <a:pt x="1" y="0"/>
                        <a:pt x="3" y="0"/>
                      </a:cubicBezTo>
                      <a:cubicBezTo>
                        <a:pt x="11" y="0"/>
                        <a:pt x="11" y="0"/>
                        <a:pt x="11" y="0"/>
                      </a:cubicBezTo>
                      <a:cubicBezTo>
                        <a:pt x="12" y="0"/>
                        <a:pt x="13" y="2"/>
                        <a:pt x="13" y="3"/>
                      </a:cubicBezTo>
                      <a:lnTo>
                        <a:pt x="13" y="39"/>
                      </a:lnTo>
                      <a:close/>
                    </a:path>
                  </a:pathLst>
                </a:custGeom>
                <a:grpFill/>
                <a:ln w="9525">
                  <a:noFill/>
                  <a:round/>
                </a:ln>
              </p:spPr>
              <p:txBody>
                <a:bodyPr anchor="ctr"/>
                <a:lstStyle/>
                <a:p>
                  <a:pPr algn="ctr"/>
                  <a:endParaRPr>
                    <a:latin typeface="Source Han Sans SC"/>
                    <a:cs typeface="+mn-ea"/>
                    <a:sym typeface="Source Han Sans SC"/>
                  </a:endParaRPr>
                </a:p>
              </p:txBody>
            </p:sp>
            <p:sp>
              <p:nvSpPr>
                <p:cNvPr id="75" name="Freeform: Shape 75">
                  <a:extLst>
                    <a:ext uri="{FF2B5EF4-FFF2-40B4-BE49-F238E27FC236}">
                      <a16:creationId xmlns:a16="http://schemas.microsoft.com/office/drawing/2014/main" id="{A8A69E6B-B283-4BF2-B598-6CF6282EBCFE}"/>
                    </a:ext>
                  </a:extLst>
                </p:cNvPr>
                <p:cNvSpPr/>
                <p:nvPr/>
              </p:nvSpPr>
              <p:spPr bwMode="auto">
                <a:xfrm>
                  <a:off x="3978276" y="1046161"/>
                  <a:ext cx="236538" cy="22225"/>
                </a:xfrm>
                <a:custGeom>
                  <a:avLst/>
                  <a:gdLst/>
                  <a:ahLst/>
                  <a:cxnLst>
                    <a:cxn ang="0">
                      <a:pos x="103" y="7"/>
                    </a:cxn>
                    <a:cxn ang="0">
                      <a:pos x="100" y="10"/>
                    </a:cxn>
                    <a:cxn ang="0">
                      <a:pos x="4" y="10"/>
                    </a:cxn>
                    <a:cxn ang="0">
                      <a:pos x="0" y="7"/>
                    </a:cxn>
                    <a:cxn ang="0">
                      <a:pos x="0" y="3"/>
                    </a:cxn>
                    <a:cxn ang="0">
                      <a:pos x="4" y="0"/>
                    </a:cxn>
                    <a:cxn ang="0">
                      <a:pos x="100" y="0"/>
                    </a:cxn>
                    <a:cxn ang="0">
                      <a:pos x="103" y="3"/>
                    </a:cxn>
                    <a:cxn ang="0">
                      <a:pos x="103" y="7"/>
                    </a:cxn>
                  </a:cxnLst>
                  <a:rect l="0" t="0" r="r" b="b"/>
                  <a:pathLst>
                    <a:path w="103" h="10">
                      <a:moveTo>
                        <a:pt x="103" y="7"/>
                      </a:moveTo>
                      <a:cubicBezTo>
                        <a:pt x="103" y="9"/>
                        <a:pt x="102" y="10"/>
                        <a:pt x="100" y="10"/>
                      </a:cubicBezTo>
                      <a:cubicBezTo>
                        <a:pt x="4" y="10"/>
                        <a:pt x="4" y="10"/>
                        <a:pt x="4" y="10"/>
                      </a:cubicBezTo>
                      <a:cubicBezTo>
                        <a:pt x="2" y="10"/>
                        <a:pt x="0" y="9"/>
                        <a:pt x="0" y="7"/>
                      </a:cubicBezTo>
                      <a:cubicBezTo>
                        <a:pt x="0" y="3"/>
                        <a:pt x="0" y="3"/>
                        <a:pt x="0" y="3"/>
                      </a:cubicBezTo>
                      <a:cubicBezTo>
                        <a:pt x="0" y="1"/>
                        <a:pt x="2" y="0"/>
                        <a:pt x="4" y="0"/>
                      </a:cubicBezTo>
                      <a:cubicBezTo>
                        <a:pt x="100" y="0"/>
                        <a:pt x="100" y="0"/>
                        <a:pt x="100" y="0"/>
                      </a:cubicBezTo>
                      <a:cubicBezTo>
                        <a:pt x="102" y="0"/>
                        <a:pt x="103" y="1"/>
                        <a:pt x="103" y="3"/>
                      </a:cubicBezTo>
                      <a:lnTo>
                        <a:pt x="103" y="7"/>
                      </a:lnTo>
                      <a:close/>
                    </a:path>
                  </a:pathLst>
                </a:custGeom>
                <a:grpFill/>
                <a:ln w="9525">
                  <a:noFill/>
                  <a:round/>
                </a:ln>
              </p:spPr>
              <p:txBody>
                <a:bodyPr anchor="ctr"/>
                <a:lstStyle/>
                <a:p>
                  <a:pPr algn="ctr"/>
                  <a:endParaRPr>
                    <a:latin typeface="Source Han Sans SC"/>
                    <a:cs typeface="+mn-ea"/>
                    <a:sym typeface="Source Han Sans SC"/>
                  </a:endParaRPr>
                </a:p>
              </p:txBody>
            </p:sp>
            <p:sp>
              <p:nvSpPr>
                <p:cNvPr id="76" name="Freeform: Shape 76">
                  <a:extLst>
                    <a:ext uri="{FF2B5EF4-FFF2-40B4-BE49-F238E27FC236}">
                      <a16:creationId xmlns:a16="http://schemas.microsoft.com/office/drawing/2014/main" id="{EFE892A1-369C-4216-A9E2-8E42A2772A63}"/>
                    </a:ext>
                  </a:extLst>
                </p:cNvPr>
                <p:cNvSpPr/>
                <p:nvPr/>
              </p:nvSpPr>
              <p:spPr bwMode="auto">
                <a:xfrm>
                  <a:off x="3959226" y="1082674"/>
                  <a:ext cx="273050" cy="25400"/>
                </a:xfrm>
                <a:custGeom>
                  <a:avLst/>
                  <a:gdLst/>
                  <a:ahLst/>
                  <a:cxnLst>
                    <a:cxn ang="0">
                      <a:pos x="119" y="8"/>
                    </a:cxn>
                    <a:cxn ang="0">
                      <a:pos x="116" y="11"/>
                    </a:cxn>
                    <a:cxn ang="0">
                      <a:pos x="4" y="11"/>
                    </a:cxn>
                    <a:cxn ang="0">
                      <a:pos x="0" y="8"/>
                    </a:cxn>
                    <a:cxn ang="0">
                      <a:pos x="0" y="4"/>
                    </a:cxn>
                    <a:cxn ang="0">
                      <a:pos x="4" y="0"/>
                    </a:cxn>
                    <a:cxn ang="0">
                      <a:pos x="116" y="0"/>
                    </a:cxn>
                    <a:cxn ang="0">
                      <a:pos x="119" y="4"/>
                    </a:cxn>
                    <a:cxn ang="0">
                      <a:pos x="119" y="8"/>
                    </a:cxn>
                  </a:cxnLst>
                  <a:rect l="0" t="0" r="r" b="b"/>
                  <a:pathLst>
                    <a:path w="119" h="11">
                      <a:moveTo>
                        <a:pt x="119" y="8"/>
                      </a:moveTo>
                      <a:cubicBezTo>
                        <a:pt x="119" y="9"/>
                        <a:pt x="117" y="11"/>
                        <a:pt x="116" y="11"/>
                      </a:cubicBezTo>
                      <a:cubicBezTo>
                        <a:pt x="4" y="11"/>
                        <a:pt x="4" y="11"/>
                        <a:pt x="4" y="11"/>
                      </a:cubicBezTo>
                      <a:cubicBezTo>
                        <a:pt x="2" y="11"/>
                        <a:pt x="0" y="9"/>
                        <a:pt x="0" y="8"/>
                      </a:cubicBezTo>
                      <a:cubicBezTo>
                        <a:pt x="0" y="4"/>
                        <a:pt x="0" y="4"/>
                        <a:pt x="0" y="4"/>
                      </a:cubicBezTo>
                      <a:cubicBezTo>
                        <a:pt x="0" y="2"/>
                        <a:pt x="2" y="0"/>
                        <a:pt x="4" y="0"/>
                      </a:cubicBezTo>
                      <a:cubicBezTo>
                        <a:pt x="116" y="0"/>
                        <a:pt x="116" y="0"/>
                        <a:pt x="116" y="0"/>
                      </a:cubicBezTo>
                      <a:cubicBezTo>
                        <a:pt x="117" y="0"/>
                        <a:pt x="119" y="2"/>
                        <a:pt x="119" y="4"/>
                      </a:cubicBezTo>
                      <a:lnTo>
                        <a:pt x="119" y="8"/>
                      </a:lnTo>
                      <a:close/>
                    </a:path>
                  </a:pathLst>
                </a:custGeom>
                <a:grpFill/>
                <a:ln w="9525">
                  <a:noFill/>
                  <a:round/>
                </a:ln>
              </p:spPr>
              <p:txBody>
                <a:bodyPr anchor="ctr"/>
                <a:lstStyle/>
                <a:p>
                  <a:pPr algn="ctr"/>
                  <a:endParaRPr>
                    <a:latin typeface="Source Han Sans SC"/>
                    <a:cs typeface="+mn-ea"/>
                    <a:sym typeface="Source Han Sans SC"/>
                  </a:endParaRPr>
                </a:p>
              </p:txBody>
            </p:sp>
          </p:grpSp>
        </p:grpSp>
        <p:grpSp>
          <p:nvGrpSpPr>
            <p:cNvPr id="77" name="千图PPT彼岸天：ID 8661124库_组合 78">
              <a:extLst>
                <a:ext uri="{FF2B5EF4-FFF2-40B4-BE49-F238E27FC236}">
                  <a16:creationId xmlns:a16="http://schemas.microsoft.com/office/drawing/2014/main" id="{97BF48A6-A343-49A5-8A31-3D377F81E855}"/>
                </a:ext>
              </a:extLst>
            </p:cNvPr>
            <p:cNvGrpSpPr/>
            <p:nvPr>
              <p:custDataLst>
                <p:tags r:id="rId4"/>
              </p:custDataLst>
            </p:nvPr>
          </p:nvGrpSpPr>
          <p:grpSpPr>
            <a:xfrm>
              <a:off x="5737875" y="3811298"/>
              <a:ext cx="709012" cy="709012"/>
              <a:chOff x="6143330" y="2684962"/>
              <a:chExt cx="638470" cy="638470"/>
            </a:xfrm>
          </p:grpSpPr>
          <p:sp>
            <p:nvSpPr>
              <p:cNvPr id="86" name="Oval 82">
                <a:extLst>
                  <a:ext uri="{FF2B5EF4-FFF2-40B4-BE49-F238E27FC236}">
                    <a16:creationId xmlns:a16="http://schemas.microsoft.com/office/drawing/2014/main" id="{15DCDA51-A8C2-48E4-AD04-B47F9AD36521}"/>
                  </a:ext>
                </a:extLst>
              </p:cNvPr>
              <p:cNvSpPr/>
              <p:nvPr/>
            </p:nvSpPr>
            <p:spPr>
              <a:xfrm rot="18900000">
                <a:off x="6143330" y="2684962"/>
                <a:ext cx="638470" cy="63847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Source Han Sans SC"/>
                  <a:cs typeface="+mn-ea"/>
                  <a:sym typeface="Source Han Sans SC"/>
                </a:endParaRPr>
              </a:p>
            </p:txBody>
          </p:sp>
          <p:sp>
            <p:nvSpPr>
              <p:cNvPr id="87" name="Freeform: Shape 83">
                <a:extLst>
                  <a:ext uri="{FF2B5EF4-FFF2-40B4-BE49-F238E27FC236}">
                    <a16:creationId xmlns:a16="http://schemas.microsoft.com/office/drawing/2014/main" id="{3D5F85F0-C095-4722-9454-EF7925E97948}"/>
                  </a:ext>
                </a:extLst>
              </p:cNvPr>
              <p:cNvSpPr/>
              <p:nvPr/>
            </p:nvSpPr>
            <p:spPr bwMode="auto">
              <a:xfrm>
                <a:off x="6275216" y="2824473"/>
                <a:ext cx="374698" cy="359448"/>
              </a:xfrm>
              <a:custGeom>
                <a:avLst/>
                <a:gdLst/>
                <a:ahLst/>
                <a:cxnLst>
                  <a:cxn ang="0">
                    <a:pos x="64" y="93"/>
                  </a:cxn>
                  <a:cxn ang="0">
                    <a:pos x="67" y="106"/>
                  </a:cxn>
                  <a:cxn ang="0">
                    <a:pos x="62" y="113"/>
                  </a:cxn>
                  <a:cxn ang="0">
                    <a:pos x="49" y="101"/>
                  </a:cxn>
                  <a:cxn ang="0">
                    <a:pos x="78" y="71"/>
                  </a:cxn>
                  <a:cxn ang="0">
                    <a:pos x="65" y="74"/>
                  </a:cxn>
                  <a:cxn ang="0">
                    <a:pos x="70" y="70"/>
                  </a:cxn>
                  <a:cxn ang="0">
                    <a:pos x="20" y="68"/>
                  </a:cxn>
                  <a:cxn ang="0">
                    <a:pos x="10" y="70"/>
                  </a:cxn>
                  <a:cxn ang="0">
                    <a:pos x="28" y="85"/>
                  </a:cxn>
                  <a:cxn ang="0">
                    <a:pos x="7" y="87"/>
                  </a:cxn>
                  <a:cxn ang="0">
                    <a:pos x="2" y="87"/>
                  </a:cxn>
                  <a:cxn ang="0">
                    <a:pos x="6" y="99"/>
                  </a:cxn>
                  <a:cxn ang="0">
                    <a:pos x="3" y="103"/>
                  </a:cxn>
                  <a:cxn ang="0">
                    <a:pos x="83" y="76"/>
                  </a:cxn>
                  <a:cxn ang="0">
                    <a:pos x="119" y="55"/>
                  </a:cxn>
                  <a:cxn ang="0">
                    <a:pos x="73" y="105"/>
                  </a:cxn>
                  <a:cxn ang="0">
                    <a:pos x="97" y="90"/>
                  </a:cxn>
                  <a:cxn ang="0">
                    <a:pos x="96" y="81"/>
                  </a:cxn>
                  <a:cxn ang="0">
                    <a:pos x="97" y="71"/>
                  </a:cxn>
                  <a:cxn ang="0">
                    <a:pos x="83" y="58"/>
                  </a:cxn>
                  <a:cxn ang="0">
                    <a:pos x="79" y="37"/>
                  </a:cxn>
                  <a:cxn ang="0">
                    <a:pos x="82" y="11"/>
                  </a:cxn>
                  <a:cxn ang="0">
                    <a:pos x="59" y="11"/>
                  </a:cxn>
                  <a:cxn ang="0">
                    <a:pos x="62" y="33"/>
                  </a:cxn>
                  <a:cxn ang="0">
                    <a:pos x="60" y="44"/>
                  </a:cxn>
                  <a:cxn ang="0">
                    <a:pos x="41" y="47"/>
                  </a:cxn>
                  <a:cxn ang="0">
                    <a:pos x="56" y="61"/>
                  </a:cxn>
                  <a:cxn ang="0">
                    <a:pos x="48" y="70"/>
                  </a:cxn>
                  <a:cxn ang="0">
                    <a:pos x="47" y="61"/>
                  </a:cxn>
                  <a:cxn ang="0">
                    <a:pos x="22" y="33"/>
                  </a:cxn>
                  <a:cxn ang="0">
                    <a:pos x="17" y="62"/>
                  </a:cxn>
                  <a:cxn ang="0">
                    <a:pos x="11" y="63"/>
                  </a:cxn>
                  <a:cxn ang="0">
                    <a:pos x="65" y="0"/>
                  </a:cxn>
                </a:cxnLst>
                <a:rect l="0" t="0" r="r" b="b"/>
                <a:pathLst>
                  <a:path w="119" h="114">
                    <a:moveTo>
                      <a:pt x="49" y="99"/>
                    </a:moveTo>
                    <a:cubicBezTo>
                      <a:pt x="64" y="93"/>
                      <a:pt x="64" y="93"/>
                      <a:pt x="64" y="93"/>
                    </a:cubicBezTo>
                    <a:cubicBezTo>
                      <a:pt x="65" y="93"/>
                      <a:pt x="66" y="94"/>
                      <a:pt x="66" y="94"/>
                    </a:cubicBezTo>
                    <a:cubicBezTo>
                      <a:pt x="67" y="106"/>
                      <a:pt x="67" y="106"/>
                      <a:pt x="67" y="106"/>
                    </a:cubicBezTo>
                    <a:cubicBezTo>
                      <a:pt x="67" y="109"/>
                      <a:pt x="66" y="111"/>
                      <a:pt x="63" y="113"/>
                    </a:cubicBezTo>
                    <a:cubicBezTo>
                      <a:pt x="62" y="113"/>
                      <a:pt x="62" y="113"/>
                      <a:pt x="62" y="113"/>
                    </a:cubicBezTo>
                    <a:cubicBezTo>
                      <a:pt x="61" y="114"/>
                      <a:pt x="60" y="113"/>
                      <a:pt x="59" y="113"/>
                    </a:cubicBezTo>
                    <a:cubicBezTo>
                      <a:pt x="49" y="101"/>
                      <a:pt x="49" y="101"/>
                      <a:pt x="49" y="101"/>
                    </a:cubicBezTo>
                    <a:cubicBezTo>
                      <a:pt x="48" y="100"/>
                      <a:pt x="48" y="99"/>
                      <a:pt x="49" y="99"/>
                    </a:cubicBezTo>
                    <a:moveTo>
                      <a:pt x="78" y="71"/>
                    </a:moveTo>
                    <a:cubicBezTo>
                      <a:pt x="65" y="77"/>
                      <a:pt x="65" y="77"/>
                      <a:pt x="65" y="77"/>
                    </a:cubicBezTo>
                    <a:cubicBezTo>
                      <a:pt x="65" y="74"/>
                      <a:pt x="65" y="74"/>
                      <a:pt x="65" y="74"/>
                    </a:cubicBezTo>
                    <a:cubicBezTo>
                      <a:pt x="74" y="70"/>
                      <a:pt x="74" y="70"/>
                      <a:pt x="74" y="70"/>
                    </a:cubicBezTo>
                    <a:cubicBezTo>
                      <a:pt x="73" y="70"/>
                      <a:pt x="71" y="70"/>
                      <a:pt x="70" y="70"/>
                    </a:cubicBezTo>
                    <a:cubicBezTo>
                      <a:pt x="65" y="70"/>
                      <a:pt x="57" y="72"/>
                      <a:pt x="48" y="76"/>
                    </a:cubicBezTo>
                    <a:cubicBezTo>
                      <a:pt x="20" y="68"/>
                      <a:pt x="20" y="68"/>
                      <a:pt x="20" y="68"/>
                    </a:cubicBezTo>
                    <a:cubicBezTo>
                      <a:pt x="17" y="68"/>
                      <a:pt x="14" y="68"/>
                      <a:pt x="12" y="70"/>
                    </a:cubicBezTo>
                    <a:cubicBezTo>
                      <a:pt x="10" y="70"/>
                      <a:pt x="10" y="70"/>
                      <a:pt x="10" y="70"/>
                    </a:cubicBezTo>
                    <a:cubicBezTo>
                      <a:pt x="9" y="71"/>
                      <a:pt x="9" y="73"/>
                      <a:pt x="10" y="74"/>
                    </a:cubicBezTo>
                    <a:cubicBezTo>
                      <a:pt x="28" y="85"/>
                      <a:pt x="28" y="85"/>
                      <a:pt x="28" y="85"/>
                    </a:cubicBezTo>
                    <a:cubicBezTo>
                      <a:pt x="23" y="87"/>
                      <a:pt x="20" y="90"/>
                      <a:pt x="16" y="92"/>
                    </a:cubicBezTo>
                    <a:cubicBezTo>
                      <a:pt x="7" y="87"/>
                      <a:pt x="7" y="87"/>
                      <a:pt x="7" y="87"/>
                    </a:cubicBezTo>
                    <a:cubicBezTo>
                      <a:pt x="6" y="86"/>
                      <a:pt x="4" y="86"/>
                      <a:pt x="3" y="87"/>
                    </a:cubicBezTo>
                    <a:cubicBezTo>
                      <a:pt x="2" y="87"/>
                      <a:pt x="2" y="87"/>
                      <a:pt x="2" y="87"/>
                    </a:cubicBezTo>
                    <a:cubicBezTo>
                      <a:pt x="1" y="88"/>
                      <a:pt x="0" y="89"/>
                      <a:pt x="1" y="90"/>
                    </a:cubicBezTo>
                    <a:cubicBezTo>
                      <a:pt x="6" y="99"/>
                      <a:pt x="6" y="99"/>
                      <a:pt x="6" y="99"/>
                    </a:cubicBezTo>
                    <a:cubicBezTo>
                      <a:pt x="6" y="99"/>
                      <a:pt x="6" y="99"/>
                      <a:pt x="6" y="99"/>
                    </a:cubicBezTo>
                    <a:cubicBezTo>
                      <a:pt x="4" y="100"/>
                      <a:pt x="3" y="102"/>
                      <a:pt x="3" y="103"/>
                    </a:cubicBezTo>
                    <a:cubicBezTo>
                      <a:pt x="3" y="105"/>
                      <a:pt x="6" y="106"/>
                      <a:pt x="9" y="106"/>
                    </a:cubicBezTo>
                    <a:cubicBezTo>
                      <a:pt x="14" y="106"/>
                      <a:pt x="83" y="90"/>
                      <a:pt x="83" y="76"/>
                    </a:cubicBezTo>
                    <a:cubicBezTo>
                      <a:pt x="83" y="73"/>
                      <a:pt x="81" y="72"/>
                      <a:pt x="78" y="71"/>
                    </a:cubicBezTo>
                    <a:moveTo>
                      <a:pt x="119" y="55"/>
                    </a:moveTo>
                    <a:cubicBezTo>
                      <a:pt x="119" y="82"/>
                      <a:pt x="99" y="105"/>
                      <a:pt x="73" y="109"/>
                    </a:cubicBezTo>
                    <a:cubicBezTo>
                      <a:pt x="73" y="108"/>
                      <a:pt x="73" y="106"/>
                      <a:pt x="73" y="105"/>
                    </a:cubicBezTo>
                    <a:cubicBezTo>
                      <a:pt x="73" y="105"/>
                      <a:pt x="73" y="104"/>
                      <a:pt x="73" y="102"/>
                    </a:cubicBezTo>
                    <a:cubicBezTo>
                      <a:pt x="82" y="100"/>
                      <a:pt x="90" y="96"/>
                      <a:pt x="97" y="90"/>
                    </a:cubicBezTo>
                    <a:cubicBezTo>
                      <a:pt x="97" y="90"/>
                      <a:pt x="96" y="89"/>
                      <a:pt x="96" y="89"/>
                    </a:cubicBezTo>
                    <a:cubicBezTo>
                      <a:pt x="94" y="86"/>
                      <a:pt x="96" y="84"/>
                      <a:pt x="96" y="81"/>
                    </a:cubicBezTo>
                    <a:cubicBezTo>
                      <a:pt x="96" y="79"/>
                      <a:pt x="92" y="79"/>
                      <a:pt x="92" y="78"/>
                    </a:cubicBezTo>
                    <a:cubicBezTo>
                      <a:pt x="91" y="73"/>
                      <a:pt x="95" y="73"/>
                      <a:pt x="97" y="71"/>
                    </a:cubicBezTo>
                    <a:cubicBezTo>
                      <a:pt x="99" y="69"/>
                      <a:pt x="95" y="64"/>
                      <a:pt x="92" y="65"/>
                    </a:cubicBezTo>
                    <a:cubicBezTo>
                      <a:pt x="90" y="65"/>
                      <a:pt x="83" y="63"/>
                      <a:pt x="83" y="58"/>
                    </a:cubicBezTo>
                    <a:cubicBezTo>
                      <a:pt x="84" y="51"/>
                      <a:pt x="75" y="52"/>
                      <a:pt x="74" y="49"/>
                    </a:cubicBezTo>
                    <a:cubicBezTo>
                      <a:pt x="72" y="44"/>
                      <a:pt x="75" y="39"/>
                      <a:pt x="79" y="37"/>
                    </a:cubicBezTo>
                    <a:cubicBezTo>
                      <a:pt x="85" y="36"/>
                      <a:pt x="91" y="31"/>
                      <a:pt x="90" y="25"/>
                    </a:cubicBezTo>
                    <a:cubicBezTo>
                      <a:pt x="90" y="19"/>
                      <a:pt x="87" y="14"/>
                      <a:pt x="82" y="11"/>
                    </a:cubicBezTo>
                    <a:cubicBezTo>
                      <a:pt x="78" y="9"/>
                      <a:pt x="73" y="7"/>
                      <a:pt x="67" y="7"/>
                    </a:cubicBezTo>
                    <a:cubicBezTo>
                      <a:pt x="63" y="7"/>
                      <a:pt x="58" y="8"/>
                      <a:pt x="59" y="11"/>
                    </a:cubicBezTo>
                    <a:cubicBezTo>
                      <a:pt x="59" y="16"/>
                      <a:pt x="74" y="17"/>
                      <a:pt x="72" y="22"/>
                    </a:cubicBezTo>
                    <a:cubicBezTo>
                      <a:pt x="70" y="25"/>
                      <a:pt x="60" y="29"/>
                      <a:pt x="62" y="33"/>
                    </a:cubicBezTo>
                    <a:cubicBezTo>
                      <a:pt x="63" y="35"/>
                      <a:pt x="66" y="33"/>
                      <a:pt x="65" y="38"/>
                    </a:cubicBezTo>
                    <a:cubicBezTo>
                      <a:pt x="65" y="40"/>
                      <a:pt x="63" y="44"/>
                      <a:pt x="60" y="44"/>
                    </a:cubicBezTo>
                    <a:cubicBezTo>
                      <a:pt x="57" y="45"/>
                      <a:pt x="54" y="37"/>
                      <a:pt x="46" y="36"/>
                    </a:cubicBezTo>
                    <a:cubicBezTo>
                      <a:pt x="42" y="36"/>
                      <a:pt x="36" y="42"/>
                      <a:pt x="41" y="47"/>
                    </a:cubicBezTo>
                    <a:cubicBezTo>
                      <a:pt x="44" y="50"/>
                      <a:pt x="49" y="44"/>
                      <a:pt x="51" y="48"/>
                    </a:cubicBezTo>
                    <a:cubicBezTo>
                      <a:pt x="52" y="52"/>
                      <a:pt x="51" y="58"/>
                      <a:pt x="56" y="61"/>
                    </a:cubicBezTo>
                    <a:cubicBezTo>
                      <a:pt x="58" y="62"/>
                      <a:pt x="61" y="63"/>
                      <a:pt x="64" y="65"/>
                    </a:cubicBezTo>
                    <a:cubicBezTo>
                      <a:pt x="59" y="66"/>
                      <a:pt x="54" y="67"/>
                      <a:pt x="48" y="70"/>
                    </a:cubicBezTo>
                    <a:cubicBezTo>
                      <a:pt x="43" y="68"/>
                      <a:pt x="43" y="68"/>
                      <a:pt x="43" y="68"/>
                    </a:cubicBezTo>
                    <a:cubicBezTo>
                      <a:pt x="45" y="66"/>
                      <a:pt x="48" y="65"/>
                      <a:pt x="47" y="61"/>
                    </a:cubicBezTo>
                    <a:cubicBezTo>
                      <a:pt x="46" y="55"/>
                      <a:pt x="36" y="58"/>
                      <a:pt x="29" y="51"/>
                    </a:cubicBezTo>
                    <a:cubicBezTo>
                      <a:pt x="27" y="48"/>
                      <a:pt x="22" y="41"/>
                      <a:pt x="22" y="33"/>
                    </a:cubicBezTo>
                    <a:cubicBezTo>
                      <a:pt x="19" y="39"/>
                      <a:pt x="17" y="47"/>
                      <a:pt x="17" y="55"/>
                    </a:cubicBezTo>
                    <a:cubicBezTo>
                      <a:pt x="17" y="57"/>
                      <a:pt x="17" y="60"/>
                      <a:pt x="17" y="62"/>
                    </a:cubicBezTo>
                    <a:cubicBezTo>
                      <a:pt x="17" y="62"/>
                      <a:pt x="17" y="62"/>
                      <a:pt x="17" y="62"/>
                    </a:cubicBezTo>
                    <a:cubicBezTo>
                      <a:pt x="15" y="62"/>
                      <a:pt x="13" y="63"/>
                      <a:pt x="11" y="63"/>
                    </a:cubicBezTo>
                    <a:cubicBezTo>
                      <a:pt x="10" y="61"/>
                      <a:pt x="10" y="58"/>
                      <a:pt x="10" y="55"/>
                    </a:cubicBezTo>
                    <a:cubicBezTo>
                      <a:pt x="10" y="25"/>
                      <a:pt x="35" y="0"/>
                      <a:pt x="65" y="0"/>
                    </a:cubicBezTo>
                    <a:cubicBezTo>
                      <a:pt x="95" y="0"/>
                      <a:pt x="119" y="25"/>
                      <a:pt x="119" y="55"/>
                    </a:cubicBezTo>
                  </a:path>
                </a:pathLst>
              </a:custGeom>
              <a:solidFill>
                <a:schemeClr val="bg1"/>
              </a:solidFill>
              <a:ln w="9525">
                <a:noFill/>
                <a:round/>
              </a:ln>
            </p:spPr>
            <p:txBody>
              <a:bodyPr anchor="ctr"/>
              <a:lstStyle/>
              <a:p>
                <a:pPr algn="ctr"/>
                <a:endParaRPr>
                  <a:latin typeface="Source Han Sans SC"/>
                  <a:cs typeface="+mn-ea"/>
                  <a:sym typeface="Source Han Sans SC"/>
                </a:endParaRPr>
              </a:p>
            </p:txBody>
          </p:sp>
        </p:grpSp>
        <p:grpSp>
          <p:nvGrpSpPr>
            <p:cNvPr id="88" name="千图PPT彼岸天：ID 8661124库_组合 85">
              <a:extLst>
                <a:ext uri="{FF2B5EF4-FFF2-40B4-BE49-F238E27FC236}">
                  <a16:creationId xmlns:a16="http://schemas.microsoft.com/office/drawing/2014/main" id="{93BAE4E0-30C3-40CD-A844-9E38C63384DD}"/>
                </a:ext>
              </a:extLst>
            </p:cNvPr>
            <p:cNvGrpSpPr/>
            <p:nvPr>
              <p:custDataLst>
                <p:tags r:id="rId5"/>
              </p:custDataLst>
            </p:nvPr>
          </p:nvGrpSpPr>
          <p:grpSpPr>
            <a:xfrm>
              <a:off x="7033783" y="2854851"/>
              <a:ext cx="709012" cy="702525"/>
              <a:chOff x="2438400" y="2680880"/>
              <a:chExt cx="638468" cy="632627"/>
            </a:xfrm>
          </p:grpSpPr>
          <p:sp>
            <p:nvSpPr>
              <p:cNvPr id="89" name="Oval 89">
                <a:extLst>
                  <a:ext uri="{FF2B5EF4-FFF2-40B4-BE49-F238E27FC236}">
                    <a16:creationId xmlns:a16="http://schemas.microsoft.com/office/drawing/2014/main" id="{A0A50732-C1EC-4564-936B-6AC78CA31B0E}"/>
                  </a:ext>
                </a:extLst>
              </p:cNvPr>
              <p:cNvSpPr/>
              <p:nvPr/>
            </p:nvSpPr>
            <p:spPr>
              <a:xfrm rot="18900000">
                <a:off x="2438400" y="2680880"/>
                <a:ext cx="638468" cy="632627"/>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Source Han Sans SC"/>
                  <a:cs typeface="+mn-ea"/>
                  <a:sym typeface="Source Han Sans SC"/>
                </a:endParaRPr>
              </a:p>
            </p:txBody>
          </p:sp>
          <p:grpSp>
            <p:nvGrpSpPr>
              <p:cNvPr id="90" name="Group 90">
                <a:extLst>
                  <a:ext uri="{FF2B5EF4-FFF2-40B4-BE49-F238E27FC236}">
                    <a16:creationId xmlns:a16="http://schemas.microsoft.com/office/drawing/2014/main" id="{04672073-436B-48B6-8445-B828F13611C9}"/>
                  </a:ext>
                </a:extLst>
              </p:cNvPr>
              <p:cNvGrpSpPr/>
              <p:nvPr/>
            </p:nvGrpSpPr>
            <p:grpSpPr>
              <a:xfrm>
                <a:off x="2565879" y="2816091"/>
                <a:ext cx="383510" cy="362204"/>
                <a:chOff x="5530851" y="1866899"/>
                <a:chExt cx="285750" cy="269875"/>
              </a:xfrm>
              <a:solidFill>
                <a:schemeClr val="bg1"/>
              </a:solidFill>
            </p:grpSpPr>
            <p:sp>
              <p:nvSpPr>
                <p:cNvPr id="91" name="Oval 91">
                  <a:extLst>
                    <a:ext uri="{FF2B5EF4-FFF2-40B4-BE49-F238E27FC236}">
                      <a16:creationId xmlns:a16="http://schemas.microsoft.com/office/drawing/2014/main" id="{FB99AF52-38EC-4F07-B37A-3CB0A4953C3B}"/>
                    </a:ext>
                  </a:extLst>
                </p:cNvPr>
                <p:cNvSpPr/>
                <p:nvPr/>
              </p:nvSpPr>
              <p:spPr bwMode="auto">
                <a:xfrm>
                  <a:off x="5661026" y="1912936"/>
                  <a:ext cx="68263" cy="68263"/>
                </a:xfrm>
                <a:prstGeom prst="ellipse">
                  <a:avLst/>
                </a:prstGeom>
                <a:grpFill/>
                <a:ln w="9525">
                  <a:noFill/>
                  <a:round/>
                </a:ln>
              </p:spPr>
              <p:txBody>
                <a:bodyPr anchor="ctr"/>
                <a:lstStyle/>
                <a:p>
                  <a:pPr algn="ctr"/>
                  <a:endParaRPr>
                    <a:latin typeface="Source Han Sans SC"/>
                    <a:cs typeface="+mn-ea"/>
                    <a:sym typeface="Source Han Sans SC"/>
                  </a:endParaRPr>
                </a:p>
              </p:txBody>
            </p:sp>
            <p:sp>
              <p:nvSpPr>
                <p:cNvPr id="92" name="Freeform: Shape 92">
                  <a:extLst>
                    <a:ext uri="{FF2B5EF4-FFF2-40B4-BE49-F238E27FC236}">
                      <a16:creationId xmlns:a16="http://schemas.microsoft.com/office/drawing/2014/main" id="{A333EF55-27EF-4EEC-BA0C-74C59E5B8B73}"/>
                    </a:ext>
                  </a:extLst>
                </p:cNvPr>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ln>
              </p:spPr>
              <p:txBody>
                <a:bodyPr anchor="ctr"/>
                <a:lstStyle/>
                <a:p>
                  <a:pPr algn="ctr"/>
                  <a:endParaRPr>
                    <a:latin typeface="Source Han Sans SC"/>
                    <a:cs typeface="+mn-ea"/>
                    <a:sym typeface="Source Han Sans SC"/>
                  </a:endParaRPr>
                </a:p>
              </p:txBody>
            </p:sp>
          </p:grpSp>
        </p:grpSp>
        <p:grpSp>
          <p:nvGrpSpPr>
            <p:cNvPr id="93" name="千图PPT彼岸天：ID 8661124库_组合 101">
              <a:extLst>
                <a:ext uri="{FF2B5EF4-FFF2-40B4-BE49-F238E27FC236}">
                  <a16:creationId xmlns:a16="http://schemas.microsoft.com/office/drawing/2014/main" id="{F8819390-74C1-4DCD-B619-848FEE705C2D}"/>
                </a:ext>
              </a:extLst>
            </p:cNvPr>
            <p:cNvGrpSpPr/>
            <p:nvPr>
              <p:custDataLst>
                <p:tags r:id="rId6"/>
              </p:custDataLst>
            </p:nvPr>
          </p:nvGrpSpPr>
          <p:grpSpPr>
            <a:xfrm>
              <a:off x="4456376" y="2854851"/>
              <a:ext cx="709012" cy="702525"/>
              <a:chOff x="2438400" y="3906247"/>
              <a:chExt cx="638468" cy="632627"/>
            </a:xfrm>
          </p:grpSpPr>
          <p:sp>
            <p:nvSpPr>
              <p:cNvPr id="106" name="Oval 105">
                <a:extLst>
                  <a:ext uri="{FF2B5EF4-FFF2-40B4-BE49-F238E27FC236}">
                    <a16:creationId xmlns:a16="http://schemas.microsoft.com/office/drawing/2014/main" id="{FB811F63-5B31-4DDD-A7FC-43C2C35BA084}"/>
                  </a:ext>
                </a:extLst>
              </p:cNvPr>
              <p:cNvSpPr/>
              <p:nvPr/>
            </p:nvSpPr>
            <p:spPr>
              <a:xfrm rot="18900000">
                <a:off x="2438400" y="3906247"/>
                <a:ext cx="638468" cy="632627"/>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Source Han Sans SC"/>
                  <a:cs typeface="+mn-ea"/>
                  <a:sym typeface="Source Han Sans SC"/>
                </a:endParaRPr>
              </a:p>
            </p:txBody>
          </p:sp>
          <p:grpSp>
            <p:nvGrpSpPr>
              <p:cNvPr id="107" name="Group 106">
                <a:extLst>
                  <a:ext uri="{FF2B5EF4-FFF2-40B4-BE49-F238E27FC236}">
                    <a16:creationId xmlns:a16="http://schemas.microsoft.com/office/drawing/2014/main" id="{5A3944E4-9209-4EEF-8876-F145147549E4}"/>
                  </a:ext>
                </a:extLst>
              </p:cNvPr>
              <p:cNvGrpSpPr/>
              <p:nvPr/>
            </p:nvGrpSpPr>
            <p:grpSpPr>
              <a:xfrm>
                <a:off x="2598452" y="4071806"/>
                <a:ext cx="318371" cy="301515"/>
                <a:chOff x="5133976" y="846136"/>
                <a:chExt cx="269875" cy="255588"/>
              </a:xfrm>
              <a:solidFill>
                <a:schemeClr val="bg1"/>
              </a:solidFill>
            </p:grpSpPr>
            <p:sp>
              <p:nvSpPr>
                <p:cNvPr id="108" name="Freeform: Shape 107">
                  <a:extLst>
                    <a:ext uri="{FF2B5EF4-FFF2-40B4-BE49-F238E27FC236}">
                      <a16:creationId xmlns:a16="http://schemas.microsoft.com/office/drawing/2014/main" id="{16C92808-E4E6-429F-8A25-980A2581C9CC}"/>
                    </a:ext>
                  </a:extLst>
                </p:cNvPr>
                <p:cNvSpPr/>
                <p:nvPr/>
              </p:nvSpPr>
              <p:spPr bwMode="auto">
                <a:xfrm>
                  <a:off x="5191126" y="995361"/>
                  <a:ext cx="34925" cy="39688"/>
                </a:xfrm>
                <a:custGeom>
                  <a:avLst/>
                  <a:gdLst/>
                  <a:ahLst/>
                  <a:cxnLst>
                    <a:cxn ang="0">
                      <a:pos x="12" y="0"/>
                    </a:cxn>
                    <a:cxn ang="0">
                      <a:pos x="3" y="0"/>
                    </a:cxn>
                    <a:cxn ang="0">
                      <a:pos x="0" y="3"/>
                    </a:cxn>
                    <a:cxn ang="0">
                      <a:pos x="0" y="14"/>
                    </a:cxn>
                    <a:cxn ang="0">
                      <a:pos x="3" y="17"/>
                    </a:cxn>
                    <a:cxn ang="0">
                      <a:pos x="12" y="17"/>
                    </a:cxn>
                    <a:cxn ang="0">
                      <a:pos x="15" y="14"/>
                    </a:cxn>
                    <a:cxn ang="0">
                      <a:pos x="15" y="3"/>
                    </a:cxn>
                    <a:cxn ang="0">
                      <a:pos x="12" y="0"/>
                    </a:cxn>
                  </a:cxnLst>
                  <a:rect l="0" t="0" r="r" b="b"/>
                  <a:pathLst>
                    <a:path w="15" h="17">
                      <a:moveTo>
                        <a:pt x="12" y="0"/>
                      </a:moveTo>
                      <a:cubicBezTo>
                        <a:pt x="3" y="0"/>
                        <a:pt x="3" y="0"/>
                        <a:pt x="3" y="0"/>
                      </a:cubicBezTo>
                      <a:cubicBezTo>
                        <a:pt x="2" y="0"/>
                        <a:pt x="0" y="1"/>
                        <a:pt x="0" y="3"/>
                      </a:cubicBezTo>
                      <a:cubicBezTo>
                        <a:pt x="0" y="14"/>
                        <a:pt x="0" y="14"/>
                        <a:pt x="0" y="14"/>
                      </a:cubicBezTo>
                      <a:cubicBezTo>
                        <a:pt x="0" y="16"/>
                        <a:pt x="2" y="17"/>
                        <a:pt x="3" y="17"/>
                      </a:cubicBezTo>
                      <a:cubicBezTo>
                        <a:pt x="12" y="17"/>
                        <a:pt x="12" y="17"/>
                        <a:pt x="12" y="17"/>
                      </a:cubicBezTo>
                      <a:cubicBezTo>
                        <a:pt x="14" y="17"/>
                        <a:pt x="15" y="16"/>
                        <a:pt x="15" y="14"/>
                      </a:cubicBezTo>
                      <a:cubicBezTo>
                        <a:pt x="15" y="3"/>
                        <a:pt x="15" y="3"/>
                        <a:pt x="15" y="3"/>
                      </a:cubicBezTo>
                      <a:cubicBezTo>
                        <a:pt x="15" y="1"/>
                        <a:pt x="14" y="0"/>
                        <a:pt x="12" y="0"/>
                      </a:cubicBezTo>
                    </a:path>
                  </a:pathLst>
                </a:custGeom>
                <a:grpFill/>
                <a:ln w="9525">
                  <a:noFill/>
                  <a:round/>
                </a:ln>
              </p:spPr>
              <p:txBody>
                <a:bodyPr anchor="ctr"/>
                <a:lstStyle/>
                <a:p>
                  <a:pPr algn="ctr"/>
                  <a:endParaRPr>
                    <a:latin typeface="Source Han Sans SC"/>
                    <a:cs typeface="+mn-ea"/>
                    <a:sym typeface="Source Han Sans SC"/>
                  </a:endParaRPr>
                </a:p>
              </p:txBody>
            </p:sp>
            <p:sp>
              <p:nvSpPr>
                <p:cNvPr id="109" name="Freeform: Shape 108">
                  <a:extLst>
                    <a:ext uri="{FF2B5EF4-FFF2-40B4-BE49-F238E27FC236}">
                      <a16:creationId xmlns:a16="http://schemas.microsoft.com/office/drawing/2014/main" id="{1D5BD584-96E5-4F90-A3EE-E149CF7CF854}"/>
                    </a:ext>
                  </a:extLst>
                </p:cNvPr>
                <p:cNvSpPr/>
                <p:nvPr/>
              </p:nvSpPr>
              <p:spPr bwMode="auto">
                <a:xfrm>
                  <a:off x="5308601" y="1052511"/>
                  <a:ext cx="74613" cy="4763"/>
                </a:xfrm>
                <a:custGeom>
                  <a:avLst/>
                  <a:gdLst/>
                  <a:ahLst/>
                  <a:cxnLst>
                    <a:cxn ang="0">
                      <a:pos x="33" y="1"/>
                    </a:cxn>
                    <a:cxn ang="0">
                      <a:pos x="32" y="2"/>
                    </a:cxn>
                    <a:cxn ang="0">
                      <a:pos x="1" y="2"/>
                    </a:cxn>
                    <a:cxn ang="0">
                      <a:pos x="0" y="1"/>
                    </a:cxn>
                    <a:cxn ang="0">
                      <a:pos x="0" y="1"/>
                    </a:cxn>
                    <a:cxn ang="0">
                      <a:pos x="1" y="0"/>
                    </a:cxn>
                    <a:cxn ang="0">
                      <a:pos x="32" y="0"/>
                    </a:cxn>
                    <a:cxn ang="0">
                      <a:pos x="33" y="1"/>
                    </a:cxn>
                  </a:cxnLst>
                  <a:rect l="0" t="0" r="r" b="b"/>
                  <a:pathLst>
                    <a:path w="33" h="2">
                      <a:moveTo>
                        <a:pt x="33" y="1"/>
                      </a:moveTo>
                      <a:cubicBezTo>
                        <a:pt x="33" y="2"/>
                        <a:pt x="32" y="2"/>
                        <a:pt x="32" y="2"/>
                      </a:cubicBezTo>
                      <a:cubicBezTo>
                        <a:pt x="1" y="2"/>
                        <a:pt x="1" y="2"/>
                        <a:pt x="1" y="2"/>
                      </a:cubicBezTo>
                      <a:cubicBezTo>
                        <a:pt x="1" y="2"/>
                        <a:pt x="0" y="2"/>
                        <a:pt x="0" y="1"/>
                      </a:cubicBezTo>
                      <a:cubicBezTo>
                        <a:pt x="0" y="1"/>
                        <a:pt x="0" y="1"/>
                        <a:pt x="0" y="1"/>
                      </a:cubicBezTo>
                      <a:cubicBezTo>
                        <a:pt x="0" y="0"/>
                        <a:pt x="1" y="0"/>
                        <a:pt x="1" y="0"/>
                      </a:cubicBezTo>
                      <a:cubicBezTo>
                        <a:pt x="32" y="0"/>
                        <a:pt x="32" y="0"/>
                        <a:pt x="32" y="0"/>
                      </a:cubicBezTo>
                      <a:cubicBezTo>
                        <a:pt x="32" y="0"/>
                        <a:pt x="33" y="0"/>
                        <a:pt x="33" y="1"/>
                      </a:cubicBezTo>
                      <a:close/>
                    </a:path>
                  </a:pathLst>
                </a:custGeom>
                <a:grpFill/>
                <a:ln w="9525">
                  <a:noFill/>
                  <a:round/>
                </a:ln>
              </p:spPr>
              <p:txBody>
                <a:bodyPr anchor="ctr"/>
                <a:lstStyle/>
                <a:p>
                  <a:pPr algn="ctr"/>
                  <a:endParaRPr>
                    <a:latin typeface="Source Han Sans SC"/>
                    <a:cs typeface="+mn-ea"/>
                    <a:sym typeface="Source Han Sans SC"/>
                  </a:endParaRPr>
                </a:p>
              </p:txBody>
            </p:sp>
            <p:sp>
              <p:nvSpPr>
                <p:cNvPr id="110" name="Freeform: Shape 109">
                  <a:extLst>
                    <a:ext uri="{FF2B5EF4-FFF2-40B4-BE49-F238E27FC236}">
                      <a16:creationId xmlns:a16="http://schemas.microsoft.com/office/drawing/2014/main" id="{564448B5-3BC1-49FC-8790-E14B0DC267EA}"/>
                    </a:ext>
                  </a:extLst>
                </p:cNvPr>
                <p:cNvSpPr/>
                <p:nvPr/>
              </p:nvSpPr>
              <p:spPr bwMode="auto">
                <a:xfrm>
                  <a:off x="5308601" y="993773"/>
                  <a:ext cx="31750" cy="6350"/>
                </a:xfrm>
                <a:custGeom>
                  <a:avLst/>
                  <a:gdLst/>
                  <a:ahLst/>
                  <a:cxnLst>
                    <a:cxn ang="0">
                      <a:pos x="14" y="2"/>
                    </a:cxn>
                    <a:cxn ang="0">
                      <a:pos x="13" y="3"/>
                    </a:cxn>
                    <a:cxn ang="0">
                      <a:pos x="1" y="3"/>
                    </a:cxn>
                    <a:cxn ang="0">
                      <a:pos x="0" y="2"/>
                    </a:cxn>
                    <a:cxn ang="0">
                      <a:pos x="0" y="1"/>
                    </a:cxn>
                    <a:cxn ang="0">
                      <a:pos x="1" y="0"/>
                    </a:cxn>
                    <a:cxn ang="0">
                      <a:pos x="13" y="0"/>
                    </a:cxn>
                    <a:cxn ang="0">
                      <a:pos x="14" y="1"/>
                    </a:cxn>
                    <a:cxn ang="0">
                      <a:pos x="14" y="2"/>
                    </a:cxn>
                  </a:cxnLst>
                  <a:rect l="0" t="0" r="r" b="b"/>
                  <a:pathLst>
                    <a:path w="14" h="3">
                      <a:moveTo>
                        <a:pt x="14" y="2"/>
                      </a:moveTo>
                      <a:cubicBezTo>
                        <a:pt x="14" y="3"/>
                        <a:pt x="14" y="3"/>
                        <a:pt x="13" y="3"/>
                      </a:cubicBezTo>
                      <a:cubicBezTo>
                        <a:pt x="1" y="3"/>
                        <a:pt x="1" y="3"/>
                        <a:pt x="1" y="3"/>
                      </a:cubicBezTo>
                      <a:cubicBezTo>
                        <a:pt x="1" y="3"/>
                        <a:pt x="0" y="3"/>
                        <a:pt x="0" y="2"/>
                      </a:cubicBezTo>
                      <a:cubicBezTo>
                        <a:pt x="0" y="1"/>
                        <a:pt x="0" y="1"/>
                        <a:pt x="0" y="1"/>
                      </a:cubicBezTo>
                      <a:cubicBezTo>
                        <a:pt x="0" y="1"/>
                        <a:pt x="1" y="0"/>
                        <a:pt x="1" y="0"/>
                      </a:cubicBezTo>
                      <a:cubicBezTo>
                        <a:pt x="13" y="0"/>
                        <a:pt x="13" y="0"/>
                        <a:pt x="13" y="0"/>
                      </a:cubicBezTo>
                      <a:cubicBezTo>
                        <a:pt x="14" y="0"/>
                        <a:pt x="14" y="1"/>
                        <a:pt x="14" y="1"/>
                      </a:cubicBezTo>
                      <a:lnTo>
                        <a:pt x="14" y="2"/>
                      </a:lnTo>
                      <a:close/>
                    </a:path>
                  </a:pathLst>
                </a:custGeom>
                <a:grpFill/>
                <a:ln w="9525">
                  <a:noFill/>
                  <a:round/>
                </a:ln>
              </p:spPr>
              <p:txBody>
                <a:bodyPr anchor="ctr"/>
                <a:lstStyle/>
                <a:p>
                  <a:pPr algn="ctr"/>
                  <a:endParaRPr>
                    <a:latin typeface="Source Han Sans SC"/>
                    <a:cs typeface="+mn-ea"/>
                    <a:sym typeface="Source Han Sans SC"/>
                  </a:endParaRPr>
                </a:p>
              </p:txBody>
            </p:sp>
            <p:sp>
              <p:nvSpPr>
                <p:cNvPr id="111" name="Freeform: Shape 110">
                  <a:extLst>
                    <a:ext uri="{FF2B5EF4-FFF2-40B4-BE49-F238E27FC236}">
                      <a16:creationId xmlns:a16="http://schemas.microsoft.com/office/drawing/2014/main" id="{1D859C9C-4679-4845-8744-9E79E875EB64}"/>
                    </a:ext>
                  </a:extLst>
                </p:cNvPr>
                <p:cNvSpPr/>
                <p:nvPr/>
              </p:nvSpPr>
              <p:spPr bwMode="auto">
                <a:xfrm>
                  <a:off x="5351463" y="1071561"/>
                  <a:ext cx="30163" cy="6350"/>
                </a:xfrm>
                <a:custGeom>
                  <a:avLst/>
                  <a:gdLst/>
                  <a:ahLst/>
                  <a:cxnLst>
                    <a:cxn ang="0">
                      <a:pos x="13" y="2"/>
                    </a:cxn>
                    <a:cxn ang="0">
                      <a:pos x="13" y="3"/>
                    </a:cxn>
                    <a:cxn ang="0">
                      <a:pos x="1" y="3"/>
                    </a:cxn>
                    <a:cxn ang="0">
                      <a:pos x="0" y="2"/>
                    </a:cxn>
                    <a:cxn ang="0">
                      <a:pos x="0" y="1"/>
                    </a:cxn>
                    <a:cxn ang="0">
                      <a:pos x="1" y="0"/>
                    </a:cxn>
                    <a:cxn ang="0">
                      <a:pos x="13" y="0"/>
                    </a:cxn>
                    <a:cxn ang="0">
                      <a:pos x="13" y="1"/>
                    </a:cxn>
                    <a:cxn ang="0">
                      <a:pos x="13" y="2"/>
                    </a:cxn>
                  </a:cxnLst>
                  <a:rect l="0" t="0" r="r" b="b"/>
                  <a:pathLst>
                    <a:path w="13" h="3">
                      <a:moveTo>
                        <a:pt x="13" y="2"/>
                      </a:moveTo>
                      <a:cubicBezTo>
                        <a:pt x="13" y="2"/>
                        <a:pt x="13" y="3"/>
                        <a:pt x="13" y="3"/>
                      </a:cubicBezTo>
                      <a:cubicBezTo>
                        <a:pt x="1" y="3"/>
                        <a:pt x="1" y="3"/>
                        <a:pt x="1" y="3"/>
                      </a:cubicBezTo>
                      <a:cubicBezTo>
                        <a:pt x="0" y="3"/>
                        <a:pt x="0" y="2"/>
                        <a:pt x="0" y="2"/>
                      </a:cubicBezTo>
                      <a:cubicBezTo>
                        <a:pt x="0" y="1"/>
                        <a:pt x="0" y="1"/>
                        <a:pt x="0" y="1"/>
                      </a:cubicBezTo>
                      <a:cubicBezTo>
                        <a:pt x="0" y="1"/>
                        <a:pt x="0" y="0"/>
                        <a:pt x="1" y="0"/>
                      </a:cubicBezTo>
                      <a:cubicBezTo>
                        <a:pt x="13" y="0"/>
                        <a:pt x="13" y="0"/>
                        <a:pt x="13" y="0"/>
                      </a:cubicBezTo>
                      <a:cubicBezTo>
                        <a:pt x="13" y="0"/>
                        <a:pt x="13" y="1"/>
                        <a:pt x="13" y="1"/>
                      </a:cubicBezTo>
                      <a:lnTo>
                        <a:pt x="13" y="2"/>
                      </a:lnTo>
                      <a:close/>
                    </a:path>
                  </a:pathLst>
                </a:custGeom>
                <a:grpFill/>
                <a:ln w="9525">
                  <a:noFill/>
                  <a:round/>
                </a:ln>
              </p:spPr>
              <p:txBody>
                <a:bodyPr anchor="ctr"/>
                <a:lstStyle/>
                <a:p>
                  <a:pPr algn="ctr"/>
                  <a:endParaRPr>
                    <a:latin typeface="Source Han Sans SC"/>
                    <a:cs typeface="+mn-ea"/>
                    <a:sym typeface="Source Han Sans SC"/>
                  </a:endParaRPr>
                </a:p>
              </p:txBody>
            </p:sp>
            <p:sp>
              <p:nvSpPr>
                <p:cNvPr id="112" name="Freeform: Shape 111">
                  <a:extLst>
                    <a:ext uri="{FF2B5EF4-FFF2-40B4-BE49-F238E27FC236}">
                      <a16:creationId xmlns:a16="http://schemas.microsoft.com/office/drawing/2014/main" id="{4F673DA8-D2D9-4017-BFE9-CDB93CB981A1}"/>
                    </a:ext>
                  </a:extLst>
                </p:cNvPr>
                <p:cNvSpPr/>
                <p:nvPr/>
              </p:nvSpPr>
              <p:spPr bwMode="auto">
                <a:xfrm>
                  <a:off x="5308601" y="1014411"/>
                  <a:ext cx="44450" cy="4763"/>
                </a:xfrm>
                <a:custGeom>
                  <a:avLst/>
                  <a:gdLst/>
                  <a:ahLst/>
                  <a:cxnLst>
                    <a:cxn ang="0">
                      <a:pos x="20" y="1"/>
                    </a:cxn>
                    <a:cxn ang="0">
                      <a:pos x="19" y="2"/>
                    </a:cxn>
                    <a:cxn ang="0">
                      <a:pos x="1" y="2"/>
                    </a:cxn>
                    <a:cxn ang="0">
                      <a:pos x="0" y="1"/>
                    </a:cxn>
                    <a:cxn ang="0">
                      <a:pos x="0" y="1"/>
                    </a:cxn>
                    <a:cxn ang="0">
                      <a:pos x="1" y="0"/>
                    </a:cxn>
                    <a:cxn ang="0">
                      <a:pos x="19" y="0"/>
                    </a:cxn>
                    <a:cxn ang="0">
                      <a:pos x="20" y="1"/>
                    </a:cxn>
                  </a:cxnLst>
                  <a:rect l="0" t="0" r="r" b="b"/>
                  <a:pathLst>
                    <a:path w="20" h="2">
                      <a:moveTo>
                        <a:pt x="20" y="1"/>
                      </a:moveTo>
                      <a:cubicBezTo>
                        <a:pt x="20" y="2"/>
                        <a:pt x="20" y="2"/>
                        <a:pt x="19" y="2"/>
                      </a:cubicBezTo>
                      <a:cubicBezTo>
                        <a:pt x="1" y="2"/>
                        <a:pt x="1" y="2"/>
                        <a:pt x="1" y="2"/>
                      </a:cubicBezTo>
                      <a:cubicBezTo>
                        <a:pt x="1" y="2"/>
                        <a:pt x="0" y="2"/>
                        <a:pt x="0" y="1"/>
                      </a:cubicBezTo>
                      <a:cubicBezTo>
                        <a:pt x="0" y="1"/>
                        <a:pt x="0" y="1"/>
                        <a:pt x="0" y="1"/>
                      </a:cubicBezTo>
                      <a:cubicBezTo>
                        <a:pt x="0" y="0"/>
                        <a:pt x="1" y="0"/>
                        <a:pt x="1" y="0"/>
                      </a:cubicBezTo>
                      <a:cubicBezTo>
                        <a:pt x="19" y="0"/>
                        <a:pt x="19" y="0"/>
                        <a:pt x="19" y="0"/>
                      </a:cubicBezTo>
                      <a:cubicBezTo>
                        <a:pt x="20" y="0"/>
                        <a:pt x="20" y="0"/>
                        <a:pt x="20" y="1"/>
                      </a:cubicBezTo>
                      <a:close/>
                    </a:path>
                  </a:pathLst>
                </a:custGeom>
                <a:grpFill/>
                <a:ln w="9525">
                  <a:noFill/>
                  <a:round/>
                </a:ln>
              </p:spPr>
              <p:txBody>
                <a:bodyPr anchor="ctr"/>
                <a:lstStyle/>
                <a:p>
                  <a:pPr algn="ctr"/>
                  <a:endParaRPr>
                    <a:latin typeface="Source Han Sans SC"/>
                    <a:cs typeface="+mn-ea"/>
                    <a:sym typeface="Source Han Sans SC"/>
                  </a:endParaRPr>
                </a:p>
              </p:txBody>
            </p:sp>
            <p:sp>
              <p:nvSpPr>
                <p:cNvPr id="113" name="Freeform: Shape 112">
                  <a:extLst>
                    <a:ext uri="{FF2B5EF4-FFF2-40B4-BE49-F238E27FC236}">
                      <a16:creationId xmlns:a16="http://schemas.microsoft.com/office/drawing/2014/main" id="{1C0CD43B-3E53-4FF4-877A-B34233F904C8}"/>
                    </a:ext>
                  </a:extLst>
                </p:cNvPr>
                <p:cNvSpPr/>
                <p:nvPr/>
              </p:nvSpPr>
              <p:spPr bwMode="auto">
                <a:xfrm>
                  <a:off x="5308601" y="1031873"/>
                  <a:ext cx="74613" cy="7938"/>
                </a:xfrm>
                <a:custGeom>
                  <a:avLst/>
                  <a:gdLst/>
                  <a:ahLst/>
                  <a:cxnLst>
                    <a:cxn ang="0">
                      <a:pos x="33" y="2"/>
                    </a:cxn>
                    <a:cxn ang="0">
                      <a:pos x="32" y="3"/>
                    </a:cxn>
                    <a:cxn ang="0">
                      <a:pos x="1" y="3"/>
                    </a:cxn>
                    <a:cxn ang="0">
                      <a:pos x="0" y="2"/>
                    </a:cxn>
                    <a:cxn ang="0">
                      <a:pos x="0" y="1"/>
                    </a:cxn>
                    <a:cxn ang="0">
                      <a:pos x="1" y="0"/>
                    </a:cxn>
                    <a:cxn ang="0">
                      <a:pos x="32" y="0"/>
                    </a:cxn>
                    <a:cxn ang="0">
                      <a:pos x="33" y="1"/>
                    </a:cxn>
                    <a:cxn ang="0">
                      <a:pos x="33" y="2"/>
                    </a:cxn>
                  </a:cxnLst>
                  <a:rect l="0" t="0" r="r" b="b"/>
                  <a:pathLst>
                    <a:path w="33" h="3">
                      <a:moveTo>
                        <a:pt x="33" y="2"/>
                      </a:moveTo>
                      <a:cubicBezTo>
                        <a:pt x="33" y="2"/>
                        <a:pt x="32" y="3"/>
                        <a:pt x="32" y="3"/>
                      </a:cubicBezTo>
                      <a:cubicBezTo>
                        <a:pt x="1" y="3"/>
                        <a:pt x="1" y="3"/>
                        <a:pt x="1" y="3"/>
                      </a:cubicBezTo>
                      <a:cubicBezTo>
                        <a:pt x="1" y="3"/>
                        <a:pt x="0" y="2"/>
                        <a:pt x="0" y="2"/>
                      </a:cubicBezTo>
                      <a:cubicBezTo>
                        <a:pt x="0" y="1"/>
                        <a:pt x="0" y="1"/>
                        <a:pt x="0" y="1"/>
                      </a:cubicBezTo>
                      <a:cubicBezTo>
                        <a:pt x="0" y="1"/>
                        <a:pt x="1" y="0"/>
                        <a:pt x="1" y="0"/>
                      </a:cubicBezTo>
                      <a:cubicBezTo>
                        <a:pt x="32" y="0"/>
                        <a:pt x="32" y="0"/>
                        <a:pt x="32" y="0"/>
                      </a:cubicBezTo>
                      <a:cubicBezTo>
                        <a:pt x="32" y="0"/>
                        <a:pt x="33" y="1"/>
                        <a:pt x="33" y="1"/>
                      </a:cubicBezTo>
                      <a:lnTo>
                        <a:pt x="33" y="2"/>
                      </a:lnTo>
                      <a:close/>
                    </a:path>
                  </a:pathLst>
                </a:custGeom>
                <a:grpFill/>
                <a:ln w="9525">
                  <a:noFill/>
                  <a:round/>
                </a:ln>
              </p:spPr>
              <p:txBody>
                <a:bodyPr anchor="ctr"/>
                <a:lstStyle/>
                <a:p>
                  <a:pPr algn="ctr"/>
                  <a:endParaRPr>
                    <a:latin typeface="Source Han Sans SC"/>
                    <a:cs typeface="+mn-ea"/>
                    <a:sym typeface="Source Han Sans SC"/>
                  </a:endParaRPr>
                </a:p>
              </p:txBody>
            </p:sp>
            <p:sp>
              <p:nvSpPr>
                <p:cNvPr id="114" name="Freeform: Shape 113">
                  <a:extLst>
                    <a:ext uri="{FF2B5EF4-FFF2-40B4-BE49-F238E27FC236}">
                      <a16:creationId xmlns:a16="http://schemas.microsoft.com/office/drawing/2014/main" id="{173E0CCD-D574-4081-B255-9F2067722177}"/>
                    </a:ext>
                  </a:extLst>
                </p:cNvPr>
                <p:cNvSpPr/>
                <p:nvPr/>
              </p:nvSpPr>
              <p:spPr bwMode="auto">
                <a:xfrm>
                  <a:off x="5287963" y="963611"/>
                  <a:ext cx="115888" cy="138113"/>
                </a:xfrm>
                <a:custGeom>
                  <a:avLst/>
                  <a:gdLst/>
                  <a:ahLst/>
                  <a:cxnLst>
                    <a:cxn ang="0">
                      <a:pos x="47" y="58"/>
                    </a:cxn>
                    <a:cxn ang="0">
                      <a:pos x="3" y="58"/>
                    </a:cxn>
                    <a:cxn ang="0">
                      <a:pos x="3" y="57"/>
                    </a:cxn>
                    <a:cxn ang="0">
                      <a:pos x="3" y="4"/>
                    </a:cxn>
                    <a:cxn ang="0">
                      <a:pos x="4" y="3"/>
                    </a:cxn>
                    <a:cxn ang="0">
                      <a:pos x="28" y="3"/>
                    </a:cxn>
                    <a:cxn ang="0">
                      <a:pos x="29" y="5"/>
                    </a:cxn>
                    <a:cxn ang="0">
                      <a:pos x="29" y="16"/>
                    </a:cxn>
                    <a:cxn ang="0">
                      <a:pos x="33" y="20"/>
                    </a:cxn>
                    <a:cxn ang="0">
                      <a:pos x="48" y="20"/>
                    </a:cxn>
                    <a:cxn ang="0">
                      <a:pos x="48" y="21"/>
                    </a:cxn>
                    <a:cxn ang="0">
                      <a:pos x="48" y="57"/>
                    </a:cxn>
                    <a:cxn ang="0">
                      <a:pos x="47" y="58"/>
                    </a:cxn>
                    <a:cxn ang="0">
                      <a:pos x="32" y="6"/>
                    </a:cxn>
                    <a:cxn ang="0">
                      <a:pos x="33" y="6"/>
                    </a:cxn>
                    <a:cxn ang="0">
                      <a:pos x="45" y="16"/>
                    </a:cxn>
                    <a:cxn ang="0">
                      <a:pos x="45" y="17"/>
                    </a:cxn>
                    <a:cxn ang="0">
                      <a:pos x="33" y="17"/>
                    </a:cxn>
                    <a:cxn ang="0">
                      <a:pos x="32" y="16"/>
                    </a:cxn>
                    <a:cxn ang="0">
                      <a:pos x="32" y="6"/>
                    </a:cxn>
                    <a:cxn ang="0">
                      <a:pos x="49" y="15"/>
                    </a:cxn>
                    <a:cxn ang="0">
                      <a:pos x="33" y="2"/>
                    </a:cxn>
                    <a:cxn ang="0">
                      <a:pos x="28" y="0"/>
                    </a:cxn>
                    <a:cxn ang="0">
                      <a:pos x="4" y="0"/>
                    </a:cxn>
                    <a:cxn ang="0">
                      <a:pos x="0" y="4"/>
                    </a:cxn>
                    <a:cxn ang="0">
                      <a:pos x="0" y="57"/>
                    </a:cxn>
                    <a:cxn ang="0">
                      <a:pos x="4" y="60"/>
                    </a:cxn>
                    <a:cxn ang="0">
                      <a:pos x="47" y="60"/>
                    </a:cxn>
                    <a:cxn ang="0">
                      <a:pos x="51" y="57"/>
                    </a:cxn>
                    <a:cxn ang="0">
                      <a:pos x="51" y="20"/>
                    </a:cxn>
                    <a:cxn ang="0">
                      <a:pos x="49" y="15"/>
                    </a:cxn>
                  </a:cxnLst>
                  <a:rect l="0" t="0" r="r" b="b"/>
                  <a:pathLst>
                    <a:path w="51" h="60">
                      <a:moveTo>
                        <a:pt x="47" y="58"/>
                      </a:moveTo>
                      <a:cubicBezTo>
                        <a:pt x="3" y="58"/>
                        <a:pt x="3" y="58"/>
                        <a:pt x="3" y="58"/>
                      </a:cubicBezTo>
                      <a:cubicBezTo>
                        <a:pt x="3" y="58"/>
                        <a:pt x="3" y="58"/>
                        <a:pt x="3" y="57"/>
                      </a:cubicBezTo>
                      <a:cubicBezTo>
                        <a:pt x="3" y="4"/>
                        <a:pt x="3" y="4"/>
                        <a:pt x="3" y="4"/>
                      </a:cubicBezTo>
                      <a:cubicBezTo>
                        <a:pt x="3" y="4"/>
                        <a:pt x="3" y="3"/>
                        <a:pt x="4" y="3"/>
                      </a:cubicBezTo>
                      <a:cubicBezTo>
                        <a:pt x="28" y="3"/>
                        <a:pt x="28" y="3"/>
                        <a:pt x="28" y="3"/>
                      </a:cubicBezTo>
                      <a:cubicBezTo>
                        <a:pt x="29" y="3"/>
                        <a:pt x="29" y="3"/>
                        <a:pt x="29" y="5"/>
                      </a:cubicBezTo>
                      <a:cubicBezTo>
                        <a:pt x="29" y="16"/>
                        <a:pt x="29" y="16"/>
                        <a:pt x="29" y="16"/>
                      </a:cubicBezTo>
                      <a:cubicBezTo>
                        <a:pt x="29" y="18"/>
                        <a:pt x="31" y="20"/>
                        <a:pt x="33" y="20"/>
                      </a:cubicBezTo>
                      <a:cubicBezTo>
                        <a:pt x="48" y="20"/>
                        <a:pt x="48" y="20"/>
                        <a:pt x="48" y="20"/>
                      </a:cubicBezTo>
                      <a:cubicBezTo>
                        <a:pt x="48" y="20"/>
                        <a:pt x="48" y="20"/>
                        <a:pt x="48" y="21"/>
                      </a:cubicBezTo>
                      <a:cubicBezTo>
                        <a:pt x="48" y="57"/>
                        <a:pt x="48" y="57"/>
                        <a:pt x="48" y="57"/>
                      </a:cubicBezTo>
                      <a:cubicBezTo>
                        <a:pt x="48" y="57"/>
                        <a:pt x="48" y="58"/>
                        <a:pt x="47" y="58"/>
                      </a:cubicBezTo>
                      <a:moveTo>
                        <a:pt x="32" y="6"/>
                      </a:moveTo>
                      <a:cubicBezTo>
                        <a:pt x="32" y="5"/>
                        <a:pt x="33" y="6"/>
                        <a:pt x="33" y="6"/>
                      </a:cubicBezTo>
                      <a:cubicBezTo>
                        <a:pt x="45" y="16"/>
                        <a:pt x="45" y="16"/>
                        <a:pt x="45" y="16"/>
                      </a:cubicBezTo>
                      <a:cubicBezTo>
                        <a:pt x="45" y="16"/>
                        <a:pt x="46" y="17"/>
                        <a:pt x="45" y="17"/>
                      </a:cubicBezTo>
                      <a:cubicBezTo>
                        <a:pt x="33" y="17"/>
                        <a:pt x="33" y="17"/>
                        <a:pt x="33" y="17"/>
                      </a:cubicBezTo>
                      <a:cubicBezTo>
                        <a:pt x="33" y="17"/>
                        <a:pt x="32" y="17"/>
                        <a:pt x="32" y="16"/>
                      </a:cubicBezTo>
                      <a:lnTo>
                        <a:pt x="32" y="6"/>
                      </a:lnTo>
                      <a:close/>
                      <a:moveTo>
                        <a:pt x="49" y="15"/>
                      </a:moveTo>
                      <a:cubicBezTo>
                        <a:pt x="33" y="2"/>
                        <a:pt x="33" y="2"/>
                        <a:pt x="33" y="2"/>
                      </a:cubicBezTo>
                      <a:cubicBezTo>
                        <a:pt x="32" y="1"/>
                        <a:pt x="30" y="0"/>
                        <a:pt x="28" y="0"/>
                      </a:cubicBezTo>
                      <a:cubicBezTo>
                        <a:pt x="4" y="0"/>
                        <a:pt x="4" y="0"/>
                        <a:pt x="4" y="0"/>
                      </a:cubicBezTo>
                      <a:cubicBezTo>
                        <a:pt x="2" y="0"/>
                        <a:pt x="0" y="2"/>
                        <a:pt x="0" y="4"/>
                      </a:cubicBezTo>
                      <a:cubicBezTo>
                        <a:pt x="0" y="57"/>
                        <a:pt x="0" y="57"/>
                        <a:pt x="0" y="57"/>
                      </a:cubicBezTo>
                      <a:cubicBezTo>
                        <a:pt x="0" y="60"/>
                        <a:pt x="4" y="60"/>
                        <a:pt x="4" y="60"/>
                      </a:cubicBezTo>
                      <a:cubicBezTo>
                        <a:pt x="47" y="60"/>
                        <a:pt x="47" y="60"/>
                        <a:pt x="47" y="60"/>
                      </a:cubicBezTo>
                      <a:cubicBezTo>
                        <a:pt x="49" y="60"/>
                        <a:pt x="51" y="59"/>
                        <a:pt x="51" y="57"/>
                      </a:cubicBezTo>
                      <a:cubicBezTo>
                        <a:pt x="51" y="20"/>
                        <a:pt x="51" y="20"/>
                        <a:pt x="51" y="20"/>
                      </a:cubicBezTo>
                      <a:cubicBezTo>
                        <a:pt x="51" y="18"/>
                        <a:pt x="50" y="16"/>
                        <a:pt x="49" y="15"/>
                      </a:cubicBezTo>
                    </a:path>
                  </a:pathLst>
                </a:custGeom>
                <a:grpFill/>
                <a:ln w="9525">
                  <a:noFill/>
                  <a:round/>
                </a:ln>
              </p:spPr>
              <p:txBody>
                <a:bodyPr anchor="ctr"/>
                <a:lstStyle/>
                <a:p>
                  <a:pPr algn="ctr"/>
                  <a:endParaRPr>
                    <a:latin typeface="Source Han Sans SC"/>
                    <a:cs typeface="+mn-ea"/>
                    <a:sym typeface="Source Han Sans SC"/>
                  </a:endParaRPr>
                </a:p>
              </p:txBody>
            </p:sp>
            <p:sp>
              <p:nvSpPr>
                <p:cNvPr id="115" name="Freeform: Shape 114">
                  <a:extLst>
                    <a:ext uri="{FF2B5EF4-FFF2-40B4-BE49-F238E27FC236}">
                      <a16:creationId xmlns:a16="http://schemas.microsoft.com/office/drawing/2014/main" id="{6E440AD8-6EBD-4C0F-AD0A-4C61A61F156E}"/>
                    </a:ext>
                  </a:extLst>
                </p:cNvPr>
                <p:cNvSpPr/>
                <p:nvPr/>
              </p:nvSpPr>
              <p:spPr bwMode="auto">
                <a:xfrm>
                  <a:off x="5133976" y="846136"/>
                  <a:ext cx="268288" cy="247650"/>
                </a:xfrm>
                <a:custGeom>
                  <a:avLst/>
                  <a:gdLst/>
                  <a:ahLst/>
                  <a:cxnLst>
                    <a:cxn ang="0">
                      <a:pos x="37" y="7"/>
                    </a:cxn>
                    <a:cxn ang="0">
                      <a:pos x="37" y="7"/>
                    </a:cxn>
                    <a:cxn ang="0">
                      <a:pos x="79" y="7"/>
                    </a:cxn>
                    <a:cxn ang="0">
                      <a:pos x="80" y="8"/>
                    </a:cxn>
                    <a:cxn ang="0">
                      <a:pos x="80" y="14"/>
                    </a:cxn>
                    <a:cxn ang="0">
                      <a:pos x="79" y="14"/>
                    </a:cxn>
                    <a:cxn ang="0">
                      <a:pos x="37" y="14"/>
                    </a:cxn>
                    <a:cxn ang="0">
                      <a:pos x="37" y="14"/>
                    </a:cxn>
                    <a:cxn ang="0">
                      <a:pos x="37" y="7"/>
                    </a:cxn>
                    <a:cxn ang="0">
                      <a:pos x="61" y="102"/>
                    </a:cxn>
                    <a:cxn ang="0">
                      <a:pos x="60" y="101"/>
                    </a:cxn>
                    <a:cxn ang="0">
                      <a:pos x="13" y="101"/>
                    </a:cxn>
                    <a:cxn ang="0">
                      <a:pos x="10" y="99"/>
                    </a:cxn>
                    <a:cxn ang="0">
                      <a:pos x="10" y="74"/>
                    </a:cxn>
                    <a:cxn ang="0">
                      <a:pos x="11" y="73"/>
                    </a:cxn>
                    <a:cxn ang="0">
                      <a:pos x="17" y="73"/>
                    </a:cxn>
                    <a:cxn ang="0">
                      <a:pos x="18" y="72"/>
                    </a:cxn>
                    <a:cxn ang="0">
                      <a:pos x="18" y="66"/>
                    </a:cxn>
                    <a:cxn ang="0">
                      <a:pos x="24" y="57"/>
                    </a:cxn>
                    <a:cxn ang="0">
                      <a:pos x="42" y="57"/>
                    </a:cxn>
                    <a:cxn ang="0">
                      <a:pos x="48" y="66"/>
                    </a:cxn>
                    <a:cxn ang="0">
                      <a:pos x="48" y="72"/>
                    </a:cxn>
                    <a:cxn ang="0">
                      <a:pos x="49" y="73"/>
                    </a:cxn>
                    <a:cxn ang="0">
                      <a:pos x="60" y="73"/>
                    </a:cxn>
                    <a:cxn ang="0">
                      <a:pos x="61" y="72"/>
                    </a:cxn>
                    <a:cxn ang="0">
                      <a:pos x="61" y="53"/>
                    </a:cxn>
                    <a:cxn ang="0">
                      <a:pos x="69" y="45"/>
                    </a:cxn>
                    <a:cxn ang="0">
                      <a:pos x="96" y="45"/>
                    </a:cxn>
                    <a:cxn ang="0">
                      <a:pos x="104" y="48"/>
                    </a:cxn>
                    <a:cxn ang="0">
                      <a:pos x="116" y="58"/>
                    </a:cxn>
                    <a:cxn ang="0">
                      <a:pos x="117" y="57"/>
                    </a:cxn>
                    <a:cxn ang="0">
                      <a:pos x="117" y="20"/>
                    </a:cxn>
                    <a:cxn ang="0">
                      <a:pos x="111" y="14"/>
                    </a:cxn>
                    <a:cxn ang="0">
                      <a:pos x="87" y="14"/>
                    </a:cxn>
                    <a:cxn ang="0">
                      <a:pos x="86" y="14"/>
                    </a:cxn>
                    <a:cxn ang="0">
                      <a:pos x="86" y="7"/>
                    </a:cxn>
                    <a:cxn ang="0">
                      <a:pos x="80" y="0"/>
                    </a:cxn>
                    <a:cxn ang="0">
                      <a:pos x="37" y="0"/>
                    </a:cxn>
                    <a:cxn ang="0">
                      <a:pos x="30" y="7"/>
                    </a:cxn>
                    <a:cxn ang="0">
                      <a:pos x="30" y="14"/>
                    </a:cxn>
                    <a:cxn ang="0">
                      <a:pos x="30" y="14"/>
                    </a:cxn>
                    <a:cxn ang="0">
                      <a:pos x="6" y="14"/>
                    </a:cxn>
                    <a:cxn ang="0">
                      <a:pos x="0" y="20"/>
                    </a:cxn>
                    <a:cxn ang="0">
                      <a:pos x="0" y="67"/>
                    </a:cxn>
                    <a:cxn ang="0">
                      <a:pos x="3" y="72"/>
                    </a:cxn>
                    <a:cxn ang="0">
                      <a:pos x="4" y="74"/>
                    </a:cxn>
                    <a:cxn ang="0">
                      <a:pos x="4" y="99"/>
                    </a:cxn>
                    <a:cxn ang="0">
                      <a:pos x="13" y="108"/>
                    </a:cxn>
                    <a:cxn ang="0">
                      <a:pos x="61" y="108"/>
                    </a:cxn>
                    <a:cxn ang="0">
                      <a:pos x="61" y="108"/>
                    </a:cxn>
                    <a:cxn ang="0">
                      <a:pos x="61" y="102"/>
                    </a:cxn>
                  </a:cxnLst>
                  <a:rect l="0" t="0" r="r" b="b"/>
                  <a:pathLst>
                    <a:path w="117" h="108">
                      <a:moveTo>
                        <a:pt x="37" y="7"/>
                      </a:moveTo>
                      <a:cubicBezTo>
                        <a:pt x="37" y="7"/>
                        <a:pt x="37" y="7"/>
                        <a:pt x="37" y="7"/>
                      </a:cubicBezTo>
                      <a:cubicBezTo>
                        <a:pt x="79" y="7"/>
                        <a:pt x="79" y="7"/>
                        <a:pt x="79" y="7"/>
                      </a:cubicBezTo>
                      <a:cubicBezTo>
                        <a:pt x="79" y="7"/>
                        <a:pt x="80" y="7"/>
                        <a:pt x="80" y="8"/>
                      </a:cubicBezTo>
                      <a:cubicBezTo>
                        <a:pt x="80" y="14"/>
                        <a:pt x="80" y="14"/>
                        <a:pt x="80" y="14"/>
                      </a:cubicBezTo>
                      <a:cubicBezTo>
                        <a:pt x="80" y="14"/>
                        <a:pt x="79" y="14"/>
                        <a:pt x="79" y="14"/>
                      </a:cubicBezTo>
                      <a:cubicBezTo>
                        <a:pt x="37" y="14"/>
                        <a:pt x="37" y="14"/>
                        <a:pt x="37" y="14"/>
                      </a:cubicBezTo>
                      <a:cubicBezTo>
                        <a:pt x="37" y="14"/>
                        <a:pt x="37" y="14"/>
                        <a:pt x="37" y="14"/>
                      </a:cubicBezTo>
                      <a:lnTo>
                        <a:pt x="37" y="7"/>
                      </a:lnTo>
                      <a:close/>
                      <a:moveTo>
                        <a:pt x="61" y="102"/>
                      </a:moveTo>
                      <a:cubicBezTo>
                        <a:pt x="61" y="101"/>
                        <a:pt x="60" y="101"/>
                        <a:pt x="60" y="101"/>
                      </a:cubicBezTo>
                      <a:cubicBezTo>
                        <a:pt x="13" y="101"/>
                        <a:pt x="13" y="101"/>
                        <a:pt x="13" y="101"/>
                      </a:cubicBezTo>
                      <a:cubicBezTo>
                        <a:pt x="11" y="101"/>
                        <a:pt x="10" y="100"/>
                        <a:pt x="10" y="99"/>
                      </a:cubicBezTo>
                      <a:cubicBezTo>
                        <a:pt x="10" y="74"/>
                        <a:pt x="10" y="74"/>
                        <a:pt x="10" y="74"/>
                      </a:cubicBezTo>
                      <a:cubicBezTo>
                        <a:pt x="10" y="74"/>
                        <a:pt x="10" y="73"/>
                        <a:pt x="11" y="73"/>
                      </a:cubicBezTo>
                      <a:cubicBezTo>
                        <a:pt x="17" y="73"/>
                        <a:pt x="17" y="73"/>
                        <a:pt x="17" y="73"/>
                      </a:cubicBezTo>
                      <a:cubicBezTo>
                        <a:pt x="17" y="73"/>
                        <a:pt x="18" y="73"/>
                        <a:pt x="18" y="72"/>
                      </a:cubicBezTo>
                      <a:cubicBezTo>
                        <a:pt x="18" y="66"/>
                        <a:pt x="18" y="66"/>
                        <a:pt x="18" y="66"/>
                      </a:cubicBezTo>
                      <a:cubicBezTo>
                        <a:pt x="18" y="63"/>
                        <a:pt x="18" y="57"/>
                        <a:pt x="24" y="57"/>
                      </a:cubicBezTo>
                      <a:cubicBezTo>
                        <a:pt x="42" y="57"/>
                        <a:pt x="42" y="57"/>
                        <a:pt x="42" y="57"/>
                      </a:cubicBezTo>
                      <a:cubicBezTo>
                        <a:pt x="47" y="57"/>
                        <a:pt x="48" y="63"/>
                        <a:pt x="48" y="66"/>
                      </a:cubicBezTo>
                      <a:cubicBezTo>
                        <a:pt x="48" y="72"/>
                        <a:pt x="48" y="72"/>
                        <a:pt x="48" y="72"/>
                      </a:cubicBezTo>
                      <a:cubicBezTo>
                        <a:pt x="48" y="73"/>
                        <a:pt x="49" y="73"/>
                        <a:pt x="49" y="73"/>
                      </a:cubicBezTo>
                      <a:cubicBezTo>
                        <a:pt x="60" y="73"/>
                        <a:pt x="60" y="73"/>
                        <a:pt x="60" y="73"/>
                      </a:cubicBezTo>
                      <a:cubicBezTo>
                        <a:pt x="61" y="73"/>
                        <a:pt x="61" y="72"/>
                        <a:pt x="61" y="72"/>
                      </a:cubicBezTo>
                      <a:cubicBezTo>
                        <a:pt x="61" y="53"/>
                        <a:pt x="61" y="53"/>
                        <a:pt x="61" y="53"/>
                      </a:cubicBezTo>
                      <a:cubicBezTo>
                        <a:pt x="61" y="48"/>
                        <a:pt x="65" y="45"/>
                        <a:pt x="69" y="45"/>
                      </a:cubicBezTo>
                      <a:cubicBezTo>
                        <a:pt x="96" y="45"/>
                        <a:pt x="96" y="45"/>
                        <a:pt x="96" y="45"/>
                      </a:cubicBezTo>
                      <a:cubicBezTo>
                        <a:pt x="99" y="45"/>
                        <a:pt x="102" y="46"/>
                        <a:pt x="104" y="48"/>
                      </a:cubicBezTo>
                      <a:cubicBezTo>
                        <a:pt x="104" y="48"/>
                        <a:pt x="113" y="55"/>
                        <a:pt x="116" y="58"/>
                      </a:cubicBezTo>
                      <a:cubicBezTo>
                        <a:pt x="116" y="58"/>
                        <a:pt x="117" y="58"/>
                        <a:pt x="117" y="57"/>
                      </a:cubicBezTo>
                      <a:cubicBezTo>
                        <a:pt x="117" y="20"/>
                        <a:pt x="117" y="20"/>
                        <a:pt x="117" y="20"/>
                      </a:cubicBezTo>
                      <a:cubicBezTo>
                        <a:pt x="117" y="17"/>
                        <a:pt x="114" y="14"/>
                        <a:pt x="111" y="14"/>
                      </a:cubicBezTo>
                      <a:cubicBezTo>
                        <a:pt x="87" y="14"/>
                        <a:pt x="87" y="14"/>
                        <a:pt x="87" y="14"/>
                      </a:cubicBezTo>
                      <a:cubicBezTo>
                        <a:pt x="87" y="14"/>
                        <a:pt x="86" y="14"/>
                        <a:pt x="86" y="14"/>
                      </a:cubicBezTo>
                      <a:cubicBezTo>
                        <a:pt x="86" y="7"/>
                        <a:pt x="86" y="7"/>
                        <a:pt x="86" y="7"/>
                      </a:cubicBezTo>
                      <a:cubicBezTo>
                        <a:pt x="86" y="3"/>
                        <a:pt x="83" y="0"/>
                        <a:pt x="80" y="0"/>
                      </a:cubicBezTo>
                      <a:cubicBezTo>
                        <a:pt x="37" y="0"/>
                        <a:pt x="37" y="0"/>
                        <a:pt x="37" y="0"/>
                      </a:cubicBezTo>
                      <a:cubicBezTo>
                        <a:pt x="33" y="0"/>
                        <a:pt x="30" y="3"/>
                        <a:pt x="30" y="7"/>
                      </a:cubicBezTo>
                      <a:cubicBezTo>
                        <a:pt x="30" y="14"/>
                        <a:pt x="30" y="14"/>
                        <a:pt x="30" y="14"/>
                      </a:cubicBezTo>
                      <a:cubicBezTo>
                        <a:pt x="30" y="14"/>
                        <a:pt x="30" y="14"/>
                        <a:pt x="30" y="14"/>
                      </a:cubicBezTo>
                      <a:cubicBezTo>
                        <a:pt x="6" y="14"/>
                        <a:pt x="6" y="14"/>
                        <a:pt x="6" y="14"/>
                      </a:cubicBezTo>
                      <a:cubicBezTo>
                        <a:pt x="2" y="14"/>
                        <a:pt x="0" y="17"/>
                        <a:pt x="0" y="20"/>
                      </a:cubicBezTo>
                      <a:cubicBezTo>
                        <a:pt x="0" y="67"/>
                        <a:pt x="0" y="67"/>
                        <a:pt x="0" y="67"/>
                      </a:cubicBezTo>
                      <a:cubicBezTo>
                        <a:pt x="0" y="70"/>
                        <a:pt x="1" y="71"/>
                        <a:pt x="3" y="72"/>
                      </a:cubicBezTo>
                      <a:cubicBezTo>
                        <a:pt x="3" y="73"/>
                        <a:pt x="4" y="73"/>
                        <a:pt x="4" y="74"/>
                      </a:cubicBezTo>
                      <a:cubicBezTo>
                        <a:pt x="4" y="99"/>
                        <a:pt x="4" y="99"/>
                        <a:pt x="4" y="99"/>
                      </a:cubicBezTo>
                      <a:cubicBezTo>
                        <a:pt x="4" y="104"/>
                        <a:pt x="8" y="108"/>
                        <a:pt x="13" y="108"/>
                      </a:cubicBezTo>
                      <a:cubicBezTo>
                        <a:pt x="61" y="108"/>
                        <a:pt x="61" y="108"/>
                        <a:pt x="61" y="108"/>
                      </a:cubicBezTo>
                      <a:cubicBezTo>
                        <a:pt x="61" y="108"/>
                        <a:pt x="61" y="108"/>
                        <a:pt x="61" y="108"/>
                      </a:cubicBezTo>
                      <a:lnTo>
                        <a:pt x="61" y="102"/>
                      </a:lnTo>
                      <a:close/>
                    </a:path>
                  </a:pathLst>
                </a:custGeom>
                <a:grpFill/>
                <a:ln w="9525">
                  <a:noFill/>
                  <a:round/>
                </a:ln>
              </p:spPr>
              <p:txBody>
                <a:bodyPr anchor="ctr"/>
                <a:lstStyle/>
                <a:p>
                  <a:pPr algn="ctr"/>
                  <a:endParaRPr>
                    <a:latin typeface="Source Han Sans SC"/>
                    <a:cs typeface="+mn-ea"/>
                    <a:sym typeface="Source Han Sans SC"/>
                  </a:endParaRPr>
                </a:p>
              </p:txBody>
            </p:sp>
          </p:grpSp>
        </p:grpSp>
      </p:grpSp>
      <p:sp>
        <p:nvSpPr>
          <p:cNvPr id="117" name="išľíďè">
            <a:extLst>
              <a:ext uri="{FF2B5EF4-FFF2-40B4-BE49-F238E27FC236}">
                <a16:creationId xmlns:a16="http://schemas.microsoft.com/office/drawing/2014/main" id="{11B839A8-9AF1-43F7-AAA4-47B4CD195F5D}"/>
              </a:ext>
            </a:extLst>
          </p:cNvPr>
          <p:cNvSpPr/>
          <p:nvPr/>
        </p:nvSpPr>
        <p:spPr bwMode="auto">
          <a:xfrm>
            <a:off x="571032" y="4091361"/>
            <a:ext cx="3531199" cy="119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algn="ctr">
              <a:lnSpc>
                <a:spcPct val="150000"/>
              </a:lnSpc>
              <a:spcBef>
                <a:spcPct val="0"/>
              </a:spcBef>
              <a:defRPr/>
            </a:pPr>
            <a:r>
              <a:rPr lang="zh-CN" altLang="en-US" sz="1400" b="1" dirty="0">
                <a:solidFill>
                  <a:srgbClr val="004D73"/>
                </a:solidFill>
                <a:latin typeface="微软雅黑" panose="020B0503020204020204" pitchFamily="34" charset="-122"/>
                <a:ea typeface="微软雅黑" panose="020B0503020204020204" pitchFamily="34" charset="-122"/>
                <a:cs typeface="+mn-ea"/>
                <a:sym typeface="Source Han Sans SC"/>
              </a:rPr>
              <a:t>利润表与利润分配表</a:t>
            </a:r>
            <a:r>
              <a:rPr lang="zh-CN" altLang="en-US" sz="1400" dirty="0">
                <a:latin typeface="微软雅黑" panose="020B0503020204020204" pitchFamily="34" charset="-122"/>
                <a:ea typeface="微软雅黑" panose="020B0503020204020204" pitchFamily="34" charset="-122"/>
                <a:cs typeface="+mn-ea"/>
                <a:sym typeface="Source Han Sans SC"/>
              </a:rPr>
              <a:t>反映项目计算期内各年营业收入、总成本费用、利润总额等情况，以及所得税后利润分配，用于计算总投资收益率、项目资本金净利润率等指标。</a:t>
            </a:r>
          </a:p>
        </p:txBody>
      </p:sp>
      <p:sp>
        <p:nvSpPr>
          <p:cNvPr id="119" name="išľíďè">
            <a:extLst>
              <a:ext uri="{FF2B5EF4-FFF2-40B4-BE49-F238E27FC236}">
                <a16:creationId xmlns:a16="http://schemas.microsoft.com/office/drawing/2014/main" id="{092415A8-D1B2-42BE-8839-FBECEF674F9D}"/>
              </a:ext>
            </a:extLst>
          </p:cNvPr>
          <p:cNvSpPr/>
          <p:nvPr/>
        </p:nvSpPr>
        <p:spPr bwMode="auto">
          <a:xfrm>
            <a:off x="399387" y="2234518"/>
            <a:ext cx="3982674" cy="1171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algn="ctr">
              <a:lnSpc>
                <a:spcPct val="150000"/>
              </a:lnSpc>
              <a:spcBef>
                <a:spcPct val="0"/>
              </a:spcBef>
              <a:defRPr/>
            </a:pPr>
            <a:r>
              <a:rPr lang="zh-CN" altLang="en-US" sz="1400" b="1" dirty="0">
                <a:solidFill>
                  <a:srgbClr val="004D73"/>
                </a:solidFill>
                <a:latin typeface="微软雅黑" panose="020B0503020204020204" pitchFamily="34" charset="-122"/>
                <a:ea typeface="微软雅黑" panose="020B0503020204020204" pitchFamily="34" charset="-122"/>
                <a:cs typeface="+mn-ea"/>
                <a:sym typeface="Source Han Sans SC"/>
              </a:rPr>
              <a:t>现金流量表</a:t>
            </a:r>
            <a:r>
              <a:rPr lang="zh-CN" altLang="en-US" sz="1400" dirty="0">
                <a:latin typeface="微软雅黑" panose="020B0503020204020204" pitchFamily="34" charset="-122"/>
                <a:ea typeface="微软雅黑" panose="020B0503020204020204" pitchFamily="34" charset="-122"/>
                <a:cs typeface="+mn-ea"/>
                <a:sym typeface="Source Han Sans SC"/>
              </a:rPr>
              <a:t>主要包括：项目投资现金流量表，用于计算项目投资内部收益率及净现值等财务分析指标；项目资本金现金流量表，用于计算项目资本金财务内部收益率；投资各方现金流量表，用于计算投资各方内部收益率。</a:t>
            </a:r>
          </a:p>
        </p:txBody>
      </p:sp>
      <p:sp>
        <p:nvSpPr>
          <p:cNvPr id="121" name="išľíďè">
            <a:extLst>
              <a:ext uri="{FF2B5EF4-FFF2-40B4-BE49-F238E27FC236}">
                <a16:creationId xmlns:a16="http://schemas.microsoft.com/office/drawing/2014/main" id="{0759A27C-A35A-484A-B43A-B26A4A5E5038}"/>
              </a:ext>
            </a:extLst>
          </p:cNvPr>
          <p:cNvSpPr/>
          <p:nvPr/>
        </p:nvSpPr>
        <p:spPr bwMode="auto">
          <a:xfrm>
            <a:off x="7839073" y="2651419"/>
            <a:ext cx="3283852" cy="84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algn="ctr">
              <a:lnSpc>
                <a:spcPct val="150000"/>
              </a:lnSpc>
              <a:spcBef>
                <a:spcPct val="0"/>
              </a:spcBef>
              <a:defRPr/>
            </a:pPr>
            <a:r>
              <a:rPr lang="zh-CN" altLang="en-US" sz="1400" b="1" dirty="0">
                <a:solidFill>
                  <a:srgbClr val="004D73"/>
                </a:solidFill>
                <a:latin typeface="微软雅黑" panose="020B0503020204020204" pitchFamily="34" charset="-122"/>
                <a:ea typeface="微软雅黑" panose="020B0503020204020204" pitchFamily="34" charset="-122"/>
                <a:cs typeface="+mn-ea"/>
                <a:sym typeface="Source Han Sans SC"/>
              </a:rPr>
              <a:t>借款还本付息计划表</a:t>
            </a:r>
            <a:r>
              <a:rPr lang="zh-CN" altLang="en-US" sz="1400" dirty="0">
                <a:latin typeface="微软雅黑" panose="020B0503020204020204" pitchFamily="34" charset="-122"/>
                <a:ea typeface="微软雅黑" panose="020B0503020204020204" pitchFamily="34" charset="-122"/>
                <a:cs typeface="+mn-ea"/>
                <a:sym typeface="Source Han Sans SC"/>
              </a:rPr>
              <a:t>反映项目计算期内各年借款本金偿还和利息支付情况，用于计算偿债备付率和利息备付率指标。</a:t>
            </a:r>
          </a:p>
        </p:txBody>
      </p:sp>
      <p:sp>
        <p:nvSpPr>
          <p:cNvPr id="123" name="išľíďè">
            <a:extLst>
              <a:ext uri="{FF2B5EF4-FFF2-40B4-BE49-F238E27FC236}">
                <a16:creationId xmlns:a16="http://schemas.microsoft.com/office/drawing/2014/main" id="{6C9ECEDD-5B45-43AC-B4E0-7EE0F87A53FF}"/>
              </a:ext>
            </a:extLst>
          </p:cNvPr>
          <p:cNvSpPr/>
          <p:nvPr/>
        </p:nvSpPr>
        <p:spPr bwMode="auto">
          <a:xfrm>
            <a:off x="8064160" y="4143212"/>
            <a:ext cx="3556808" cy="100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algn="ctr">
              <a:lnSpc>
                <a:spcPct val="150000"/>
              </a:lnSpc>
              <a:spcBef>
                <a:spcPct val="0"/>
              </a:spcBef>
              <a:defRPr/>
            </a:pPr>
            <a:r>
              <a:rPr lang="zh-CN" altLang="en-US" sz="1400" b="1" dirty="0">
                <a:solidFill>
                  <a:srgbClr val="004D73"/>
                </a:solidFill>
                <a:latin typeface="微软雅黑" panose="020B0503020204020204" pitchFamily="34" charset="-122"/>
                <a:ea typeface="微软雅黑" panose="020B0503020204020204" pitchFamily="34" charset="-122"/>
                <a:cs typeface="+mn-ea"/>
                <a:sym typeface="Source Han Sans SC"/>
              </a:rPr>
              <a:t>资产负债表</a:t>
            </a:r>
            <a:r>
              <a:rPr lang="zh-CN" altLang="en-US" sz="1400" dirty="0">
                <a:latin typeface="微软雅黑" panose="020B0503020204020204" pitchFamily="34" charset="-122"/>
                <a:ea typeface="微软雅黑" panose="020B0503020204020204" pitchFamily="34" charset="-122"/>
                <a:cs typeface="+mn-ea"/>
                <a:sym typeface="Source Han Sans SC"/>
              </a:rPr>
              <a:t>用于综合反映项目计算期内各年年末资产、负债和所有者权益的增减变化及对应关系，计算资产负债率。</a:t>
            </a:r>
          </a:p>
        </p:txBody>
      </p:sp>
      <p:sp>
        <p:nvSpPr>
          <p:cNvPr id="126" name="išľíďè">
            <a:extLst>
              <a:ext uri="{FF2B5EF4-FFF2-40B4-BE49-F238E27FC236}">
                <a16:creationId xmlns:a16="http://schemas.microsoft.com/office/drawing/2014/main" id="{52AA4D51-DB23-454A-9759-D4CC122603A3}"/>
              </a:ext>
            </a:extLst>
          </p:cNvPr>
          <p:cNvSpPr/>
          <p:nvPr/>
        </p:nvSpPr>
        <p:spPr bwMode="auto">
          <a:xfrm>
            <a:off x="4122807" y="5298592"/>
            <a:ext cx="3946385"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algn="ctr">
              <a:lnSpc>
                <a:spcPct val="150000"/>
              </a:lnSpc>
              <a:spcBef>
                <a:spcPct val="0"/>
              </a:spcBef>
              <a:defRPr/>
            </a:pPr>
            <a:r>
              <a:rPr lang="zh-CN" altLang="en-US" sz="1400" b="1" dirty="0">
                <a:solidFill>
                  <a:srgbClr val="004D73"/>
                </a:solidFill>
                <a:latin typeface="微软雅黑" panose="020B0503020204020204" pitchFamily="34" charset="-122"/>
                <a:ea typeface="微软雅黑" panose="020B0503020204020204" pitchFamily="34" charset="-122"/>
                <a:cs typeface="+mn-ea"/>
              </a:rPr>
              <a:t>财务计划现金流量表</a:t>
            </a:r>
            <a:r>
              <a:rPr lang="zh-CN" altLang="en-US" sz="1400" dirty="0">
                <a:latin typeface="微软雅黑" panose="020B0503020204020204" pitchFamily="34" charset="-122"/>
                <a:ea typeface="微软雅黑" panose="020B0503020204020204" pitchFamily="34" charset="-122"/>
                <a:cs typeface="+mn-ea"/>
              </a:rPr>
              <a:t>反映项目计算期各年的投资、融资及经营活动的现金流入和流出，用于计算累计盈余资金，分析项目的财务生存能力。</a:t>
            </a:r>
            <a:endParaRPr lang="zh-CN" altLang="en-US" sz="1400" dirty="0">
              <a:latin typeface="微软雅黑" panose="020B0503020204020204" pitchFamily="34" charset="-122"/>
              <a:ea typeface="微软雅黑" panose="020B0503020204020204" pitchFamily="34" charset="-122"/>
              <a:cs typeface="+mn-ea"/>
              <a:sym typeface="Source Han Sans SC"/>
            </a:endParaRPr>
          </a:p>
        </p:txBody>
      </p:sp>
      <p:sp>
        <p:nvSpPr>
          <p:cNvPr id="5" name="矩形 4">
            <a:extLst>
              <a:ext uri="{FF2B5EF4-FFF2-40B4-BE49-F238E27FC236}">
                <a16:creationId xmlns:a16="http://schemas.microsoft.com/office/drawing/2014/main" id="{47B6C5F5-6EE6-43B2-92C5-6BCE815142E8}"/>
              </a:ext>
            </a:extLst>
          </p:cNvPr>
          <p:cNvSpPr/>
          <p:nvPr/>
        </p:nvSpPr>
        <p:spPr>
          <a:xfrm>
            <a:off x="618792" y="1006735"/>
            <a:ext cx="10365495" cy="1023742"/>
          </a:xfrm>
          <a:prstGeom prst="rect">
            <a:avLst/>
          </a:prstGeom>
        </p:spPr>
        <p:txBody>
          <a:bodyPr wrap="square">
            <a:spAutoFit/>
          </a:bodyPr>
          <a:lstStyle/>
          <a:p>
            <a:pPr>
              <a:lnSpc>
                <a:spcPct val="150000"/>
              </a:lnSpc>
            </a:pPr>
            <a:r>
              <a:rPr lang="zh-CN" altLang="en-US" sz="1400" dirty="0">
                <a:latin typeface="微软雅黑" panose="020B0503020204020204" pitchFamily="34" charset="-122"/>
                <a:ea typeface="微软雅黑" panose="020B0503020204020204" pitchFamily="34" charset="-122"/>
                <a:cs typeface="+mn-ea"/>
              </a:rPr>
              <a:t>固定资产项目通常需要编制一些财务辅助报表和财务报表，计算财务分析指标，考察项目的盈利能力、偿债能力、抗风险能力，判断项目的财务可行性。</a:t>
            </a:r>
            <a:r>
              <a:rPr lang="en-US" altLang="zh-CN" sz="1400" dirty="0">
                <a:latin typeface="微软雅黑" panose="020B0503020204020204" pitchFamily="34" charset="-122"/>
                <a:ea typeface="微软雅黑" panose="020B0503020204020204" pitchFamily="34" charset="-122"/>
                <a:cs typeface="+mn-ea"/>
              </a:rPr>
              <a:t>《</a:t>
            </a:r>
            <a:r>
              <a:rPr lang="zh-CN" altLang="en-US" sz="1400" dirty="0">
                <a:latin typeface="微软雅黑" panose="020B0503020204020204" pitchFamily="34" charset="-122"/>
                <a:ea typeface="微软雅黑" panose="020B0503020204020204" pitchFamily="34" charset="-122"/>
                <a:cs typeface="+mn-ea"/>
              </a:rPr>
              <a:t>建设项目经济评价方法与参数</a:t>
            </a:r>
            <a:r>
              <a:rPr lang="en-US" altLang="zh-CN" sz="1400" dirty="0">
                <a:latin typeface="微软雅黑" panose="020B0503020204020204" pitchFamily="34" charset="-122"/>
                <a:ea typeface="微软雅黑" panose="020B0503020204020204" pitchFamily="34" charset="-122"/>
                <a:cs typeface="+mn-ea"/>
              </a:rPr>
              <a:t>》</a:t>
            </a:r>
            <a:r>
              <a:rPr lang="zh-CN" altLang="en-US" sz="1400" dirty="0">
                <a:latin typeface="微软雅黑" panose="020B0503020204020204" pitchFamily="34" charset="-122"/>
                <a:ea typeface="微软雅黑" panose="020B0503020204020204" pitchFamily="34" charset="-122"/>
                <a:cs typeface="+mn-ea"/>
              </a:rPr>
              <a:t>（第三版）对固定资产项目提供了一套建议的财务分析报表，商业银行通常会依据其基本原理和方法，根据项目具体情况灵活进行调整。</a:t>
            </a:r>
          </a:p>
        </p:txBody>
      </p:sp>
      <p:sp>
        <p:nvSpPr>
          <p:cNvPr id="79" name="Rectangle 18">
            <a:extLst>
              <a:ext uri="{FF2B5EF4-FFF2-40B4-BE49-F238E27FC236}">
                <a16:creationId xmlns:a16="http://schemas.microsoft.com/office/drawing/2014/main" id="{5952EDEC-879F-4C54-AEE0-B18FD9DDC322}"/>
              </a:ext>
            </a:extLst>
          </p:cNvPr>
          <p:cNvSpPr/>
          <p:nvPr/>
        </p:nvSpPr>
        <p:spPr>
          <a:xfrm>
            <a:off x="1009860" y="402584"/>
            <a:ext cx="5295247"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rPr>
              <a:t>项目财务分析</a:t>
            </a:r>
            <a:r>
              <a:rPr lang="en-US" altLang="zh-CN" sz="2000" b="1" dirty="0">
                <a:solidFill>
                  <a:srgbClr val="004D73"/>
                </a:solidFill>
                <a:latin typeface="微软雅黑" panose="020B0503020204020204" pitchFamily="34" charset="-122"/>
                <a:ea typeface="微软雅黑" panose="020B0503020204020204" pitchFamily="34" charset="-122"/>
              </a:rPr>
              <a:t>——</a:t>
            </a:r>
            <a:r>
              <a:rPr lang="zh-CN" altLang="en-US" sz="2000" b="1" dirty="0">
                <a:solidFill>
                  <a:srgbClr val="004D73"/>
                </a:solidFill>
                <a:latin typeface="微软雅黑" panose="020B0503020204020204" pitchFamily="34" charset="-122"/>
                <a:ea typeface="微软雅黑" panose="020B0503020204020204" pitchFamily="34" charset="-122"/>
              </a:rPr>
              <a:t>财务分析报表</a:t>
            </a:r>
          </a:p>
        </p:txBody>
      </p:sp>
    </p:spTree>
    <p:extLst>
      <p:ext uri="{BB962C8B-B14F-4D97-AF65-F5344CB8AC3E}">
        <p14:creationId xmlns:p14="http://schemas.microsoft.com/office/powerpoint/2010/main" val="136828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wipe(down)">
                                      <p:cBhvr>
                                        <p:cTn id="7" dur="5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9"/>
                                        </p:tgtEl>
                                        <p:attrNameLst>
                                          <p:attrName>style.visibility</p:attrName>
                                        </p:attrNameLst>
                                      </p:cBhvr>
                                      <p:to>
                                        <p:strVal val="visible"/>
                                      </p:to>
                                    </p:set>
                                    <p:animEffect transition="in" filter="wipe(down)">
                                      <p:cBhvr>
                                        <p:cTn id="12" dur="500"/>
                                        <p:tgtEl>
                                          <p:spTgt spid="1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down)">
                                      <p:cBhvr>
                                        <p:cTn id="17" dur="500"/>
                                        <p:tgtEl>
                                          <p:spTgt spid="1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3"/>
                                        </p:tgtEl>
                                        <p:attrNameLst>
                                          <p:attrName>style.visibility</p:attrName>
                                        </p:attrNameLst>
                                      </p:cBhvr>
                                      <p:to>
                                        <p:strVal val="visible"/>
                                      </p:to>
                                    </p:set>
                                    <p:animEffect transition="in" filter="wipe(down)">
                                      <p:cBhvr>
                                        <p:cTn id="22" dur="500"/>
                                        <p:tgtEl>
                                          <p:spTgt spid="1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6"/>
                                        </p:tgtEl>
                                        <p:attrNameLst>
                                          <p:attrName>style.visibility</p:attrName>
                                        </p:attrNameLst>
                                      </p:cBhvr>
                                      <p:to>
                                        <p:strVal val="visible"/>
                                      </p:to>
                                    </p:set>
                                    <p:animEffect transition="in" filter="wipe(down)">
                                      <p:cBhvr>
                                        <p:cTn id="27"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9" grpId="0"/>
      <p:bldP spid="121" grpId="0"/>
      <p:bldP spid="123" grpId="0"/>
      <p:bldP spid="1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_1">
            <a:extLst>
              <a:ext uri="{FF2B5EF4-FFF2-40B4-BE49-F238E27FC236}">
                <a16:creationId xmlns:a16="http://schemas.microsoft.com/office/drawing/2014/main" id="{B0A66E68-D5B0-4DF9-90E9-B2EF9FAC5259}"/>
              </a:ext>
            </a:extLst>
          </p:cNvPr>
          <p:cNvSpPr/>
          <p:nvPr/>
        </p:nvSpPr>
        <p:spPr>
          <a:xfrm>
            <a:off x="0" y="0"/>
            <a:ext cx="12206514" cy="6858000"/>
          </a:xfrm>
          <a:prstGeom prst="rect">
            <a:avLst/>
          </a:prstGeom>
          <a:blipFill dpi="0" rotWithShape="1">
            <a:blip r:embed="rId2">
              <a:alphaModFix amt="80000"/>
            </a:blip>
            <a:srcRect/>
            <a:stretch>
              <a:fillRect t="-20580" b="-24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08D9A07-FF23-43C6-B87B-E5244B05FFAB}"/>
              </a:ext>
            </a:extLst>
          </p:cNvPr>
          <p:cNvSpPr/>
          <p:nvPr/>
        </p:nvSpPr>
        <p:spPr>
          <a:xfrm>
            <a:off x="0" y="0"/>
            <a:ext cx="12206514" cy="6858000"/>
          </a:xfrm>
          <a:prstGeom prst="rect">
            <a:avLst/>
          </a:prstGeom>
          <a:solidFill>
            <a:schemeClr val="bg1">
              <a:lumMod val="50000"/>
              <a:alpha val="50000"/>
            </a:schemeClr>
          </a:solidFill>
          <a:ln w="12700" cap="flat" cmpd="sng" algn="ctr">
            <a:solidFill>
              <a:srgbClr val="004D7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形状 13">
            <a:extLst>
              <a:ext uri="{FF2B5EF4-FFF2-40B4-BE49-F238E27FC236}">
                <a16:creationId xmlns:a16="http://schemas.microsoft.com/office/drawing/2014/main" id="{61302F6A-AA90-46A4-9C08-7C9400970CBD}"/>
              </a:ext>
            </a:extLst>
          </p:cNvPr>
          <p:cNvSpPr>
            <a:spLocks/>
          </p:cNvSpPr>
          <p:nvPr/>
        </p:nvSpPr>
        <p:spPr bwMode="auto">
          <a:xfrm rot="16200000">
            <a:off x="3373649" y="-2703723"/>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7" name="标题 4">
            <a:extLst>
              <a:ext uri="{FF2B5EF4-FFF2-40B4-BE49-F238E27FC236}">
                <a16:creationId xmlns:a16="http://schemas.microsoft.com/office/drawing/2014/main" id="{47859D49-732A-44C2-91AB-14015D63A3A2}"/>
              </a:ext>
            </a:extLst>
          </p:cNvPr>
          <p:cNvSpPr txBox="1">
            <a:spLocks/>
          </p:cNvSpPr>
          <p:nvPr/>
        </p:nvSpPr>
        <p:spPr bwMode="auto">
          <a:xfrm>
            <a:off x="3386137" y="1257749"/>
            <a:ext cx="5419725" cy="161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normAutofit lnSpcReduction="10000"/>
          </a:bodyPr>
          <a:lstStyle>
            <a:lvl1pPr marL="912261" indent="-912261"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2pPr>
            <a:lvl3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3pPr>
            <a:lvl4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4pPr>
            <a:lvl5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5pPr>
            <a:lvl6pPr marL="1523925"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6pPr>
            <a:lvl7pPr marL="2133493"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7pPr>
            <a:lvl8pPr marL="274306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8pPr>
            <a:lvl9pPr marL="335263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9pPr>
          </a:lstStyle>
          <a:p>
            <a:pPr algn="ctr">
              <a:lnSpc>
                <a:spcPct val="200000"/>
              </a:lnSpc>
            </a:pPr>
            <a:r>
              <a:rPr lang="zh-CN" altLang="en-US"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项目财务分析</a:t>
            </a:r>
            <a:endParaRPr lang="en-US" altLang="zh-CN"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a:p>
            <a:pPr algn="ctr">
              <a:lnSpc>
                <a:spcPct val="200000"/>
              </a:lnSpc>
            </a:pPr>
            <a:r>
              <a:rPr lang="zh-CN" altLang="en-US" sz="24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项目盈利能力分析</a:t>
            </a:r>
          </a:p>
        </p:txBody>
      </p:sp>
    </p:spTree>
    <p:extLst>
      <p:ext uri="{BB962C8B-B14F-4D97-AF65-F5344CB8AC3E}">
        <p14:creationId xmlns:p14="http://schemas.microsoft.com/office/powerpoint/2010/main" val="34881456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1" y="301326"/>
            <a:ext cx="12192000" cy="6556674"/>
            <a:chOff x="1" y="301326"/>
            <a:chExt cx="12192000" cy="6556674"/>
          </a:xfrm>
        </p:grpSpPr>
        <p:sp>
          <p:nvSpPr>
            <p:cNvPr id="5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9"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79" name="Rectangle 18">
            <a:extLst>
              <a:ext uri="{FF2B5EF4-FFF2-40B4-BE49-F238E27FC236}">
                <a16:creationId xmlns:a16="http://schemas.microsoft.com/office/drawing/2014/main" id="{5952EDEC-879F-4C54-AEE0-B18FD9DDC322}"/>
              </a:ext>
            </a:extLst>
          </p:cNvPr>
          <p:cNvSpPr/>
          <p:nvPr/>
        </p:nvSpPr>
        <p:spPr>
          <a:xfrm>
            <a:off x="1009860" y="402584"/>
            <a:ext cx="5295247"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rPr>
              <a:t>项目财务分析</a:t>
            </a:r>
            <a:r>
              <a:rPr lang="en-US" altLang="zh-CN" sz="2000" b="1" dirty="0">
                <a:solidFill>
                  <a:srgbClr val="004D73"/>
                </a:solidFill>
                <a:latin typeface="微软雅黑" panose="020B0503020204020204" pitchFamily="34" charset="-122"/>
                <a:ea typeface="微软雅黑" panose="020B0503020204020204" pitchFamily="34" charset="-122"/>
              </a:rPr>
              <a:t>——</a:t>
            </a:r>
            <a:r>
              <a:rPr lang="zh-CN" altLang="en-US" sz="2000" b="1" dirty="0">
                <a:solidFill>
                  <a:srgbClr val="004D73"/>
                </a:solidFill>
                <a:latin typeface="微软雅黑" panose="020B0503020204020204" pitchFamily="34" charset="-122"/>
                <a:ea typeface="微软雅黑" panose="020B0503020204020204" pitchFamily="34" charset="-122"/>
              </a:rPr>
              <a:t>项目盈利能力分析</a:t>
            </a:r>
          </a:p>
        </p:txBody>
      </p:sp>
      <p:sp>
        <p:nvSpPr>
          <p:cNvPr id="64" name="矩形 63">
            <a:extLst>
              <a:ext uri="{FF2B5EF4-FFF2-40B4-BE49-F238E27FC236}">
                <a16:creationId xmlns:a16="http://schemas.microsoft.com/office/drawing/2014/main" id="{16C012BA-828E-48A2-8204-1D16AA34A706}"/>
              </a:ext>
            </a:extLst>
          </p:cNvPr>
          <p:cNvSpPr/>
          <p:nvPr/>
        </p:nvSpPr>
        <p:spPr>
          <a:xfrm>
            <a:off x="618792" y="1006735"/>
            <a:ext cx="10365495" cy="700576"/>
          </a:xfrm>
          <a:prstGeom prst="rect">
            <a:avLst/>
          </a:prstGeom>
        </p:spPr>
        <p:txBody>
          <a:bodyPr wrap="square">
            <a:spAutoFit/>
          </a:bodyPr>
          <a:lstStyle/>
          <a:p>
            <a:pPr>
              <a:lnSpc>
                <a:spcPct val="150000"/>
              </a:lnSpc>
            </a:pPr>
            <a:r>
              <a:rPr lang="zh-CN" altLang="en-US" sz="1400" dirty="0">
                <a:latin typeface="微软雅黑" panose="020B0503020204020204" pitchFamily="34" charset="-122"/>
                <a:ea typeface="微软雅黑" panose="020B0503020204020204" pitchFamily="34" charset="-122"/>
                <a:cs typeface="+mn-ea"/>
              </a:rPr>
              <a:t>项目的盈利能力分析主要通过财务内部收益率、财务净现值、净现值率、投资回收期、投资利润率、投资利税率和资本金利润率等七个评价指标进行，下面分别介绍重点四个指标的含义和计算方法。</a:t>
            </a:r>
          </a:p>
        </p:txBody>
      </p:sp>
      <p:grpSp>
        <p:nvGrpSpPr>
          <p:cNvPr id="4" name="组合 3">
            <a:extLst>
              <a:ext uri="{FF2B5EF4-FFF2-40B4-BE49-F238E27FC236}">
                <a16:creationId xmlns:a16="http://schemas.microsoft.com/office/drawing/2014/main" id="{856F1495-3C50-40ED-BCE1-0A3253112BB6}"/>
              </a:ext>
            </a:extLst>
          </p:cNvPr>
          <p:cNvGrpSpPr/>
          <p:nvPr/>
        </p:nvGrpSpPr>
        <p:grpSpPr>
          <a:xfrm>
            <a:off x="933097" y="1958503"/>
            <a:ext cx="1089025" cy="1098550"/>
            <a:chOff x="933097" y="1958503"/>
            <a:chExt cx="1089025" cy="1098550"/>
          </a:xfrm>
        </p:grpSpPr>
        <p:sp>
          <p:nvSpPr>
            <p:cNvPr id="78" name="椭圆 13">
              <a:extLst>
                <a:ext uri="{FF2B5EF4-FFF2-40B4-BE49-F238E27FC236}">
                  <a16:creationId xmlns:a16="http://schemas.microsoft.com/office/drawing/2014/main" id="{FEB293D3-623B-49E0-8A5A-EDEEA65A1CF6}"/>
                </a:ext>
              </a:extLst>
            </p:cNvPr>
            <p:cNvSpPr>
              <a:spLocks noChangeArrowheads="1"/>
            </p:cNvSpPr>
            <p:nvPr/>
          </p:nvSpPr>
          <p:spPr bwMode="auto">
            <a:xfrm>
              <a:off x="933097" y="1958503"/>
              <a:ext cx="1089025" cy="1098550"/>
            </a:xfrm>
            <a:prstGeom prst="ellipse">
              <a:avLst/>
            </a:prstGeom>
            <a:solidFill>
              <a:srgbClr val="004D73"/>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Aparajita" panose="020B0604020202020204" pitchFamily="34" charset="0"/>
                <a:sym typeface="Aparajita" panose="020B0604020202020204" pitchFamily="34" charset="0"/>
              </a:endParaRPr>
            </a:p>
          </p:txBody>
        </p:sp>
        <p:sp>
          <p:nvSpPr>
            <p:cNvPr id="80" name="Freeform 5">
              <a:extLst>
                <a:ext uri="{FF2B5EF4-FFF2-40B4-BE49-F238E27FC236}">
                  <a16:creationId xmlns:a16="http://schemas.microsoft.com/office/drawing/2014/main" id="{B39E1A37-7774-4CF7-BBA1-A968394286E4}"/>
                </a:ext>
              </a:extLst>
            </p:cNvPr>
            <p:cNvSpPr>
              <a:spLocks noEditPoints="1" noChangeArrowheads="1"/>
            </p:cNvSpPr>
            <p:nvPr/>
          </p:nvSpPr>
          <p:spPr bwMode="auto">
            <a:xfrm>
              <a:off x="1171831" y="2170574"/>
              <a:ext cx="620360" cy="663461"/>
            </a:xfrm>
            <a:custGeom>
              <a:avLst/>
              <a:gdLst>
                <a:gd name="T0" fmla="*/ 2147483646 w 111"/>
                <a:gd name="T1" fmla="*/ 0 h 123"/>
                <a:gd name="T2" fmla="*/ 2147483646 w 111"/>
                <a:gd name="T3" fmla="*/ 2147483646 h 123"/>
                <a:gd name="T4" fmla="*/ 2147483646 w 111"/>
                <a:gd name="T5" fmla="*/ 2147483646 h 123"/>
                <a:gd name="T6" fmla="*/ 2147483646 w 111"/>
                <a:gd name="T7" fmla="*/ 2147483646 h 123"/>
                <a:gd name="T8" fmla="*/ 2147483646 w 111"/>
                <a:gd name="T9" fmla="*/ 2147483646 h 123"/>
                <a:gd name="T10" fmla="*/ 2147483646 w 111"/>
                <a:gd name="T11" fmla="*/ 2147483646 h 123"/>
                <a:gd name="T12" fmla="*/ 2147483646 w 111"/>
                <a:gd name="T13" fmla="*/ 2147483646 h 123"/>
                <a:gd name="T14" fmla="*/ 2147483646 w 111"/>
                <a:gd name="T15" fmla="*/ 2147483646 h 123"/>
                <a:gd name="T16" fmla="*/ 2147483646 w 111"/>
                <a:gd name="T17" fmla="*/ 2147483646 h 123"/>
                <a:gd name="T18" fmla="*/ 2147483646 w 111"/>
                <a:gd name="T19" fmla="*/ 2147483646 h 123"/>
                <a:gd name="T20" fmla="*/ 0 w 111"/>
                <a:gd name="T21" fmla="*/ 2147483646 h 123"/>
                <a:gd name="T22" fmla="*/ 2147483646 w 111"/>
                <a:gd name="T23" fmla="*/ 2147483646 h 123"/>
                <a:gd name="T24" fmla="*/ 2147483646 w 111"/>
                <a:gd name="T25" fmla="*/ 2147483646 h 123"/>
                <a:gd name="T26" fmla="*/ 2147483646 w 111"/>
                <a:gd name="T27" fmla="*/ 2147483646 h 123"/>
                <a:gd name="T28" fmla="*/ 2147483646 w 111"/>
                <a:gd name="T29" fmla="*/ 2147483646 h 123"/>
                <a:gd name="T30" fmla="*/ 2147483646 w 111"/>
                <a:gd name="T31" fmla="*/ 2147483646 h 123"/>
                <a:gd name="T32" fmla="*/ 2147483646 w 111"/>
                <a:gd name="T33" fmla="*/ 2147483646 h 123"/>
                <a:gd name="T34" fmla="*/ 2147483646 w 111"/>
                <a:gd name="T35" fmla="*/ 2147483646 h 123"/>
                <a:gd name="T36" fmla="*/ 2147483646 w 111"/>
                <a:gd name="T37" fmla="*/ 2147483646 h 123"/>
                <a:gd name="T38" fmla="*/ 2147483646 w 111"/>
                <a:gd name="T39" fmla="*/ 2147483646 h 123"/>
                <a:gd name="T40" fmla="*/ 2147483646 w 111"/>
                <a:gd name="T41" fmla="*/ 2147483646 h 123"/>
                <a:gd name="T42" fmla="*/ 2147483646 w 111"/>
                <a:gd name="T43" fmla="*/ 2147483646 h 123"/>
                <a:gd name="T44" fmla="*/ 2147483646 w 111"/>
                <a:gd name="T45" fmla="*/ 2147483646 h 123"/>
                <a:gd name="T46" fmla="*/ 2147483646 w 111"/>
                <a:gd name="T47" fmla="*/ 2147483646 h 123"/>
                <a:gd name="T48" fmla="*/ 2147483646 w 111"/>
                <a:gd name="T49" fmla="*/ 2147483646 h 123"/>
                <a:gd name="T50" fmla="*/ 2147483646 w 111"/>
                <a:gd name="T51" fmla="*/ 2147483646 h 123"/>
                <a:gd name="T52" fmla="*/ 2147483646 w 111"/>
                <a:gd name="T53" fmla="*/ 2147483646 h 123"/>
                <a:gd name="T54" fmla="*/ 2147483646 w 111"/>
                <a:gd name="T55" fmla="*/ 2147483646 h 123"/>
                <a:gd name="T56" fmla="*/ 2147483646 w 111"/>
                <a:gd name="T57" fmla="*/ 2147483646 h 123"/>
                <a:gd name="T58" fmla="*/ 2147483646 w 111"/>
                <a:gd name="T59" fmla="*/ 2147483646 h 123"/>
                <a:gd name="T60" fmla="*/ 2147483646 w 111"/>
                <a:gd name="T61" fmla="*/ 2147483646 h 123"/>
                <a:gd name="T62" fmla="*/ 2147483646 w 111"/>
                <a:gd name="T63" fmla="*/ 2147483646 h 123"/>
                <a:gd name="T64" fmla="*/ 2147483646 w 111"/>
                <a:gd name="T65" fmla="*/ 2147483646 h 123"/>
                <a:gd name="T66" fmla="*/ 2147483646 w 111"/>
                <a:gd name="T67" fmla="*/ 2147483646 h 123"/>
                <a:gd name="T68" fmla="*/ 2147483646 w 111"/>
                <a:gd name="T69" fmla="*/ 2147483646 h 123"/>
                <a:gd name="T70" fmla="*/ 2147483646 w 111"/>
                <a:gd name="T71" fmla="*/ 2147483646 h 123"/>
                <a:gd name="T72" fmla="*/ 2147483646 w 111"/>
                <a:gd name="T73" fmla="*/ 2147483646 h 123"/>
                <a:gd name="T74" fmla="*/ 2147483646 w 111"/>
                <a:gd name="T75" fmla="*/ 2147483646 h 123"/>
                <a:gd name="T76" fmla="*/ 2147483646 w 111"/>
                <a:gd name="T77" fmla="*/ 2147483646 h 123"/>
                <a:gd name="T78" fmla="*/ 2147483646 w 111"/>
                <a:gd name="T79" fmla="*/ 2147483646 h 123"/>
                <a:gd name="T80" fmla="*/ 2147483646 w 111"/>
                <a:gd name="T81" fmla="*/ 2147483646 h 123"/>
                <a:gd name="T82" fmla="*/ 2147483646 w 111"/>
                <a:gd name="T83" fmla="*/ 2147483646 h 123"/>
                <a:gd name="T84" fmla="*/ 2147483646 w 111"/>
                <a:gd name="T85" fmla="*/ 2147483646 h 123"/>
                <a:gd name="T86" fmla="*/ 2147483646 w 111"/>
                <a:gd name="T87" fmla="*/ 2147483646 h 1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1"/>
                <a:gd name="T133" fmla="*/ 0 h 123"/>
                <a:gd name="T134" fmla="*/ 111 w 111"/>
                <a:gd name="T135" fmla="*/ 123 h 1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1" h="123">
                  <a:moveTo>
                    <a:pt x="53" y="0"/>
                  </a:moveTo>
                  <a:cubicBezTo>
                    <a:pt x="59" y="0"/>
                    <a:pt x="59" y="0"/>
                    <a:pt x="59" y="0"/>
                  </a:cubicBezTo>
                  <a:cubicBezTo>
                    <a:pt x="59" y="18"/>
                    <a:pt x="59" y="18"/>
                    <a:pt x="59" y="18"/>
                  </a:cubicBezTo>
                  <a:cubicBezTo>
                    <a:pt x="53" y="18"/>
                    <a:pt x="53" y="18"/>
                    <a:pt x="53" y="18"/>
                  </a:cubicBezTo>
                  <a:cubicBezTo>
                    <a:pt x="53" y="0"/>
                    <a:pt x="53" y="0"/>
                    <a:pt x="53" y="0"/>
                  </a:cubicBezTo>
                  <a:close/>
                  <a:moveTo>
                    <a:pt x="111" y="52"/>
                  </a:moveTo>
                  <a:cubicBezTo>
                    <a:pt x="111" y="59"/>
                    <a:pt x="111" y="59"/>
                    <a:pt x="111" y="59"/>
                  </a:cubicBezTo>
                  <a:cubicBezTo>
                    <a:pt x="93" y="59"/>
                    <a:pt x="93" y="59"/>
                    <a:pt x="93" y="59"/>
                  </a:cubicBezTo>
                  <a:cubicBezTo>
                    <a:pt x="93" y="52"/>
                    <a:pt x="93" y="52"/>
                    <a:pt x="93" y="52"/>
                  </a:cubicBezTo>
                  <a:cubicBezTo>
                    <a:pt x="111" y="52"/>
                    <a:pt x="111" y="52"/>
                    <a:pt x="111" y="52"/>
                  </a:cubicBezTo>
                  <a:close/>
                  <a:moveTo>
                    <a:pt x="102" y="25"/>
                  </a:moveTo>
                  <a:cubicBezTo>
                    <a:pt x="106" y="30"/>
                    <a:pt x="106" y="30"/>
                    <a:pt x="106" y="30"/>
                  </a:cubicBezTo>
                  <a:cubicBezTo>
                    <a:pt x="90" y="40"/>
                    <a:pt x="90" y="40"/>
                    <a:pt x="90" y="40"/>
                  </a:cubicBezTo>
                  <a:cubicBezTo>
                    <a:pt x="86" y="34"/>
                    <a:pt x="86" y="34"/>
                    <a:pt x="86" y="34"/>
                  </a:cubicBezTo>
                  <a:cubicBezTo>
                    <a:pt x="102" y="25"/>
                    <a:pt x="102" y="25"/>
                    <a:pt x="102" y="25"/>
                  </a:cubicBezTo>
                  <a:close/>
                  <a:moveTo>
                    <a:pt x="81" y="5"/>
                  </a:moveTo>
                  <a:cubicBezTo>
                    <a:pt x="72" y="21"/>
                    <a:pt x="72" y="21"/>
                    <a:pt x="72" y="21"/>
                  </a:cubicBezTo>
                  <a:cubicBezTo>
                    <a:pt x="78" y="25"/>
                    <a:pt x="78" y="25"/>
                    <a:pt x="78" y="25"/>
                  </a:cubicBezTo>
                  <a:cubicBezTo>
                    <a:pt x="87" y="9"/>
                    <a:pt x="87" y="9"/>
                    <a:pt x="87" y="9"/>
                  </a:cubicBezTo>
                  <a:cubicBezTo>
                    <a:pt x="81" y="5"/>
                    <a:pt x="81" y="5"/>
                    <a:pt x="81" y="5"/>
                  </a:cubicBezTo>
                  <a:close/>
                  <a:moveTo>
                    <a:pt x="0" y="59"/>
                  </a:moveTo>
                  <a:cubicBezTo>
                    <a:pt x="0" y="52"/>
                    <a:pt x="0" y="52"/>
                    <a:pt x="0" y="52"/>
                  </a:cubicBezTo>
                  <a:cubicBezTo>
                    <a:pt x="19" y="52"/>
                    <a:pt x="19" y="52"/>
                    <a:pt x="19" y="52"/>
                  </a:cubicBezTo>
                  <a:cubicBezTo>
                    <a:pt x="19" y="59"/>
                    <a:pt x="19" y="59"/>
                    <a:pt x="19" y="59"/>
                  </a:cubicBezTo>
                  <a:cubicBezTo>
                    <a:pt x="0" y="59"/>
                    <a:pt x="0" y="59"/>
                    <a:pt x="0" y="59"/>
                  </a:cubicBezTo>
                  <a:close/>
                  <a:moveTo>
                    <a:pt x="6" y="30"/>
                  </a:moveTo>
                  <a:cubicBezTo>
                    <a:pt x="10" y="24"/>
                    <a:pt x="10" y="24"/>
                    <a:pt x="10" y="24"/>
                  </a:cubicBezTo>
                  <a:cubicBezTo>
                    <a:pt x="26" y="34"/>
                    <a:pt x="26" y="34"/>
                    <a:pt x="26" y="34"/>
                  </a:cubicBezTo>
                  <a:cubicBezTo>
                    <a:pt x="22" y="40"/>
                    <a:pt x="22" y="40"/>
                    <a:pt x="22" y="40"/>
                  </a:cubicBezTo>
                  <a:cubicBezTo>
                    <a:pt x="6" y="30"/>
                    <a:pt x="6" y="30"/>
                    <a:pt x="6" y="30"/>
                  </a:cubicBezTo>
                  <a:close/>
                  <a:moveTo>
                    <a:pt x="25" y="9"/>
                  </a:moveTo>
                  <a:cubicBezTo>
                    <a:pt x="35" y="25"/>
                    <a:pt x="35" y="25"/>
                    <a:pt x="35" y="25"/>
                  </a:cubicBezTo>
                  <a:cubicBezTo>
                    <a:pt x="40" y="21"/>
                    <a:pt x="40" y="21"/>
                    <a:pt x="40" y="21"/>
                  </a:cubicBezTo>
                  <a:cubicBezTo>
                    <a:pt x="31" y="5"/>
                    <a:pt x="31" y="5"/>
                    <a:pt x="31" y="5"/>
                  </a:cubicBezTo>
                  <a:cubicBezTo>
                    <a:pt x="25" y="9"/>
                    <a:pt x="25" y="9"/>
                    <a:pt x="25" y="9"/>
                  </a:cubicBezTo>
                  <a:close/>
                  <a:moveTo>
                    <a:pt x="56" y="27"/>
                  </a:moveTo>
                  <a:cubicBezTo>
                    <a:pt x="63" y="27"/>
                    <a:pt x="72" y="30"/>
                    <a:pt x="77" y="35"/>
                  </a:cubicBezTo>
                  <a:cubicBezTo>
                    <a:pt x="82" y="41"/>
                    <a:pt x="86" y="48"/>
                    <a:pt x="86" y="56"/>
                  </a:cubicBezTo>
                  <a:cubicBezTo>
                    <a:pt x="86" y="62"/>
                    <a:pt x="84" y="67"/>
                    <a:pt x="82" y="71"/>
                  </a:cubicBezTo>
                  <a:cubicBezTo>
                    <a:pt x="79" y="75"/>
                    <a:pt x="76" y="79"/>
                    <a:pt x="72" y="81"/>
                  </a:cubicBezTo>
                  <a:cubicBezTo>
                    <a:pt x="72" y="84"/>
                    <a:pt x="72" y="84"/>
                    <a:pt x="72" y="84"/>
                  </a:cubicBezTo>
                  <a:cubicBezTo>
                    <a:pt x="73" y="84"/>
                    <a:pt x="73" y="84"/>
                    <a:pt x="73" y="84"/>
                  </a:cubicBezTo>
                  <a:cubicBezTo>
                    <a:pt x="75" y="84"/>
                    <a:pt x="75" y="84"/>
                    <a:pt x="75" y="84"/>
                  </a:cubicBezTo>
                  <a:cubicBezTo>
                    <a:pt x="76" y="86"/>
                    <a:pt x="76" y="86"/>
                    <a:pt x="76" y="86"/>
                  </a:cubicBezTo>
                  <a:cubicBezTo>
                    <a:pt x="77" y="88"/>
                    <a:pt x="77" y="89"/>
                    <a:pt x="77" y="91"/>
                  </a:cubicBezTo>
                  <a:cubicBezTo>
                    <a:pt x="77" y="93"/>
                    <a:pt x="77" y="94"/>
                    <a:pt x="76" y="96"/>
                  </a:cubicBezTo>
                  <a:cubicBezTo>
                    <a:pt x="76" y="96"/>
                    <a:pt x="76" y="96"/>
                    <a:pt x="76" y="96"/>
                  </a:cubicBezTo>
                  <a:cubicBezTo>
                    <a:pt x="76" y="97"/>
                    <a:pt x="76" y="97"/>
                    <a:pt x="76" y="97"/>
                  </a:cubicBezTo>
                  <a:cubicBezTo>
                    <a:pt x="77" y="99"/>
                    <a:pt x="77" y="100"/>
                    <a:pt x="77" y="102"/>
                  </a:cubicBezTo>
                  <a:cubicBezTo>
                    <a:pt x="77" y="104"/>
                    <a:pt x="77" y="105"/>
                    <a:pt x="76" y="107"/>
                  </a:cubicBezTo>
                  <a:cubicBezTo>
                    <a:pt x="75" y="109"/>
                    <a:pt x="75" y="109"/>
                    <a:pt x="75" y="109"/>
                  </a:cubicBezTo>
                  <a:cubicBezTo>
                    <a:pt x="74" y="109"/>
                    <a:pt x="74" y="109"/>
                    <a:pt x="74" y="109"/>
                  </a:cubicBezTo>
                  <a:cubicBezTo>
                    <a:pt x="40" y="112"/>
                    <a:pt x="40" y="112"/>
                    <a:pt x="40" y="112"/>
                  </a:cubicBezTo>
                  <a:cubicBezTo>
                    <a:pt x="38" y="112"/>
                    <a:pt x="38" y="112"/>
                    <a:pt x="38" y="112"/>
                  </a:cubicBezTo>
                  <a:cubicBezTo>
                    <a:pt x="37" y="110"/>
                    <a:pt x="37" y="110"/>
                    <a:pt x="37" y="110"/>
                  </a:cubicBezTo>
                  <a:cubicBezTo>
                    <a:pt x="36" y="108"/>
                    <a:pt x="36" y="107"/>
                    <a:pt x="36" y="105"/>
                  </a:cubicBezTo>
                  <a:cubicBezTo>
                    <a:pt x="36" y="103"/>
                    <a:pt x="36" y="102"/>
                    <a:pt x="37" y="100"/>
                  </a:cubicBezTo>
                  <a:cubicBezTo>
                    <a:pt x="37" y="99"/>
                    <a:pt x="37" y="99"/>
                    <a:pt x="37" y="99"/>
                  </a:cubicBezTo>
                  <a:cubicBezTo>
                    <a:pt x="37" y="99"/>
                    <a:pt x="37" y="99"/>
                    <a:pt x="37" y="99"/>
                  </a:cubicBezTo>
                  <a:cubicBezTo>
                    <a:pt x="36" y="97"/>
                    <a:pt x="36" y="96"/>
                    <a:pt x="36" y="94"/>
                  </a:cubicBezTo>
                  <a:cubicBezTo>
                    <a:pt x="36" y="92"/>
                    <a:pt x="36" y="91"/>
                    <a:pt x="37" y="89"/>
                  </a:cubicBezTo>
                  <a:cubicBezTo>
                    <a:pt x="38" y="87"/>
                    <a:pt x="38" y="87"/>
                    <a:pt x="38" y="87"/>
                  </a:cubicBezTo>
                  <a:cubicBezTo>
                    <a:pt x="40" y="87"/>
                    <a:pt x="40" y="87"/>
                    <a:pt x="40" y="87"/>
                  </a:cubicBezTo>
                  <a:cubicBezTo>
                    <a:pt x="41" y="87"/>
                    <a:pt x="41" y="87"/>
                    <a:pt x="41" y="87"/>
                  </a:cubicBezTo>
                  <a:cubicBezTo>
                    <a:pt x="41" y="81"/>
                    <a:pt x="41" y="81"/>
                    <a:pt x="41" y="81"/>
                  </a:cubicBezTo>
                  <a:cubicBezTo>
                    <a:pt x="37" y="79"/>
                    <a:pt x="33" y="76"/>
                    <a:pt x="31" y="71"/>
                  </a:cubicBezTo>
                  <a:cubicBezTo>
                    <a:pt x="28" y="67"/>
                    <a:pt x="27" y="62"/>
                    <a:pt x="27" y="56"/>
                  </a:cubicBezTo>
                  <a:cubicBezTo>
                    <a:pt x="27" y="48"/>
                    <a:pt x="30" y="41"/>
                    <a:pt x="35" y="35"/>
                  </a:cubicBezTo>
                  <a:cubicBezTo>
                    <a:pt x="41" y="30"/>
                    <a:pt x="48" y="27"/>
                    <a:pt x="56" y="27"/>
                  </a:cubicBezTo>
                  <a:close/>
                  <a:moveTo>
                    <a:pt x="65" y="114"/>
                  </a:moveTo>
                  <a:cubicBezTo>
                    <a:pt x="65" y="114"/>
                    <a:pt x="65" y="114"/>
                    <a:pt x="65" y="114"/>
                  </a:cubicBezTo>
                  <a:cubicBezTo>
                    <a:pt x="65" y="119"/>
                    <a:pt x="61" y="123"/>
                    <a:pt x="56" y="123"/>
                  </a:cubicBezTo>
                  <a:cubicBezTo>
                    <a:pt x="52" y="123"/>
                    <a:pt x="49" y="120"/>
                    <a:pt x="48" y="115"/>
                  </a:cubicBezTo>
                  <a:cubicBezTo>
                    <a:pt x="65" y="114"/>
                    <a:pt x="65" y="114"/>
                    <a:pt x="65" y="114"/>
                  </a:cubicBezTo>
                  <a:close/>
                  <a:moveTo>
                    <a:pt x="71" y="101"/>
                  </a:moveTo>
                  <a:cubicBezTo>
                    <a:pt x="42" y="104"/>
                    <a:pt x="42" y="104"/>
                    <a:pt x="42" y="104"/>
                  </a:cubicBezTo>
                  <a:cubicBezTo>
                    <a:pt x="42" y="104"/>
                    <a:pt x="42" y="105"/>
                    <a:pt x="42" y="105"/>
                  </a:cubicBezTo>
                  <a:cubicBezTo>
                    <a:pt x="42" y="105"/>
                    <a:pt x="42" y="105"/>
                    <a:pt x="42" y="105"/>
                  </a:cubicBezTo>
                  <a:cubicBezTo>
                    <a:pt x="71" y="103"/>
                    <a:pt x="71" y="103"/>
                    <a:pt x="71" y="103"/>
                  </a:cubicBezTo>
                  <a:cubicBezTo>
                    <a:pt x="71" y="103"/>
                    <a:pt x="71" y="102"/>
                    <a:pt x="71" y="102"/>
                  </a:cubicBezTo>
                  <a:cubicBezTo>
                    <a:pt x="71" y="102"/>
                    <a:pt x="71" y="102"/>
                    <a:pt x="71" y="101"/>
                  </a:cubicBezTo>
                  <a:close/>
                  <a:moveTo>
                    <a:pt x="71" y="90"/>
                  </a:moveTo>
                  <a:cubicBezTo>
                    <a:pt x="42" y="93"/>
                    <a:pt x="42" y="93"/>
                    <a:pt x="42" y="93"/>
                  </a:cubicBezTo>
                  <a:cubicBezTo>
                    <a:pt x="42" y="93"/>
                    <a:pt x="42" y="94"/>
                    <a:pt x="42" y="94"/>
                  </a:cubicBezTo>
                  <a:cubicBezTo>
                    <a:pt x="42" y="94"/>
                    <a:pt x="42" y="94"/>
                    <a:pt x="42" y="94"/>
                  </a:cubicBezTo>
                  <a:cubicBezTo>
                    <a:pt x="71" y="92"/>
                    <a:pt x="71" y="92"/>
                    <a:pt x="71" y="92"/>
                  </a:cubicBezTo>
                  <a:cubicBezTo>
                    <a:pt x="71" y="91"/>
                    <a:pt x="71" y="91"/>
                    <a:pt x="71" y="91"/>
                  </a:cubicBezTo>
                  <a:cubicBezTo>
                    <a:pt x="71" y="91"/>
                    <a:pt x="71" y="91"/>
                    <a:pt x="71" y="90"/>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sp>
        <p:nvSpPr>
          <p:cNvPr id="83" name="文本框 36">
            <a:extLst>
              <a:ext uri="{FF2B5EF4-FFF2-40B4-BE49-F238E27FC236}">
                <a16:creationId xmlns:a16="http://schemas.microsoft.com/office/drawing/2014/main" id="{22AE81CE-F3E5-49B4-8D80-8A2636EF1FA0}"/>
              </a:ext>
            </a:extLst>
          </p:cNvPr>
          <p:cNvSpPr>
            <a:spLocks noChangeArrowheads="1"/>
          </p:cNvSpPr>
          <p:nvPr/>
        </p:nvSpPr>
        <p:spPr bwMode="auto">
          <a:xfrm>
            <a:off x="317634" y="3335654"/>
            <a:ext cx="2547010" cy="2316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None/>
            </a:pPr>
            <a:r>
              <a:rPr lang="zh-CN" altLang="en-US" sz="1400" b="1" dirty="0">
                <a:solidFill>
                  <a:srgbClr val="004D73"/>
                </a:solidFill>
                <a:latin typeface="微软雅黑" panose="020B0503020204020204" pitchFamily="34" charset="-122"/>
                <a:ea typeface="微软雅黑" panose="020B0503020204020204" pitchFamily="34" charset="-122"/>
                <a:cs typeface="+mn-ea"/>
                <a:sym typeface="Aparajita" panose="020B0604020202020204" pitchFamily="34" charset="0"/>
              </a:rPr>
              <a:t>财务内部收益率</a:t>
            </a:r>
            <a:endParaRPr lang="en-US" altLang="zh-CN" sz="1400" b="1" dirty="0">
              <a:solidFill>
                <a:srgbClr val="004D73"/>
              </a:solidFill>
              <a:latin typeface="微软雅黑" panose="020B0503020204020204" pitchFamily="34" charset="-122"/>
              <a:ea typeface="微软雅黑" panose="020B0503020204020204" pitchFamily="34" charset="-122"/>
              <a:cs typeface="+mn-ea"/>
              <a:sym typeface="Aparajita" panose="020B0604020202020204" pitchFamily="34" charset="0"/>
            </a:endParaRPr>
          </a:p>
          <a:p>
            <a:pPr>
              <a:lnSpc>
                <a:spcPct val="150000"/>
              </a:lnSpc>
              <a:spcBef>
                <a:spcPct val="0"/>
              </a:spcBef>
              <a:buNone/>
            </a:pPr>
            <a:r>
              <a:rPr lang="zh-CN" altLang="en-US" sz="1400" dirty="0">
                <a:latin typeface="微软雅黑" panose="020B0503020204020204" pitchFamily="34" charset="-122"/>
                <a:ea typeface="微软雅黑" panose="020B0503020204020204" pitchFamily="34" charset="-122"/>
                <a:cs typeface="+mn-ea"/>
                <a:sym typeface="Aparajita" panose="020B0604020202020204" pitchFamily="34" charset="0"/>
              </a:rPr>
              <a:t>财务内部收益率使项目在计算期内各年净现金流量累计净现值等于零时的折现率就是财务内部收益率，财务内部收益率是反映项目获利能力的动态指标。</a:t>
            </a:r>
            <a:endParaRPr lang="zh-CN" altLang="en-US" sz="1400" dirty="0">
              <a:latin typeface="微软雅黑" panose="020B0503020204020204" pitchFamily="34" charset="-122"/>
              <a:ea typeface="微软雅黑" panose="020B0503020204020204" pitchFamily="34" charset="-122"/>
              <a:cs typeface="+mn-ea"/>
            </a:endParaRPr>
          </a:p>
        </p:txBody>
      </p:sp>
      <p:grpSp>
        <p:nvGrpSpPr>
          <p:cNvPr id="3" name="组合 2">
            <a:extLst>
              <a:ext uri="{FF2B5EF4-FFF2-40B4-BE49-F238E27FC236}">
                <a16:creationId xmlns:a16="http://schemas.microsoft.com/office/drawing/2014/main" id="{BC263E97-1EE4-4227-BE3C-33AB3AEBAB7F}"/>
              </a:ext>
            </a:extLst>
          </p:cNvPr>
          <p:cNvGrpSpPr/>
          <p:nvPr/>
        </p:nvGrpSpPr>
        <p:grpSpPr>
          <a:xfrm>
            <a:off x="3814409" y="1965195"/>
            <a:ext cx="1089025" cy="1099795"/>
            <a:chOff x="3815997" y="1965194"/>
            <a:chExt cx="1089025" cy="1099795"/>
          </a:xfrm>
        </p:grpSpPr>
        <p:sp>
          <p:nvSpPr>
            <p:cNvPr id="84" name="椭圆 15">
              <a:extLst>
                <a:ext uri="{FF2B5EF4-FFF2-40B4-BE49-F238E27FC236}">
                  <a16:creationId xmlns:a16="http://schemas.microsoft.com/office/drawing/2014/main" id="{D64CD579-5A01-4841-AE85-9798AB9E69F6}"/>
                </a:ext>
              </a:extLst>
            </p:cNvPr>
            <p:cNvSpPr>
              <a:spLocks noChangeArrowheads="1"/>
            </p:cNvSpPr>
            <p:nvPr/>
          </p:nvSpPr>
          <p:spPr bwMode="auto">
            <a:xfrm>
              <a:off x="3815997" y="1965194"/>
              <a:ext cx="1089025" cy="1099795"/>
            </a:xfrm>
            <a:prstGeom prst="ellipse">
              <a:avLst/>
            </a:prstGeom>
            <a:solidFill>
              <a:srgbClr val="004D73"/>
            </a:solidFill>
            <a:ln>
              <a:noFill/>
            </a:ln>
          </p:spPr>
          <p:txBody>
            <a:bodyPr anchor="ctr"/>
            <a:lstStyle/>
            <a:p>
              <a:pPr algn="ctr">
                <a:spcBef>
                  <a:spcPct val="0"/>
                </a:spcBef>
                <a:buFont typeface="Arial" panose="020B0604020202020204" pitchFamily="34" charset="0"/>
                <a:buNone/>
              </a:pPr>
              <a:endParaRPr lang="zh-CN" altLang="zh-CN" sz="2400">
                <a:solidFill>
                  <a:srgbClr val="FFFFFF"/>
                </a:solidFill>
                <a:latin typeface="Aparajita" panose="020B0604020202020204" pitchFamily="34" charset="0"/>
                <a:ea typeface="宋体" panose="02010600030101010101" pitchFamily="2" charset="-122"/>
                <a:sym typeface="Aparajita" panose="020B0604020202020204" pitchFamily="34" charset="0"/>
              </a:endParaRPr>
            </a:p>
          </p:txBody>
        </p:sp>
        <p:sp>
          <p:nvSpPr>
            <p:cNvPr id="85" name="Freeform 9">
              <a:extLst>
                <a:ext uri="{FF2B5EF4-FFF2-40B4-BE49-F238E27FC236}">
                  <a16:creationId xmlns:a16="http://schemas.microsoft.com/office/drawing/2014/main" id="{3A1F96A9-58CB-438B-9CAD-A6AED19218D7}"/>
                </a:ext>
              </a:extLst>
            </p:cNvPr>
            <p:cNvSpPr>
              <a:spLocks noEditPoints="1" noChangeArrowheads="1"/>
            </p:cNvSpPr>
            <p:nvPr/>
          </p:nvSpPr>
          <p:spPr bwMode="auto">
            <a:xfrm>
              <a:off x="4072193" y="2189972"/>
              <a:ext cx="592507" cy="626602"/>
            </a:xfrm>
            <a:custGeom>
              <a:avLst/>
              <a:gdLst>
                <a:gd name="T0" fmla="*/ 2147483646 w 109"/>
                <a:gd name="T1" fmla="*/ 0 h 119"/>
                <a:gd name="T2" fmla="*/ 2147483646 w 109"/>
                <a:gd name="T3" fmla="*/ 2147483646 h 119"/>
                <a:gd name="T4" fmla="*/ 2147483646 w 109"/>
                <a:gd name="T5" fmla="*/ 2147483646 h 119"/>
                <a:gd name="T6" fmla="*/ 2147483646 w 109"/>
                <a:gd name="T7" fmla="*/ 2147483646 h 119"/>
                <a:gd name="T8" fmla="*/ 2147483646 w 109"/>
                <a:gd name="T9" fmla="*/ 2147483646 h 119"/>
                <a:gd name="T10" fmla="*/ 2147483646 w 109"/>
                <a:gd name="T11" fmla="*/ 2147483646 h 119"/>
                <a:gd name="T12" fmla="*/ 2147483646 w 109"/>
                <a:gd name="T13" fmla="*/ 2147483646 h 119"/>
                <a:gd name="T14" fmla="*/ 0 w 109"/>
                <a:gd name="T15" fmla="*/ 2147483646 h 119"/>
                <a:gd name="T16" fmla="*/ 2147483646 w 109"/>
                <a:gd name="T17" fmla="*/ 0 h 119"/>
                <a:gd name="T18" fmla="*/ 2147483646 w 109"/>
                <a:gd name="T19" fmla="*/ 2147483646 h 119"/>
                <a:gd name="T20" fmla="*/ 2147483646 w 109"/>
                <a:gd name="T21" fmla="*/ 2147483646 h 119"/>
                <a:gd name="T22" fmla="*/ 2147483646 w 109"/>
                <a:gd name="T23" fmla="*/ 2147483646 h 119"/>
                <a:gd name="T24" fmla="*/ 2147483646 w 109"/>
                <a:gd name="T25" fmla="*/ 2147483646 h 119"/>
                <a:gd name="T26" fmla="*/ 2147483646 w 109"/>
                <a:gd name="T27" fmla="*/ 2147483646 h 119"/>
                <a:gd name="T28" fmla="*/ 2147483646 w 109"/>
                <a:gd name="T29" fmla="*/ 2147483646 h 119"/>
                <a:gd name="T30" fmla="*/ 2147483646 w 109"/>
                <a:gd name="T31" fmla="*/ 2147483646 h 119"/>
                <a:gd name="T32" fmla="*/ 2147483646 w 109"/>
                <a:gd name="T33" fmla="*/ 2147483646 h 119"/>
                <a:gd name="T34" fmla="*/ 2147483646 w 109"/>
                <a:gd name="T35" fmla="*/ 2147483646 h 119"/>
                <a:gd name="T36" fmla="*/ 2147483646 w 109"/>
                <a:gd name="T37" fmla="*/ 2147483646 h 119"/>
                <a:gd name="T38" fmla="*/ 2147483646 w 109"/>
                <a:gd name="T39" fmla="*/ 2147483646 h 119"/>
                <a:gd name="T40" fmla="*/ 2147483646 w 109"/>
                <a:gd name="T41" fmla="*/ 2147483646 h 119"/>
                <a:gd name="T42" fmla="*/ 2147483646 w 109"/>
                <a:gd name="T43" fmla="*/ 2147483646 h 119"/>
                <a:gd name="T44" fmla="*/ 2147483646 w 109"/>
                <a:gd name="T45" fmla="*/ 2147483646 h 119"/>
                <a:gd name="T46" fmla="*/ 2147483646 w 109"/>
                <a:gd name="T47" fmla="*/ 2147483646 h 119"/>
                <a:gd name="T48" fmla="*/ 2147483646 w 109"/>
                <a:gd name="T49" fmla="*/ 2147483646 h 119"/>
                <a:gd name="T50" fmla="*/ 2147483646 w 109"/>
                <a:gd name="T51" fmla="*/ 2147483646 h 1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9"/>
                <a:gd name="T79" fmla="*/ 0 h 119"/>
                <a:gd name="T80" fmla="*/ 109 w 109"/>
                <a:gd name="T81" fmla="*/ 119 h 1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9" h="119">
                  <a:moveTo>
                    <a:pt x="55" y="0"/>
                  </a:moveTo>
                  <a:cubicBezTo>
                    <a:pt x="85" y="0"/>
                    <a:pt x="109" y="25"/>
                    <a:pt x="109" y="55"/>
                  </a:cubicBezTo>
                  <a:cubicBezTo>
                    <a:pt x="109" y="71"/>
                    <a:pt x="103" y="85"/>
                    <a:pt x="92" y="95"/>
                  </a:cubicBezTo>
                  <a:cubicBezTo>
                    <a:pt x="99" y="86"/>
                    <a:pt x="104" y="75"/>
                    <a:pt x="104" y="63"/>
                  </a:cubicBezTo>
                  <a:cubicBezTo>
                    <a:pt x="104" y="36"/>
                    <a:pt x="82" y="14"/>
                    <a:pt x="55" y="14"/>
                  </a:cubicBezTo>
                  <a:cubicBezTo>
                    <a:pt x="28" y="14"/>
                    <a:pt x="6" y="36"/>
                    <a:pt x="6" y="63"/>
                  </a:cubicBezTo>
                  <a:cubicBezTo>
                    <a:pt x="6" y="75"/>
                    <a:pt x="10" y="86"/>
                    <a:pt x="17" y="95"/>
                  </a:cubicBezTo>
                  <a:cubicBezTo>
                    <a:pt x="7" y="85"/>
                    <a:pt x="0" y="71"/>
                    <a:pt x="0" y="55"/>
                  </a:cubicBezTo>
                  <a:cubicBezTo>
                    <a:pt x="0" y="25"/>
                    <a:pt x="24" y="0"/>
                    <a:pt x="55" y="0"/>
                  </a:cubicBezTo>
                  <a:close/>
                  <a:moveTo>
                    <a:pt x="66" y="88"/>
                  </a:moveTo>
                  <a:cubicBezTo>
                    <a:pt x="72" y="84"/>
                    <a:pt x="76" y="77"/>
                    <a:pt x="76" y="69"/>
                  </a:cubicBezTo>
                  <a:cubicBezTo>
                    <a:pt x="76" y="57"/>
                    <a:pt x="66" y="48"/>
                    <a:pt x="54" y="48"/>
                  </a:cubicBezTo>
                  <a:cubicBezTo>
                    <a:pt x="42" y="48"/>
                    <a:pt x="33" y="57"/>
                    <a:pt x="33" y="69"/>
                  </a:cubicBezTo>
                  <a:cubicBezTo>
                    <a:pt x="33" y="77"/>
                    <a:pt x="37" y="84"/>
                    <a:pt x="44" y="88"/>
                  </a:cubicBezTo>
                  <a:cubicBezTo>
                    <a:pt x="44" y="119"/>
                    <a:pt x="44" y="119"/>
                    <a:pt x="44" y="119"/>
                  </a:cubicBezTo>
                  <a:cubicBezTo>
                    <a:pt x="66" y="119"/>
                    <a:pt x="66" y="119"/>
                    <a:pt x="66" y="119"/>
                  </a:cubicBezTo>
                  <a:cubicBezTo>
                    <a:pt x="66" y="88"/>
                    <a:pt x="66" y="88"/>
                    <a:pt x="66" y="88"/>
                  </a:cubicBezTo>
                  <a:close/>
                  <a:moveTo>
                    <a:pt x="55" y="26"/>
                  </a:moveTo>
                  <a:cubicBezTo>
                    <a:pt x="34" y="26"/>
                    <a:pt x="17" y="43"/>
                    <a:pt x="17" y="64"/>
                  </a:cubicBezTo>
                  <a:cubicBezTo>
                    <a:pt x="17" y="77"/>
                    <a:pt x="23" y="88"/>
                    <a:pt x="33" y="95"/>
                  </a:cubicBezTo>
                  <a:cubicBezTo>
                    <a:pt x="26" y="89"/>
                    <a:pt x="22" y="80"/>
                    <a:pt x="22" y="70"/>
                  </a:cubicBezTo>
                  <a:cubicBezTo>
                    <a:pt x="22" y="52"/>
                    <a:pt x="36" y="37"/>
                    <a:pt x="55" y="37"/>
                  </a:cubicBezTo>
                  <a:cubicBezTo>
                    <a:pt x="73" y="37"/>
                    <a:pt x="88" y="52"/>
                    <a:pt x="88" y="70"/>
                  </a:cubicBezTo>
                  <a:cubicBezTo>
                    <a:pt x="88" y="80"/>
                    <a:pt x="83" y="89"/>
                    <a:pt x="76" y="95"/>
                  </a:cubicBezTo>
                  <a:cubicBezTo>
                    <a:pt x="86" y="88"/>
                    <a:pt x="92" y="77"/>
                    <a:pt x="92" y="64"/>
                  </a:cubicBezTo>
                  <a:cubicBezTo>
                    <a:pt x="92" y="43"/>
                    <a:pt x="75" y="26"/>
                    <a:pt x="55" y="26"/>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grpSp>
        <p:nvGrpSpPr>
          <p:cNvPr id="97" name="Group 12">
            <a:extLst>
              <a:ext uri="{FF2B5EF4-FFF2-40B4-BE49-F238E27FC236}">
                <a16:creationId xmlns:a16="http://schemas.microsoft.com/office/drawing/2014/main" id="{C6315FCC-626D-4887-82CE-FDB2041C68CB}"/>
              </a:ext>
            </a:extLst>
          </p:cNvPr>
          <p:cNvGrpSpPr>
            <a:grpSpLocks/>
          </p:cNvGrpSpPr>
          <p:nvPr/>
        </p:nvGrpSpPr>
        <p:grpSpPr bwMode="auto">
          <a:xfrm>
            <a:off x="6648001" y="1966440"/>
            <a:ext cx="1090260" cy="1098550"/>
            <a:chOff x="0" y="0"/>
            <a:chExt cx="1400536" cy="1400536"/>
          </a:xfrm>
        </p:grpSpPr>
        <p:sp>
          <p:nvSpPr>
            <p:cNvPr id="98" name="椭圆 16">
              <a:extLst>
                <a:ext uri="{FF2B5EF4-FFF2-40B4-BE49-F238E27FC236}">
                  <a16:creationId xmlns:a16="http://schemas.microsoft.com/office/drawing/2014/main" id="{C4EA43D6-0E42-42E3-8286-EB487D70691F}"/>
                </a:ext>
              </a:extLst>
            </p:cNvPr>
            <p:cNvSpPr>
              <a:spLocks noChangeArrowheads="1"/>
            </p:cNvSpPr>
            <p:nvPr/>
          </p:nvSpPr>
          <p:spPr bwMode="auto">
            <a:xfrm>
              <a:off x="0" y="0"/>
              <a:ext cx="1400536" cy="1400536"/>
            </a:xfrm>
            <a:prstGeom prst="ellipse">
              <a:avLst/>
            </a:prstGeom>
            <a:solidFill>
              <a:srgbClr val="004D73"/>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Aparajita" panose="020B0604020202020204" pitchFamily="34" charset="0"/>
                <a:sym typeface="Aparajita" panose="020B0604020202020204" pitchFamily="34" charset="0"/>
              </a:endParaRPr>
            </a:p>
          </p:txBody>
        </p:sp>
        <p:sp>
          <p:nvSpPr>
            <p:cNvPr id="99" name="Freeform 13">
              <a:extLst>
                <a:ext uri="{FF2B5EF4-FFF2-40B4-BE49-F238E27FC236}">
                  <a16:creationId xmlns:a16="http://schemas.microsoft.com/office/drawing/2014/main" id="{E9595123-75E1-42B2-8917-81754E088554}"/>
                </a:ext>
              </a:extLst>
            </p:cNvPr>
            <p:cNvSpPr>
              <a:spLocks noEditPoints="1" noChangeArrowheads="1"/>
            </p:cNvSpPr>
            <p:nvPr/>
          </p:nvSpPr>
          <p:spPr bwMode="auto">
            <a:xfrm>
              <a:off x="260243" y="327398"/>
              <a:ext cx="923926" cy="715963"/>
            </a:xfrm>
            <a:custGeom>
              <a:avLst/>
              <a:gdLst>
                <a:gd name="T0" fmla="*/ 2147483646 w 134"/>
                <a:gd name="T1" fmla="*/ 2147483646 h 103"/>
                <a:gd name="T2" fmla="*/ 2147483646 w 134"/>
                <a:gd name="T3" fmla="*/ 2147483646 h 103"/>
                <a:gd name="T4" fmla="*/ 2147483646 w 134"/>
                <a:gd name="T5" fmla="*/ 2147483646 h 103"/>
                <a:gd name="T6" fmla="*/ 2147483646 w 134"/>
                <a:gd name="T7" fmla="*/ 2147483646 h 103"/>
                <a:gd name="T8" fmla="*/ 2147483646 w 134"/>
                <a:gd name="T9" fmla="*/ 2147483646 h 103"/>
                <a:gd name="T10" fmla="*/ 2147483646 w 134"/>
                <a:gd name="T11" fmla="*/ 2147483646 h 103"/>
                <a:gd name="T12" fmla="*/ 2147483646 w 134"/>
                <a:gd name="T13" fmla="*/ 2147483646 h 103"/>
                <a:gd name="T14" fmla="*/ 2147483646 w 134"/>
                <a:gd name="T15" fmla="*/ 2147483646 h 103"/>
                <a:gd name="T16" fmla="*/ 0 w 134"/>
                <a:gd name="T17" fmla="*/ 2147483646 h 103"/>
                <a:gd name="T18" fmla="*/ 0 w 134"/>
                <a:gd name="T19" fmla="*/ 2147483646 h 103"/>
                <a:gd name="T20" fmla="*/ 2147483646 w 134"/>
                <a:gd name="T21" fmla="*/ 2147483646 h 103"/>
                <a:gd name="T22" fmla="*/ 2147483646 w 134"/>
                <a:gd name="T23" fmla="*/ 2147483646 h 103"/>
                <a:gd name="T24" fmla="*/ 2147483646 w 134"/>
                <a:gd name="T25" fmla="*/ 2147483646 h 103"/>
                <a:gd name="T26" fmla="*/ 2147483646 w 134"/>
                <a:gd name="T27" fmla="*/ 2147483646 h 103"/>
                <a:gd name="T28" fmla="*/ 2147483646 w 134"/>
                <a:gd name="T29" fmla="*/ 2147483646 h 103"/>
                <a:gd name="T30" fmla="*/ 2147483646 w 134"/>
                <a:gd name="T31" fmla="*/ 2147483646 h 103"/>
                <a:gd name="T32" fmla="*/ 2147483646 w 134"/>
                <a:gd name="T33" fmla="*/ 2147483646 h 103"/>
                <a:gd name="T34" fmla="*/ 2147483646 w 134"/>
                <a:gd name="T35" fmla="*/ 2147483646 h 103"/>
                <a:gd name="T36" fmla="*/ 2147483646 w 134"/>
                <a:gd name="T37" fmla="*/ 2147483646 h 103"/>
                <a:gd name="T38" fmla="*/ 2147483646 w 134"/>
                <a:gd name="T39" fmla="*/ 2147483646 h 103"/>
                <a:gd name="T40" fmla="*/ 2147483646 w 134"/>
                <a:gd name="T41" fmla="*/ 2147483646 h 103"/>
                <a:gd name="T42" fmla="*/ 2147483646 w 134"/>
                <a:gd name="T43" fmla="*/ 2147483646 h 103"/>
                <a:gd name="T44" fmla="*/ 2147483646 w 134"/>
                <a:gd name="T45" fmla="*/ 2147483646 h 103"/>
                <a:gd name="T46" fmla="*/ 2147483646 w 134"/>
                <a:gd name="T47" fmla="*/ 2147483646 h 103"/>
                <a:gd name="T48" fmla="*/ 2147483646 w 134"/>
                <a:gd name="T49" fmla="*/ 2147483646 h 103"/>
                <a:gd name="T50" fmla="*/ 2147483646 w 134"/>
                <a:gd name="T51" fmla="*/ 2147483646 h 103"/>
                <a:gd name="T52" fmla="*/ 2147483646 w 134"/>
                <a:gd name="T53" fmla="*/ 2147483646 h 103"/>
                <a:gd name="T54" fmla="*/ 2147483646 w 134"/>
                <a:gd name="T55" fmla="*/ 2147483646 h 103"/>
                <a:gd name="T56" fmla="*/ 2147483646 w 134"/>
                <a:gd name="T57" fmla="*/ 2147483646 h 103"/>
                <a:gd name="T58" fmla="*/ 2147483646 w 134"/>
                <a:gd name="T59" fmla="*/ 2147483646 h 103"/>
                <a:gd name="T60" fmla="*/ 2147483646 w 134"/>
                <a:gd name="T61" fmla="*/ 2147483646 h 103"/>
                <a:gd name="T62" fmla="*/ 2147483646 w 134"/>
                <a:gd name="T63" fmla="*/ 2147483646 h 103"/>
                <a:gd name="T64" fmla="*/ 2147483646 w 134"/>
                <a:gd name="T65" fmla="*/ 2147483646 h 103"/>
                <a:gd name="T66" fmla="*/ 2147483646 w 134"/>
                <a:gd name="T67" fmla="*/ 2147483646 h 103"/>
                <a:gd name="T68" fmla="*/ 2147483646 w 134"/>
                <a:gd name="T69" fmla="*/ 2147483646 h 103"/>
                <a:gd name="T70" fmla="*/ 2147483646 w 134"/>
                <a:gd name="T71" fmla="*/ 2147483646 h 103"/>
                <a:gd name="T72" fmla="*/ 2147483646 w 134"/>
                <a:gd name="T73" fmla="*/ 2147483646 h 103"/>
                <a:gd name="T74" fmla="*/ 2147483646 w 134"/>
                <a:gd name="T75" fmla="*/ 2147483646 h 103"/>
                <a:gd name="T76" fmla="*/ 2147483646 w 134"/>
                <a:gd name="T77" fmla="*/ 2147483646 h 103"/>
                <a:gd name="T78" fmla="*/ 2147483646 w 134"/>
                <a:gd name="T79" fmla="*/ 2147483646 h 103"/>
                <a:gd name="T80" fmla="*/ 2147483646 w 134"/>
                <a:gd name="T81" fmla="*/ 2147483646 h 103"/>
                <a:gd name="T82" fmla="*/ 2147483646 w 134"/>
                <a:gd name="T83" fmla="*/ 2147483646 h 103"/>
                <a:gd name="T84" fmla="*/ 2147483646 w 134"/>
                <a:gd name="T85" fmla="*/ 2147483646 h 103"/>
                <a:gd name="T86" fmla="*/ 2147483646 w 134"/>
                <a:gd name="T87" fmla="*/ 2147483646 h 103"/>
                <a:gd name="T88" fmla="*/ 2147483646 w 134"/>
                <a:gd name="T89" fmla="*/ 2147483646 h 103"/>
                <a:gd name="T90" fmla="*/ 2147483646 w 134"/>
                <a:gd name="T91" fmla="*/ 2147483646 h 103"/>
                <a:gd name="T92" fmla="*/ 2147483646 w 134"/>
                <a:gd name="T93" fmla="*/ 2147483646 h 103"/>
                <a:gd name="T94" fmla="*/ 2147483646 w 134"/>
                <a:gd name="T95" fmla="*/ 2147483646 h 103"/>
                <a:gd name="T96" fmla="*/ 2147483646 w 134"/>
                <a:gd name="T97" fmla="*/ 2147483646 h 1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4"/>
                <a:gd name="T148" fmla="*/ 0 h 103"/>
                <a:gd name="T149" fmla="*/ 134 w 134"/>
                <a:gd name="T150" fmla="*/ 103 h 1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4" h="103">
                  <a:moveTo>
                    <a:pt x="3" y="25"/>
                  </a:moveTo>
                  <a:cubicBezTo>
                    <a:pt x="96" y="25"/>
                    <a:pt x="96" y="25"/>
                    <a:pt x="96" y="25"/>
                  </a:cubicBezTo>
                  <a:cubicBezTo>
                    <a:pt x="96" y="27"/>
                    <a:pt x="95" y="30"/>
                    <a:pt x="94" y="32"/>
                  </a:cubicBezTo>
                  <a:cubicBezTo>
                    <a:pt x="6" y="32"/>
                    <a:pt x="6" y="32"/>
                    <a:pt x="6" y="32"/>
                  </a:cubicBezTo>
                  <a:cubicBezTo>
                    <a:pt x="6" y="97"/>
                    <a:pt x="6" y="97"/>
                    <a:pt x="6" y="97"/>
                  </a:cubicBezTo>
                  <a:cubicBezTo>
                    <a:pt x="113" y="97"/>
                    <a:pt x="113" y="97"/>
                    <a:pt x="113" y="97"/>
                  </a:cubicBezTo>
                  <a:cubicBezTo>
                    <a:pt x="113" y="69"/>
                    <a:pt x="113" y="69"/>
                    <a:pt x="113" y="69"/>
                  </a:cubicBezTo>
                  <a:cubicBezTo>
                    <a:pt x="114" y="66"/>
                    <a:pt x="115" y="63"/>
                    <a:pt x="117" y="60"/>
                  </a:cubicBezTo>
                  <a:cubicBezTo>
                    <a:pt x="117" y="60"/>
                    <a:pt x="117" y="60"/>
                    <a:pt x="117" y="60"/>
                  </a:cubicBezTo>
                  <a:cubicBezTo>
                    <a:pt x="119" y="55"/>
                    <a:pt x="119" y="55"/>
                    <a:pt x="119" y="55"/>
                  </a:cubicBezTo>
                  <a:cubicBezTo>
                    <a:pt x="119" y="54"/>
                    <a:pt x="119" y="54"/>
                    <a:pt x="119" y="54"/>
                  </a:cubicBezTo>
                  <a:cubicBezTo>
                    <a:pt x="119" y="54"/>
                    <a:pt x="119" y="54"/>
                    <a:pt x="119" y="55"/>
                  </a:cubicBezTo>
                  <a:cubicBezTo>
                    <a:pt x="119" y="100"/>
                    <a:pt x="119" y="100"/>
                    <a:pt x="119" y="100"/>
                  </a:cubicBezTo>
                  <a:cubicBezTo>
                    <a:pt x="119" y="103"/>
                    <a:pt x="119" y="103"/>
                    <a:pt x="119" y="103"/>
                  </a:cubicBezTo>
                  <a:cubicBezTo>
                    <a:pt x="116" y="103"/>
                    <a:pt x="116" y="103"/>
                    <a:pt x="116" y="103"/>
                  </a:cubicBezTo>
                  <a:cubicBezTo>
                    <a:pt x="3" y="103"/>
                    <a:pt x="3" y="103"/>
                    <a:pt x="3" y="103"/>
                  </a:cubicBezTo>
                  <a:cubicBezTo>
                    <a:pt x="0" y="103"/>
                    <a:pt x="0" y="103"/>
                    <a:pt x="0" y="103"/>
                  </a:cubicBezTo>
                  <a:cubicBezTo>
                    <a:pt x="0" y="100"/>
                    <a:pt x="0" y="100"/>
                    <a:pt x="0" y="100"/>
                  </a:cubicBezTo>
                  <a:cubicBezTo>
                    <a:pt x="0" y="28"/>
                    <a:pt x="0" y="28"/>
                    <a:pt x="0" y="28"/>
                  </a:cubicBezTo>
                  <a:cubicBezTo>
                    <a:pt x="0" y="25"/>
                    <a:pt x="0" y="25"/>
                    <a:pt x="0" y="25"/>
                  </a:cubicBezTo>
                  <a:cubicBezTo>
                    <a:pt x="3" y="25"/>
                    <a:pt x="3" y="25"/>
                    <a:pt x="3" y="25"/>
                  </a:cubicBezTo>
                  <a:close/>
                  <a:moveTo>
                    <a:pt x="17" y="66"/>
                  </a:moveTo>
                  <a:cubicBezTo>
                    <a:pt x="17" y="71"/>
                    <a:pt x="17" y="71"/>
                    <a:pt x="17" y="71"/>
                  </a:cubicBezTo>
                  <a:cubicBezTo>
                    <a:pt x="51" y="71"/>
                    <a:pt x="51" y="71"/>
                    <a:pt x="51" y="71"/>
                  </a:cubicBezTo>
                  <a:cubicBezTo>
                    <a:pt x="51" y="66"/>
                    <a:pt x="51" y="66"/>
                    <a:pt x="51" y="66"/>
                  </a:cubicBezTo>
                  <a:cubicBezTo>
                    <a:pt x="17" y="66"/>
                    <a:pt x="17" y="66"/>
                    <a:pt x="17" y="66"/>
                  </a:cubicBezTo>
                  <a:close/>
                  <a:moveTo>
                    <a:pt x="17" y="52"/>
                  </a:moveTo>
                  <a:cubicBezTo>
                    <a:pt x="17" y="57"/>
                    <a:pt x="17" y="57"/>
                    <a:pt x="17" y="57"/>
                  </a:cubicBezTo>
                  <a:cubicBezTo>
                    <a:pt x="75" y="57"/>
                    <a:pt x="75" y="57"/>
                    <a:pt x="75" y="57"/>
                  </a:cubicBezTo>
                  <a:cubicBezTo>
                    <a:pt x="75" y="52"/>
                    <a:pt x="75" y="52"/>
                    <a:pt x="75" y="52"/>
                  </a:cubicBezTo>
                  <a:cubicBezTo>
                    <a:pt x="17" y="52"/>
                    <a:pt x="17" y="52"/>
                    <a:pt x="17" y="52"/>
                  </a:cubicBezTo>
                  <a:close/>
                  <a:moveTo>
                    <a:pt x="17" y="38"/>
                  </a:moveTo>
                  <a:cubicBezTo>
                    <a:pt x="17" y="43"/>
                    <a:pt x="17" y="43"/>
                    <a:pt x="17" y="43"/>
                  </a:cubicBezTo>
                  <a:cubicBezTo>
                    <a:pt x="75" y="43"/>
                    <a:pt x="75" y="43"/>
                    <a:pt x="75" y="43"/>
                  </a:cubicBezTo>
                  <a:cubicBezTo>
                    <a:pt x="75" y="38"/>
                    <a:pt x="75" y="38"/>
                    <a:pt x="75" y="38"/>
                  </a:cubicBezTo>
                  <a:cubicBezTo>
                    <a:pt x="17" y="38"/>
                    <a:pt x="17" y="38"/>
                    <a:pt x="17" y="38"/>
                  </a:cubicBezTo>
                  <a:close/>
                  <a:moveTo>
                    <a:pt x="123" y="21"/>
                  </a:moveTo>
                  <a:cubicBezTo>
                    <a:pt x="123" y="19"/>
                    <a:pt x="124" y="18"/>
                    <a:pt x="124" y="16"/>
                  </a:cubicBezTo>
                  <a:cubicBezTo>
                    <a:pt x="128" y="17"/>
                    <a:pt x="128" y="17"/>
                    <a:pt x="128" y="17"/>
                  </a:cubicBezTo>
                  <a:cubicBezTo>
                    <a:pt x="125" y="23"/>
                    <a:pt x="116" y="41"/>
                    <a:pt x="117" y="43"/>
                  </a:cubicBezTo>
                  <a:cubicBezTo>
                    <a:pt x="118" y="46"/>
                    <a:pt x="121" y="46"/>
                    <a:pt x="121" y="46"/>
                  </a:cubicBezTo>
                  <a:cubicBezTo>
                    <a:pt x="122" y="42"/>
                    <a:pt x="122" y="42"/>
                    <a:pt x="122" y="42"/>
                  </a:cubicBezTo>
                  <a:cubicBezTo>
                    <a:pt x="122" y="42"/>
                    <a:pt x="121" y="43"/>
                    <a:pt x="121" y="42"/>
                  </a:cubicBezTo>
                  <a:cubicBezTo>
                    <a:pt x="120" y="41"/>
                    <a:pt x="133" y="17"/>
                    <a:pt x="133" y="17"/>
                  </a:cubicBezTo>
                  <a:cubicBezTo>
                    <a:pt x="134" y="15"/>
                    <a:pt x="134" y="15"/>
                    <a:pt x="134" y="15"/>
                  </a:cubicBezTo>
                  <a:cubicBezTo>
                    <a:pt x="132" y="14"/>
                    <a:pt x="132" y="14"/>
                    <a:pt x="132" y="14"/>
                  </a:cubicBezTo>
                  <a:cubicBezTo>
                    <a:pt x="124" y="12"/>
                    <a:pt x="124" y="12"/>
                    <a:pt x="124" y="12"/>
                  </a:cubicBezTo>
                  <a:cubicBezTo>
                    <a:pt x="124" y="0"/>
                    <a:pt x="114" y="0"/>
                    <a:pt x="107" y="16"/>
                  </a:cubicBezTo>
                  <a:cubicBezTo>
                    <a:pt x="103" y="25"/>
                    <a:pt x="99" y="35"/>
                    <a:pt x="96" y="44"/>
                  </a:cubicBezTo>
                  <a:cubicBezTo>
                    <a:pt x="113" y="50"/>
                    <a:pt x="113" y="50"/>
                    <a:pt x="113" y="50"/>
                  </a:cubicBezTo>
                  <a:cubicBezTo>
                    <a:pt x="117" y="41"/>
                    <a:pt x="120" y="31"/>
                    <a:pt x="123" y="21"/>
                  </a:cubicBezTo>
                  <a:close/>
                  <a:moveTo>
                    <a:pt x="90" y="69"/>
                  </a:moveTo>
                  <a:cubicBezTo>
                    <a:pt x="86" y="74"/>
                    <a:pt x="86" y="74"/>
                    <a:pt x="86" y="74"/>
                  </a:cubicBezTo>
                  <a:cubicBezTo>
                    <a:pt x="88" y="85"/>
                    <a:pt x="88" y="85"/>
                    <a:pt x="88" y="85"/>
                  </a:cubicBezTo>
                  <a:cubicBezTo>
                    <a:pt x="90" y="86"/>
                    <a:pt x="90" y="86"/>
                    <a:pt x="90" y="86"/>
                  </a:cubicBezTo>
                  <a:cubicBezTo>
                    <a:pt x="92" y="79"/>
                    <a:pt x="92" y="79"/>
                    <a:pt x="92" y="79"/>
                  </a:cubicBezTo>
                  <a:cubicBezTo>
                    <a:pt x="91" y="78"/>
                    <a:pt x="91" y="77"/>
                    <a:pt x="91" y="76"/>
                  </a:cubicBezTo>
                  <a:cubicBezTo>
                    <a:pt x="92" y="75"/>
                    <a:pt x="93" y="74"/>
                    <a:pt x="95" y="74"/>
                  </a:cubicBezTo>
                  <a:cubicBezTo>
                    <a:pt x="96" y="75"/>
                    <a:pt x="97" y="76"/>
                    <a:pt x="96" y="78"/>
                  </a:cubicBezTo>
                  <a:cubicBezTo>
                    <a:pt x="96" y="79"/>
                    <a:pt x="95" y="79"/>
                    <a:pt x="94" y="79"/>
                  </a:cubicBezTo>
                  <a:cubicBezTo>
                    <a:pt x="91" y="87"/>
                    <a:pt x="91" y="87"/>
                    <a:pt x="91" y="87"/>
                  </a:cubicBezTo>
                  <a:cubicBezTo>
                    <a:pt x="93" y="87"/>
                    <a:pt x="93" y="87"/>
                    <a:pt x="93" y="87"/>
                  </a:cubicBezTo>
                  <a:cubicBezTo>
                    <a:pt x="102" y="80"/>
                    <a:pt x="102" y="80"/>
                    <a:pt x="102" y="80"/>
                  </a:cubicBezTo>
                  <a:cubicBezTo>
                    <a:pt x="102" y="73"/>
                    <a:pt x="102" y="73"/>
                    <a:pt x="102" y="73"/>
                  </a:cubicBezTo>
                  <a:cubicBezTo>
                    <a:pt x="90" y="69"/>
                    <a:pt x="90" y="69"/>
                    <a:pt x="90" y="69"/>
                  </a:cubicBezTo>
                  <a:close/>
                  <a:moveTo>
                    <a:pt x="112" y="52"/>
                  </a:moveTo>
                  <a:cubicBezTo>
                    <a:pt x="96" y="46"/>
                    <a:pt x="96" y="46"/>
                    <a:pt x="96" y="46"/>
                  </a:cubicBezTo>
                  <a:cubicBezTo>
                    <a:pt x="93" y="53"/>
                    <a:pt x="92" y="60"/>
                    <a:pt x="90" y="67"/>
                  </a:cubicBezTo>
                  <a:cubicBezTo>
                    <a:pt x="94" y="69"/>
                    <a:pt x="99" y="70"/>
                    <a:pt x="103" y="72"/>
                  </a:cubicBezTo>
                  <a:cubicBezTo>
                    <a:pt x="107" y="65"/>
                    <a:pt x="109" y="59"/>
                    <a:pt x="112" y="52"/>
                  </a:cubicBezTo>
                  <a:close/>
                  <a:moveTo>
                    <a:pt x="39" y="87"/>
                  </a:moveTo>
                  <a:cubicBezTo>
                    <a:pt x="42" y="91"/>
                    <a:pt x="42" y="91"/>
                    <a:pt x="42" y="91"/>
                  </a:cubicBezTo>
                  <a:cubicBezTo>
                    <a:pt x="42" y="91"/>
                    <a:pt x="53" y="80"/>
                    <a:pt x="53" y="81"/>
                  </a:cubicBezTo>
                  <a:cubicBezTo>
                    <a:pt x="53" y="82"/>
                    <a:pt x="51" y="83"/>
                    <a:pt x="51" y="84"/>
                  </a:cubicBezTo>
                  <a:cubicBezTo>
                    <a:pt x="49" y="85"/>
                    <a:pt x="48" y="86"/>
                    <a:pt x="48" y="87"/>
                  </a:cubicBezTo>
                  <a:cubicBezTo>
                    <a:pt x="48" y="89"/>
                    <a:pt x="49" y="90"/>
                    <a:pt x="52" y="90"/>
                  </a:cubicBezTo>
                  <a:cubicBezTo>
                    <a:pt x="55" y="91"/>
                    <a:pt x="57" y="90"/>
                    <a:pt x="60" y="89"/>
                  </a:cubicBezTo>
                  <a:cubicBezTo>
                    <a:pt x="61" y="88"/>
                    <a:pt x="63" y="88"/>
                    <a:pt x="64" y="88"/>
                  </a:cubicBezTo>
                  <a:cubicBezTo>
                    <a:pt x="64" y="89"/>
                    <a:pt x="65" y="89"/>
                    <a:pt x="66" y="90"/>
                  </a:cubicBezTo>
                  <a:cubicBezTo>
                    <a:pt x="67" y="90"/>
                    <a:pt x="68" y="89"/>
                    <a:pt x="69" y="89"/>
                  </a:cubicBezTo>
                  <a:cubicBezTo>
                    <a:pt x="70" y="89"/>
                    <a:pt x="70" y="89"/>
                    <a:pt x="70" y="89"/>
                  </a:cubicBezTo>
                  <a:cubicBezTo>
                    <a:pt x="70" y="89"/>
                    <a:pt x="70" y="89"/>
                    <a:pt x="70" y="89"/>
                  </a:cubicBezTo>
                  <a:cubicBezTo>
                    <a:pt x="70" y="89"/>
                    <a:pt x="70" y="89"/>
                    <a:pt x="70" y="89"/>
                  </a:cubicBezTo>
                  <a:cubicBezTo>
                    <a:pt x="69" y="91"/>
                    <a:pt x="69" y="93"/>
                    <a:pt x="70" y="94"/>
                  </a:cubicBezTo>
                  <a:cubicBezTo>
                    <a:pt x="70" y="96"/>
                    <a:pt x="72" y="96"/>
                    <a:pt x="74" y="95"/>
                  </a:cubicBezTo>
                  <a:cubicBezTo>
                    <a:pt x="76" y="95"/>
                    <a:pt x="80" y="95"/>
                    <a:pt x="80" y="95"/>
                  </a:cubicBezTo>
                  <a:cubicBezTo>
                    <a:pt x="81" y="91"/>
                    <a:pt x="81" y="91"/>
                    <a:pt x="81" y="91"/>
                  </a:cubicBezTo>
                  <a:cubicBezTo>
                    <a:pt x="81" y="91"/>
                    <a:pt x="77" y="90"/>
                    <a:pt x="74" y="91"/>
                  </a:cubicBezTo>
                  <a:cubicBezTo>
                    <a:pt x="74" y="90"/>
                    <a:pt x="74" y="90"/>
                    <a:pt x="74" y="90"/>
                  </a:cubicBezTo>
                  <a:cubicBezTo>
                    <a:pt x="74" y="90"/>
                    <a:pt x="74" y="90"/>
                    <a:pt x="74" y="90"/>
                  </a:cubicBezTo>
                  <a:cubicBezTo>
                    <a:pt x="74" y="89"/>
                    <a:pt x="75" y="89"/>
                    <a:pt x="75" y="88"/>
                  </a:cubicBezTo>
                  <a:cubicBezTo>
                    <a:pt x="75" y="85"/>
                    <a:pt x="74" y="84"/>
                    <a:pt x="72" y="84"/>
                  </a:cubicBezTo>
                  <a:cubicBezTo>
                    <a:pt x="71" y="83"/>
                    <a:pt x="69" y="84"/>
                    <a:pt x="68" y="85"/>
                  </a:cubicBezTo>
                  <a:cubicBezTo>
                    <a:pt x="68" y="85"/>
                    <a:pt x="67" y="85"/>
                    <a:pt x="67" y="85"/>
                  </a:cubicBezTo>
                  <a:cubicBezTo>
                    <a:pt x="65" y="83"/>
                    <a:pt x="62" y="84"/>
                    <a:pt x="58" y="85"/>
                  </a:cubicBezTo>
                  <a:cubicBezTo>
                    <a:pt x="57" y="85"/>
                    <a:pt x="56" y="86"/>
                    <a:pt x="55" y="86"/>
                  </a:cubicBezTo>
                  <a:cubicBezTo>
                    <a:pt x="56" y="85"/>
                    <a:pt x="57" y="83"/>
                    <a:pt x="57" y="81"/>
                  </a:cubicBezTo>
                  <a:cubicBezTo>
                    <a:pt x="57" y="73"/>
                    <a:pt x="39" y="87"/>
                    <a:pt x="39" y="87"/>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grpSp>
        <p:nvGrpSpPr>
          <p:cNvPr id="103" name="Group 18">
            <a:extLst>
              <a:ext uri="{FF2B5EF4-FFF2-40B4-BE49-F238E27FC236}">
                <a16:creationId xmlns:a16="http://schemas.microsoft.com/office/drawing/2014/main" id="{C204E794-EEF4-4861-83CA-0509B64484FB}"/>
              </a:ext>
            </a:extLst>
          </p:cNvPr>
          <p:cNvGrpSpPr>
            <a:grpSpLocks/>
          </p:cNvGrpSpPr>
          <p:nvPr/>
        </p:nvGrpSpPr>
        <p:grpSpPr bwMode="auto">
          <a:xfrm>
            <a:off x="9580210" y="1966440"/>
            <a:ext cx="1089025" cy="1098550"/>
            <a:chOff x="0" y="0"/>
            <a:chExt cx="1400536" cy="1400536"/>
          </a:xfrm>
        </p:grpSpPr>
        <p:sp>
          <p:nvSpPr>
            <p:cNvPr id="104" name="椭圆 17">
              <a:extLst>
                <a:ext uri="{FF2B5EF4-FFF2-40B4-BE49-F238E27FC236}">
                  <a16:creationId xmlns:a16="http://schemas.microsoft.com/office/drawing/2014/main" id="{0BB0F7A1-218C-46F3-A3D0-3C5B188C8A25}"/>
                </a:ext>
              </a:extLst>
            </p:cNvPr>
            <p:cNvSpPr>
              <a:spLocks noChangeArrowheads="1"/>
            </p:cNvSpPr>
            <p:nvPr/>
          </p:nvSpPr>
          <p:spPr bwMode="auto">
            <a:xfrm>
              <a:off x="0" y="0"/>
              <a:ext cx="1400536" cy="1400536"/>
            </a:xfrm>
            <a:prstGeom prst="ellipse">
              <a:avLst/>
            </a:prstGeom>
            <a:solidFill>
              <a:srgbClr val="004D73"/>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dirty="0">
                <a:solidFill>
                  <a:srgbClr val="FFFFFF"/>
                </a:solidFill>
                <a:latin typeface="Aparajita" panose="020B0604020202020204" pitchFamily="34" charset="0"/>
                <a:sym typeface="Aparajita" panose="020B0604020202020204" pitchFamily="34" charset="0"/>
              </a:endParaRPr>
            </a:p>
          </p:txBody>
        </p:sp>
        <p:sp>
          <p:nvSpPr>
            <p:cNvPr id="105" name="Freeform 17">
              <a:extLst>
                <a:ext uri="{FF2B5EF4-FFF2-40B4-BE49-F238E27FC236}">
                  <a16:creationId xmlns:a16="http://schemas.microsoft.com/office/drawing/2014/main" id="{888DF5EC-B0F7-4216-835E-887D57FAE83E}"/>
                </a:ext>
              </a:extLst>
            </p:cNvPr>
            <p:cNvSpPr>
              <a:spLocks noEditPoints="1" noChangeArrowheads="1"/>
            </p:cNvSpPr>
            <p:nvPr/>
          </p:nvSpPr>
          <p:spPr bwMode="auto">
            <a:xfrm>
              <a:off x="223386" y="367086"/>
              <a:ext cx="973137" cy="696913"/>
            </a:xfrm>
            <a:custGeom>
              <a:avLst/>
              <a:gdLst>
                <a:gd name="T0" fmla="*/ 2147483646 w 148"/>
                <a:gd name="T1" fmla="*/ 2147483646 h 105"/>
                <a:gd name="T2" fmla="*/ 2147483646 w 148"/>
                <a:gd name="T3" fmla="*/ 2147483646 h 105"/>
                <a:gd name="T4" fmla="*/ 2147483646 w 148"/>
                <a:gd name="T5" fmla="*/ 2147483646 h 105"/>
                <a:gd name="T6" fmla="*/ 2147483646 w 148"/>
                <a:gd name="T7" fmla="*/ 2147483646 h 105"/>
                <a:gd name="T8" fmla="*/ 2147483646 w 148"/>
                <a:gd name="T9" fmla="*/ 2147483646 h 105"/>
                <a:gd name="T10" fmla="*/ 2147483646 w 148"/>
                <a:gd name="T11" fmla="*/ 2147483646 h 105"/>
                <a:gd name="T12" fmla="*/ 2147483646 w 148"/>
                <a:gd name="T13" fmla="*/ 2147483646 h 105"/>
                <a:gd name="T14" fmla="*/ 2147483646 w 148"/>
                <a:gd name="T15" fmla="*/ 2147483646 h 105"/>
                <a:gd name="T16" fmla="*/ 2147483646 w 148"/>
                <a:gd name="T17" fmla="*/ 2147483646 h 105"/>
                <a:gd name="T18" fmla="*/ 2147483646 w 148"/>
                <a:gd name="T19" fmla="*/ 2147483646 h 105"/>
                <a:gd name="T20" fmla="*/ 2147483646 w 148"/>
                <a:gd name="T21" fmla="*/ 2147483646 h 105"/>
                <a:gd name="T22" fmla="*/ 0 w 148"/>
                <a:gd name="T23" fmla="*/ 2147483646 h 105"/>
                <a:gd name="T24" fmla="*/ 2147483646 w 148"/>
                <a:gd name="T25" fmla="*/ 2147483646 h 105"/>
                <a:gd name="T26" fmla="*/ 2147483646 w 148"/>
                <a:gd name="T27" fmla="*/ 2147483646 h 105"/>
                <a:gd name="T28" fmla="*/ 2147483646 w 148"/>
                <a:gd name="T29" fmla="*/ 2147483646 h 105"/>
                <a:gd name="T30" fmla="*/ 2147483646 w 148"/>
                <a:gd name="T31" fmla="*/ 2147483646 h 105"/>
                <a:gd name="T32" fmla="*/ 2147483646 w 148"/>
                <a:gd name="T33" fmla="*/ 2147483646 h 105"/>
                <a:gd name="T34" fmla="*/ 2147483646 w 148"/>
                <a:gd name="T35" fmla="*/ 2147483646 h 105"/>
                <a:gd name="T36" fmla="*/ 2147483646 w 148"/>
                <a:gd name="T37" fmla="*/ 2147483646 h 105"/>
                <a:gd name="T38" fmla="*/ 2147483646 w 148"/>
                <a:gd name="T39" fmla="*/ 2147483646 h 105"/>
                <a:gd name="T40" fmla="*/ 2147483646 w 148"/>
                <a:gd name="T41" fmla="*/ 2147483646 h 105"/>
                <a:gd name="T42" fmla="*/ 2147483646 w 148"/>
                <a:gd name="T43" fmla="*/ 2147483646 h 105"/>
                <a:gd name="T44" fmla="*/ 2147483646 w 148"/>
                <a:gd name="T45" fmla="*/ 2147483646 h 105"/>
                <a:gd name="T46" fmla="*/ 2147483646 w 148"/>
                <a:gd name="T47" fmla="*/ 2147483646 h 105"/>
                <a:gd name="T48" fmla="*/ 2147483646 w 148"/>
                <a:gd name="T49" fmla="*/ 2147483646 h 105"/>
                <a:gd name="T50" fmla="*/ 2147483646 w 148"/>
                <a:gd name="T51" fmla="*/ 2147483646 h 105"/>
                <a:gd name="T52" fmla="*/ 2147483646 w 148"/>
                <a:gd name="T53" fmla="*/ 2147483646 h 105"/>
                <a:gd name="T54" fmla="*/ 2147483646 w 148"/>
                <a:gd name="T55" fmla="*/ 2147483646 h 105"/>
                <a:gd name="T56" fmla="*/ 2147483646 w 148"/>
                <a:gd name="T57" fmla="*/ 2147483646 h 105"/>
                <a:gd name="T58" fmla="*/ 2147483646 w 148"/>
                <a:gd name="T59" fmla="*/ 2147483646 h 105"/>
                <a:gd name="T60" fmla="*/ 2147483646 w 148"/>
                <a:gd name="T61" fmla="*/ 2147483646 h 105"/>
                <a:gd name="T62" fmla="*/ 2147483646 w 148"/>
                <a:gd name="T63" fmla="*/ 2147483646 h 105"/>
                <a:gd name="T64" fmla="*/ 2147483646 w 148"/>
                <a:gd name="T65" fmla="*/ 2147483646 h 105"/>
                <a:gd name="T66" fmla="*/ 2147483646 w 148"/>
                <a:gd name="T67" fmla="*/ 2147483646 h 105"/>
                <a:gd name="T68" fmla="*/ 2147483646 w 148"/>
                <a:gd name="T69" fmla="*/ 2147483646 h 105"/>
                <a:gd name="T70" fmla="*/ 2147483646 w 148"/>
                <a:gd name="T71" fmla="*/ 2147483646 h 105"/>
                <a:gd name="T72" fmla="*/ 2147483646 w 148"/>
                <a:gd name="T73" fmla="*/ 2147483646 h 105"/>
                <a:gd name="T74" fmla="*/ 2147483646 w 148"/>
                <a:gd name="T75" fmla="*/ 2147483646 h 105"/>
                <a:gd name="T76" fmla="*/ 2147483646 w 148"/>
                <a:gd name="T77" fmla="*/ 2147483646 h 105"/>
                <a:gd name="T78" fmla="*/ 2147483646 w 148"/>
                <a:gd name="T79" fmla="*/ 2147483646 h 105"/>
                <a:gd name="T80" fmla="*/ 2147483646 w 148"/>
                <a:gd name="T81" fmla="*/ 2147483646 h 105"/>
                <a:gd name="T82" fmla="*/ 2147483646 w 148"/>
                <a:gd name="T83" fmla="*/ 2147483646 h 105"/>
                <a:gd name="T84" fmla="*/ 2147483646 w 148"/>
                <a:gd name="T85" fmla="*/ 2147483646 h 105"/>
                <a:gd name="T86" fmla="*/ 2147483646 w 148"/>
                <a:gd name="T87" fmla="*/ 2147483646 h 105"/>
                <a:gd name="T88" fmla="*/ 2147483646 w 148"/>
                <a:gd name="T89" fmla="*/ 2147483646 h 105"/>
                <a:gd name="T90" fmla="*/ 2147483646 w 148"/>
                <a:gd name="T91" fmla="*/ 2147483646 h 105"/>
                <a:gd name="T92" fmla="*/ 2147483646 w 148"/>
                <a:gd name="T93" fmla="*/ 2147483646 h 105"/>
                <a:gd name="T94" fmla="*/ 2147483646 w 148"/>
                <a:gd name="T95" fmla="*/ 2147483646 h 105"/>
                <a:gd name="T96" fmla="*/ 2147483646 w 148"/>
                <a:gd name="T97" fmla="*/ 0 h 105"/>
                <a:gd name="T98" fmla="*/ 2147483646 w 148"/>
                <a:gd name="T99" fmla="*/ 2147483646 h 105"/>
                <a:gd name="T100" fmla="*/ 2147483646 w 148"/>
                <a:gd name="T101" fmla="*/ 2147483646 h 105"/>
                <a:gd name="T102" fmla="*/ 2147483646 w 148"/>
                <a:gd name="T103" fmla="*/ 2147483646 h 105"/>
                <a:gd name="T104" fmla="*/ 2147483646 w 148"/>
                <a:gd name="T105" fmla="*/ 2147483646 h 105"/>
                <a:gd name="T106" fmla="*/ 2147483646 w 148"/>
                <a:gd name="T107" fmla="*/ 2147483646 h 105"/>
                <a:gd name="T108" fmla="*/ 2147483646 w 148"/>
                <a:gd name="T109" fmla="*/ 2147483646 h 105"/>
                <a:gd name="T110" fmla="*/ 2147483646 w 148"/>
                <a:gd name="T111" fmla="*/ 2147483646 h 10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8"/>
                <a:gd name="T169" fmla="*/ 0 h 105"/>
                <a:gd name="T170" fmla="*/ 148 w 148"/>
                <a:gd name="T171" fmla="*/ 105 h 10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8" h="105">
                  <a:moveTo>
                    <a:pt x="8" y="75"/>
                  </a:moveTo>
                  <a:cubicBezTo>
                    <a:pt x="10" y="75"/>
                    <a:pt x="12" y="75"/>
                    <a:pt x="14" y="75"/>
                  </a:cubicBezTo>
                  <a:cubicBezTo>
                    <a:pt x="16" y="75"/>
                    <a:pt x="17" y="75"/>
                    <a:pt x="18" y="74"/>
                  </a:cubicBezTo>
                  <a:cubicBezTo>
                    <a:pt x="19" y="73"/>
                    <a:pt x="19" y="71"/>
                    <a:pt x="20" y="69"/>
                  </a:cubicBezTo>
                  <a:cubicBezTo>
                    <a:pt x="18" y="68"/>
                    <a:pt x="17" y="66"/>
                    <a:pt x="16" y="64"/>
                  </a:cubicBezTo>
                  <a:cubicBezTo>
                    <a:pt x="15" y="63"/>
                    <a:pt x="15" y="62"/>
                    <a:pt x="14" y="61"/>
                  </a:cubicBezTo>
                  <a:cubicBezTo>
                    <a:pt x="14" y="60"/>
                    <a:pt x="13" y="59"/>
                    <a:pt x="13" y="57"/>
                  </a:cubicBezTo>
                  <a:cubicBezTo>
                    <a:pt x="13" y="56"/>
                    <a:pt x="13" y="56"/>
                    <a:pt x="13" y="56"/>
                  </a:cubicBezTo>
                  <a:cubicBezTo>
                    <a:pt x="14" y="56"/>
                    <a:pt x="14" y="56"/>
                    <a:pt x="14" y="56"/>
                  </a:cubicBezTo>
                  <a:cubicBezTo>
                    <a:pt x="14" y="56"/>
                    <a:pt x="14" y="56"/>
                    <a:pt x="14" y="56"/>
                  </a:cubicBezTo>
                  <a:cubicBezTo>
                    <a:pt x="13" y="48"/>
                    <a:pt x="14" y="45"/>
                    <a:pt x="17" y="42"/>
                  </a:cubicBezTo>
                  <a:cubicBezTo>
                    <a:pt x="22" y="38"/>
                    <a:pt x="32" y="38"/>
                    <a:pt x="37" y="42"/>
                  </a:cubicBezTo>
                  <a:cubicBezTo>
                    <a:pt x="40" y="45"/>
                    <a:pt x="42" y="49"/>
                    <a:pt x="41" y="56"/>
                  </a:cubicBezTo>
                  <a:cubicBezTo>
                    <a:pt x="41" y="56"/>
                    <a:pt x="41" y="56"/>
                    <a:pt x="41" y="56"/>
                  </a:cubicBezTo>
                  <a:cubicBezTo>
                    <a:pt x="42" y="56"/>
                    <a:pt x="42" y="56"/>
                    <a:pt x="42" y="56"/>
                  </a:cubicBezTo>
                  <a:cubicBezTo>
                    <a:pt x="42" y="57"/>
                    <a:pt x="42" y="57"/>
                    <a:pt x="42" y="57"/>
                  </a:cubicBezTo>
                  <a:cubicBezTo>
                    <a:pt x="42" y="59"/>
                    <a:pt x="41" y="60"/>
                    <a:pt x="41" y="61"/>
                  </a:cubicBezTo>
                  <a:cubicBezTo>
                    <a:pt x="41" y="62"/>
                    <a:pt x="40" y="63"/>
                    <a:pt x="39" y="63"/>
                  </a:cubicBezTo>
                  <a:cubicBezTo>
                    <a:pt x="39" y="66"/>
                    <a:pt x="37" y="68"/>
                    <a:pt x="36" y="69"/>
                  </a:cubicBezTo>
                  <a:cubicBezTo>
                    <a:pt x="36" y="71"/>
                    <a:pt x="37" y="73"/>
                    <a:pt x="38" y="74"/>
                  </a:cubicBezTo>
                  <a:cubicBezTo>
                    <a:pt x="39" y="75"/>
                    <a:pt x="41" y="75"/>
                    <a:pt x="42" y="75"/>
                  </a:cubicBezTo>
                  <a:cubicBezTo>
                    <a:pt x="44" y="75"/>
                    <a:pt x="46" y="75"/>
                    <a:pt x="48" y="75"/>
                  </a:cubicBezTo>
                  <a:cubicBezTo>
                    <a:pt x="53" y="80"/>
                    <a:pt x="56" y="91"/>
                    <a:pt x="55" y="99"/>
                  </a:cubicBezTo>
                  <a:cubicBezTo>
                    <a:pt x="47" y="104"/>
                    <a:pt x="6" y="105"/>
                    <a:pt x="0" y="99"/>
                  </a:cubicBezTo>
                  <a:cubicBezTo>
                    <a:pt x="0" y="92"/>
                    <a:pt x="1" y="81"/>
                    <a:pt x="8" y="75"/>
                  </a:cubicBezTo>
                  <a:close/>
                  <a:moveTo>
                    <a:pt x="70" y="84"/>
                  </a:moveTo>
                  <a:cubicBezTo>
                    <a:pt x="72" y="84"/>
                    <a:pt x="73" y="84"/>
                    <a:pt x="74" y="84"/>
                  </a:cubicBezTo>
                  <a:cubicBezTo>
                    <a:pt x="75" y="84"/>
                    <a:pt x="75" y="84"/>
                    <a:pt x="76" y="84"/>
                  </a:cubicBezTo>
                  <a:cubicBezTo>
                    <a:pt x="76" y="83"/>
                    <a:pt x="76" y="82"/>
                    <a:pt x="77" y="81"/>
                  </a:cubicBezTo>
                  <a:cubicBezTo>
                    <a:pt x="76" y="80"/>
                    <a:pt x="75" y="79"/>
                    <a:pt x="75" y="78"/>
                  </a:cubicBezTo>
                  <a:cubicBezTo>
                    <a:pt x="74" y="78"/>
                    <a:pt x="74" y="77"/>
                    <a:pt x="74" y="77"/>
                  </a:cubicBezTo>
                  <a:cubicBezTo>
                    <a:pt x="74" y="76"/>
                    <a:pt x="73" y="75"/>
                    <a:pt x="73" y="75"/>
                  </a:cubicBezTo>
                  <a:cubicBezTo>
                    <a:pt x="73" y="74"/>
                    <a:pt x="73" y="74"/>
                    <a:pt x="73" y="74"/>
                  </a:cubicBezTo>
                  <a:cubicBezTo>
                    <a:pt x="74" y="74"/>
                    <a:pt x="74" y="74"/>
                    <a:pt x="74" y="74"/>
                  </a:cubicBezTo>
                  <a:cubicBezTo>
                    <a:pt x="74" y="74"/>
                    <a:pt x="74" y="74"/>
                    <a:pt x="74" y="74"/>
                  </a:cubicBezTo>
                  <a:cubicBezTo>
                    <a:pt x="73" y="70"/>
                    <a:pt x="74" y="68"/>
                    <a:pt x="75" y="67"/>
                  </a:cubicBezTo>
                  <a:cubicBezTo>
                    <a:pt x="78" y="65"/>
                    <a:pt x="83" y="65"/>
                    <a:pt x="86" y="67"/>
                  </a:cubicBezTo>
                  <a:cubicBezTo>
                    <a:pt x="88" y="68"/>
                    <a:pt x="88" y="70"/>
                    <a:pt x="88" y="74"/>
                  </a:cubicBezTo>
                  <a:cubicBezTo>
                    <a:pt x="88" y="74"/>
                    <a:pt x="88" y="74"/>
                    <a:pt x="88" y="74"/>
                  </a:cubicBezTo>
                  <a:cubicBezTo>
                    <a:pt x="88" y="74"/>
                    <a:pt x="88" y="74"/>
                    <a:pt x="88" y="74"/>
                  </a:cubicBezTo>
                  <a:cubicBezTo>
                    <a:pt x="88" y="75"/>
                    <a:pt x="88" y="75"/>
                    <a:pt x="88" y="75"/>
                  </a:cubicBezTo>
                  <a:cubicBezTo>
                    <a:pt x="88" y="75"/>
                    <a:pt x="88" y="76"/>
                    <a:pt x="88" y="77"/>
                  </a:cubicBezTo>
                  <a:cubicBezTo>
                    <a:pt x="88" y="77"/>
                    <a:pt x="88" y="78"/>
                    <a:pt x="87" y="78"/>
                  </a:cubicBezTo>
                  <a:cubicBezTo>
                    <a:pt x="87" y="79"/>
                    <a:pt x="86" y="80"/>
                    <a:pt x="85" y="81"/>
                  </a:cubicBezTo>
                  <a:cubicBezTo>
                    <a:pt x="86" y="82"/>
                    <a:pt x="86" y="83"/>
                    <a:pt x="87" y="84"/>
                  </a:cubicBezTo>
                  <a:cubicBezTo>
                    <a:pt x="87" y="84"/>
                    <a:pt x="88" y="84"/>
                    <a:pt x="89" y="84"/>
                  </a:cubicBezTo>
                  <a:cubicBezTo>
                    <a:pt x="90" y="84"/>
                    <a:pt x="91" y="84"/>
                    <a:pt x="92" y="84"/>
                  </a:cubicBezTo>
                  <a:cubicBezTo>
                    <a:pt x="92" y="85"/>
                    <a:pt x="93" y="86"/>
                    <a:pt x="94" y="87"/>
                  </a:cubicBezTo>
                  <a:cubicBezTo>
                    <a:pt x="96" y="87"/>
                    <a:pt x="98" y="87"/>
                    <a:pt x="99" y="87"/>
                  </a:cubicBezTo>
                  <a:cubicBezTo>
                    <a:pt x="99" y="86"/>
                    <a:pt x="100" y="85"/>
                    <a:pt x="100" y="84"/>
                  </a:cubicBezTo>
                  <a:cubicBezTo>
                    <a:pt x="98" y="83"/>
                    <a:pt x="97" y="81"/>
                    <a:pt x="97" y="80"/>
                  </a:cubicBezTo>
                  <a:cubicBezTo>
                    <a:pt x="96" y="80"/>
                    <a:pt x="94" y="80"/>
                    <a:pt x="93" y="80"/>
                  </a:cubicBezTo>
                  <a:cubicBezTo>
                    <a:pt x="93" y="74"/>
                    <a:pt x="94" y="66"/>
                    <a:pt x="96" y="64"/>
                  </a:cubicBezTo>
                  <a:cubicBezTo>
                    <a:pt x="99" y="62"/>
                    <a:pt x="107" y="62"/>
                    <a:pt x="111" y="64"/>
                  </a:cubicBezTo>
                  <a:cubicBezTo>
                    <a:pt x="113" y="66"/>
                    <a:pt x="115" y="74"/>
                    <a:pt x="114" y="79"/>
                  </a:cubicBezTo>
                  <a:cubicBezTo>
                    <a:pt x="113" y="80"/>
                    <a:pt x="111" y="79"/>
                    <a:pt x="111" y="80"/>
                  </a:cubicBezTo>
                  <a:cubicBezTo>
                    <a:pt x="110" y="81"/>
                    <a:pt x="109" y="83"/>
                    <a:pt x="107" y="84"/>
                  </a:cubicBezTo>
                  <a:cubicBezTo>
                    <a:pt x="108" y="85"/>
                    <a:pt x="108" y="86"/>
                    <a:pt x="108" y="87"/>
                  </a:cubicBezTo>
                  <a:cubicBezTo>
                    <a:pt x="109" y="87"/>
                    <a:pt x="110" y="87"/>
                    <a:pt x="111" y="87"/>
                  </a:cubicBezTo>
                  <a:cubicBezTo>
                    <a:pt x="112" y="85"/>
                    <a:pt x="113" y="84"/>
                    <a:pt x="114" y="83"/>
                  </a:cubicBezTo>
                  <a:cubicBezTo>
                    <a:pt x="116" y="83"/>
                    <a:pt x="117" y="83"/>
                    <a:pt x="118" y="83"/>
                  </a:cubicBezTo>
                  <a:cubicBezTo>
                    <a:pt x="120" y="83"/>
                    <a:pt x="121" y="83"/>
                    <a:pt x="121" y="82"/>
                  </a:cubicBezTo>
                  <a:cubicBezTo>
                    <a:pt x="122" y="81"/>
                    <a:pt x="122" y="80"/>
                    <a:pt x="122" y="79"/>
                  </a:cubicBezTo>
                  <a:cubicBezTo>
                    <a:pt x="121" y="78"/>
                    <a:pt x="121" y="76"/>
                    <a:pt x="120" y="75"/>
                  </a:cubicBezTo>
                  <a:cubicBezTo>
                    <a:pt x="119" y="74"/>
                    <a:pt x="119" y="74"/>
                    <a:pt x="119" y="73"/>
                  </a:cubicBezTo>
                  <a:cubicBezTo>
                    <a:pt x="118" y="72"/>
                    <a:pt x="118" y="71"/>
                    <a:pt x="118" y="70"/>
                  </a:cubicBezTo>
                  <a:cubicBezTo>
                    <a:pt x="118" y="70"/>
                    <a:pt x="118" y="70"/>
                    <a:pt x="118" y="70"/>
                  </a:cubicBezTo>
                  <a:cubicBezTo>
                    <a:pt x="119" y="70"/>
                    <a:pt x="119" y="70"/>
                    <a:pt x="119" y="70"/>
                  </a:cubicBezTo>
                  <a:cubicBezTo>
                    <a:pt x="119" y="69"/>
                    <a:pt x="119" y="69"/>
                    <a:pt x="119" y="69"/>
                  </a:cubicBezTo>
                  <a:cubicBezTo>
                    <a:pt x="118" y="64"/>
                    <a:pt x="119" y="62"/>
                    <a:pt x="121" y="60"/>
                  </a:cubicBezTo>
                  <a:cubicBezTo>
                    <a:pt x="124" y="57"/>
                    <a:pt x="131" y="57"/>
                    <a:pt x="135" y="60"/>
                  </a:cubicBezTo>
                  <a:cubicBezTo>
                    <a:pt x="137" y="61"/>
                    <a:pt x="138" y="65"/>
                    <a:pt x="137" y="69"/>
                  </a:cubicBezTo>
                  <a:cubicBezTo>
                    <a:pt x="137" y="69"/>
                    <a:pt x="137" y="69"/>
                    <a:pt x="138" y="70"/>
                  </a:cubicBezTo>
                  <a:cubicBezTo>
                    <a:pt x="138" y="70"/>
                    <a:pt x="138" y="70"/>
                    <a:pt x="138" y="70"/>
                  </a:cubicBezTo>
                  <a:cubicBezTo>
                    <a:pt x="138" y="70"/>
                    <a:pt x="138" y="70"/>
                    <a:pt x="138" y="70"/>
                  </a:cubicBezTo>
                  <a:cubicBezTo>
                    <a:pt x="138" y="71"/>
                    <a:pt x="138" y="72"/>
                    <a:pt x="137" y="73"/>
                  </a:cubicBezTo>
                  <a:cubicBezTo>
                    <a:pt x="137" y="74"/>
                    <a:pt x="137" y="74"/>
                    <a:pt x="136" y="75"/>
                  </a:cubicBezTo>
                  <a:cubicBezTo>
                    <a:pt x="136" y="76"/>
                    <a:pt x="135" y="77"/>
                    <a:pt x="134" y="79"/>
                  </a:cubicBezTo>
                  <a:cubicBezTo>
                    <a:pt x="134" y="80"/>
                    <a:pt x="135" y="82"/>
                    <a:pt x="135" y="82"/>
                  </a:cubicBezTo>
                  <a:cubicBezTo>
                    <a:pt x="136" y="83"/>
                    <a:pt x="137" y="83"/>
                    <a:pt x="138" y="83"/>
                  </a:cubicBezTo>
                  <a:cubicBezTo>
                    <a:pt x="139" y="83"/>
                    <a:pt x="141" y="83"/>
                    <a:pt x="142" y="83"/>
                  </a:cubicBezTo>
                  <a:cubicBezTo>
                    <a:pt x="145" y="86"/>
                    <a:pt x="148" y="94"/>
                    <a:pt x="147" y="99"/>
                  </a:cubicBezTo>
                  <a:cubicBezTo>
                    <a:pt x="143" y="103"/>
                    <a:pt x="119" y="105"/>
                    <a:pt x="110" y="100"/>
                  </a:cubicBezTo>
                  <a:cubicBezTo>
                    <a:pt x="104" y="101"/>
                    <a:pt x="95" y="101"/>
                    <a:pt x="90" y="99"/>
                  </a:cubicBezTo>
                  <a:cubicBezTo>
                    <a:pt x="83" y="101"/>
                    <a:pt x="70" y="100"/>
                    <a:pt x="66" y="97"/>
                  </a:cubicBezTo>
                  <a:cubicBezTo>
                    <a:pt x="66" y="93"/>
                    <a:pt x="67" y="87"/>
                    <a:pt x="70" y="84"/>
                  </a:cubicBezTo>
                  <a:close/>
                  <a:moveTo>
                    <a:pt x="70" y="0"/>
                  </a:moveTo>
                  <a:cubicBezTo>
                    <a:pt x="49" y="0"/>
                    <a:pt x="33" y="12"/>
                    <a:pt x="33" y="26"/>
                  </a:cubicBezTo>
                  <a:cubicBezTo>
                    <a:pt x="33" y="36"/>
                    <a:pt x="41" y="44"/>
                    <a:pt x="54" y="48"/>
                  </a:cubicBezTo>
                  <a:cubicBezTo>
                    <a:pt x="50" y="54"/>
                    <a:pt x="50" y="54"/>
                    <a:pt x="50" y="54"/>
                  </a:cubicBezTo>
                  <a:cubicBezTo>
                    <a:pt x="58" y="56"/>
                    <a:pt x="58" y="56"/>
                    <a:pt x="58" y="56"/>
                  </a:cubicBezTo>
                  <a:cubicBezTo>
                    <a:pt x="45" y="64"/>
                    <a:pt x="45" y="64"/>
                    <a:pt x="45" y="64"/>
                  </a:cubicBezTo>
                  <a:cubicBezTo>
                    <a:pt x="66" y="59"/>
                    <a:pt x="66" y="59"/>
                    <a:pt x="66" y="59"/>
                  </a:cubicBezTo>
                  <a:cubicBezTo>
                    <a:pt x="62" y="53"/>
                    <a:pt x="62" y="53"/>
                    <a:pt x="62" y="53"/>
                  </a:cubicBezTo>
                  <a:cubicBezTo>
                    <a:pt x="68" y="51"/>
                    <a:pt x="68" y="51"/>
                    <a:pt x="68" y="51"/>
                  </a:cubicBezTo>
                  <a:cubicBezTo>
                    <a:pt x="69" y="51"/>
                    <a:pt x="69" y="51"/>
                    <a:pt x="70" y="51"/>
                  </a:cubicBezTo>
                  <a:cubicBezTo>
                    <a:pt x="90" y="51"/>
                    <a:pt x="107" y="39"/>
                    <a:pt x="107" y="26"/>
                  </a:cubicBezTo>
                  <a:cubicBezTo>
                    <a:pt x="107" y="12"/>
                    <a:pt x="90" y="0"/>
                    <a:pt x="70" y="0"/>
                  </a:cubicBezTo>
                  <a:close/>
                  <a:moveTo>
                    <a:pt x="27" y="75"/>
                  </a:moveTo>
                  <a:cubicBezTo>
                    <a:pt x="25" y="79"/>
                    <a:pt x="25" y="79"/>
                    <a:pt x="25" y="79"/>
                  </a:cubicBezTo>
                  <a:cubicBezTo>
                    <a:pt x="27" y="80"/>
                    <a:pt x="27" y="80"/>
                    <a:pt x="27" y="80"/>
                  </a:cubicBezTo>
                  <a:cubicBezTo>
                    <a:pt x="23" y="95"/>
                    <a:pt x="23" y="95"/>
                    <a:pt x="23" y="95"/>
                  </a:cubicBezTo>
                  <a:cubicBezTo>
                    <a:pt x="28" y="99"/>
                    <a:pt x="28" y="99"/>
                    <a:pt x="28" y="99"/>
                  </a:cubicBezTo>
                  <a:cubicBezTo>
                    <a:pt x="28" y="99"/>
                    <a:pt x="28" y="99"/>
                    <a:pt x="28" y="99"/>
                  </a:cubicBezTo>
                  <a:cubicBezTo>
                    <a:pt x="28" y="99"/>
                    <a:pt x="28" y="99"/>
                    <a:pt x="28" y="99"/>
                  </a:cubicBezTo>
                  <a:cubicBezTo>
                    <a:pt x="29" y="99"/>
                    <a:pt x="29" y="99"/>
                    <a:pt x="29" y="99"/>
                  </a:cubicBezTo>
                  <a:cubicBezTo>
                    <a:pt x="29" y="99"/>
                    <a:pt x="29" y="99"/>
                    <a:pt x="29" y="99"/>
                  </a:cubicBezTo>
                  <a:cubicBezTo>
                    <a:pt x="34" y="95"/>
                    <a:pt x="34" y="95"/>
                    <a:pt x="34" y="95"/>
                  </a:cubicBezTo>
                  <a:cubicBezTo>
                    <a:pt x="30" y="80"/>
                    <a:pt x="30" y="80"/>
                    <a:pt x="30" y="80"/>
                  </a:cubicBezTo>
                  <a:cubicBezTo>
                    <a:pt x="32" y="79"/>
                    <a:pt x="32" y="79"/>
                    <a:pt x="32" y="79"/>
                  </a:cubicBezTo>
                  <a:cubicBezTo>
                    <a:pt x="30" y="75"/>
                    <a:pt x="30" y="75"/>
                    <a:pt x="30" y="75"/>
                  </a:cubicBezTo>
                  <a:cubicBezTo>
                    <a:pt x="28" y="75"/>
                    <a:pt x="28" y="75"/>
                    <a:pt x="28" y="75"/>
                  </a:cubicBezTo>
                  <a:lnTo>
                    <a:pt x="27" y="75"/>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sp>
        <p:nvSpPr>
          <p:cNvPr id="122" name="文本框 36">
            <a:extLst>
              <a:ext uri="{FF2B5EF4-FFF2-40B4-BE49-F238E27FC236}">
                <a16:creationId xmlns:a16="http://schemas.microsoft.com/office/drawing/2014/main" id="{BC503DFB-16F2-4929-B40B-6669D0EA6645}"/>
              </a:ext>
            </a:extLst>
          </p:cNvPr>
          <p:cNvSpPr>
            <a:spLocks noChangeArrowheads="1"/>
          </p:cNvSpPr>
          <p:nvPr/>
        </p:nvSpPr>
        <p:spPr bwMode="auto">
          <a:xfrm>
            <a:off x="3391195" y="3335654"/>
            <a:ext cx="2547010" cy="263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None/>
            </a:pPr>
            <a:r>
              <a:rPr lang="zh-CN" altLang="en-US" sz="1400" b="1" dirty="0">
                <a:solidFill>
                  <a:srgbClr val="004D73"/>
                </a:solidFill>
                <a:latin typeface="微软雅黑" panose="020B0503020204020204" pitchFamily="34" charset="-122"/>
                <a:ea typeface="微软雅黑" panose="020B0503020204020204" pitchFamily="34" charset="-122"/>
                <a:cs typeface="+mn-ea"/>
                <a:sym typeface="Aparajita" panose="020B0604020202020204" pitchFamily="34" charset="0"/>
              </a:rPr>
              <a:t>财务净现值</a:t>
            </a:r>
            <a:endParaRPr lang="en-US" altLang="zh-CN" sz="1400" b="1" dirty="0">
              <a:solidFill>
                <a:srgbClr val="004D73"/>
              </a:solidFill>
              <a:latin typeface="微软雅黑" panose="020B0503020204020204" pitchFamily="34" charset="-122"/>
              <a:ea typeface="微软雅黑" panose="020B0503020204020204" pitchFamily="34" charset="-122"/>
              <a:cs typeface="+mn-ea"/>
              <a:sym typeface="Aparajita" panose="020B0604020202020204" pitchFamily="34" charset="0"/>
            </a:endParaRPr>
          </a:p>
          <a:p>
            <a:pPr>
              <a:lnSpc>
                <a:spcPct val="150000"/>
              </a:lnSpc>
              <a:spcBef>
                <a:spcPct val="0"/>
              </a:spcBef>
              <a:buNone/>
            </a:pPr>
            <a:r>
              <a:rPr lang="zh-CN" altLang="en-US" sz="1400" dirty="0">
                <a:latin typeface="微软雅黑" panose="020B0503020204020204" pitchFamily="34" charset="-122"/>
                <a:ea typeface="微软雅黑" panose="020B0503020204020204" pitchFamily="34" charset="-122"/>
                <a:cs typeface="+mn-ea"/>
                <a:sym typeface="Aparajita" panose="020B0604020202020204" pitchFamily="34" charset="0"/>
              </a:rPr>
              <a:t>财务净现值是反映项目在计算期内获利能力的动态评价指标。一个项目的净现值是指项目按照基准收益率或根据项目的实际情况设定的折现率，将各年的净现金流量折现到建设起点（建设期初）的现值之和。</a:t>
            </a:r>
            <a:endParaRPr lang="zh-CN" altLang="en-US" sz="1400" dirty="0">
              <a:latin typeface="微软雅黑" panose="020B0503020204020204" pitchFamily="34" charset="-122"/>
              <a:ea typeface="微软雅黑" panose="020B0503020204020204" pitchFamily="34" charset="-122"/>
              <a:cs typeface="+mn-ea"/>
            </a:endParaRPr>
          </a:p>
        </p:txBody>
      </p:sp>
      <p:sp>
        <p:nvSpPr>
          <p:cNvPr id="124" name="文本框 36">
            <a:extLst>
              <a:ext uri="{FF2B5EF4-FFF2-40B4-BE49-F238E27FC236}">
                <a16:creationId xmlns:a16="http://schemas.microsoft.com/office/drawing/2014/main" id="{63A4E445-4934-45DE-BAAF-B2137864A62C}"/>
              </a:ext>
            </a:extLst>
          </p:cNvPr>
          <p:cNvSpPr>
            <a:spLocks noChangeArrowheads="1"/>
          </p:cNvSpPr>
          <p:nvPr/>
        </p:nvSpPr>
        <p:spPr bwMode="auto">
          <a:xfrm>
            <a:off x="6464756" y="3335654"/>
            <a:ext cx="2547010" cy="1023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None/>
            </a:pPr>
            <a:r>
              <a:rPr lang="zh-CN" altLang="en-US" sz="1400" b="1" dirty="0">
                <a:solidFill>
                  <a:srgbClr val="004D73"/>
                </a:solidFill>
                <a:latin typeface="微软雅黑" panose="020B0503020204020204" pitchFamily="34" charset="-122"/>
                <a:ea typeface="微软雅黑" panose="020B0503020204020204" pitchFamily="34" charset="-122"/>
                <a:cs typeface="+mn-ea"/>
                <a:sym typeface="Aparajita" panose="020B0604020202020204" pitchFamily="34" charset="0"/>
              </a:rPr>
              <a:t>净现值率</a:t>
            </a:r>
            <a:endParaRPr lang="en-US" altLang="zh-CN" sz="1400" b="1" dirty="0">
              <a:solidFill>
                <a:srgbClr val="004D73"/>
              </a:solidFill>
              <a:latin typeface="微软雅黑" panose="020B0503020204020204" pitchFamily="34" charset="-122"/>
              <a:ea typeface="微软雅黑" panose="020B0503020204020204" pitchFamily="34" charset="-122"/>
              <a:cs typeface="+mn-ea"/>
              <a:sym typeface="Aparajita" panose="020B0604020202020204" pitchFamily="34" charset="0"/>
            </a:endParaRPr>
          </a:p>
          <a:p>
            <a:pPr>
              <a:lnSpc>
                <a:spcPct val="150000"/>
              </a:lnSpc>
              <a:spcBef>
                <a:spcPct val="0"/>
              </a:spcBef>
              <a:buNone/>
            </a:pPr>
            <a:r>
              <a:rPr lang="zh-CN" altLang="en-US" sz="1400" dirty="0">
                <a:latin typeface="微软雅黑" panose="020B0503020204020204" pitchFamily="34" charset="-122"/>
                <a:ea typeface="微软雅黑" panose="020B0503020204020204" pitchFamily="34" charset="-122"/>
                <a:cs typeface="+mn-ea"/>
                <a:sym typeface="Aparajita" panose="020B0604020202020204" pitchFamily="34" charset="0"/>
              </a:rPr>
              <a:t>净现值率也即项目的净现值与总投资现值之比。</a:t>
            </a:r>
            <a:endParaRPr lang="zh-CN" altLang="en-US" sz="1400" dirty="0">
              <a:latin typeface="微软雅黑" panose="020B0503020204020204" pitchFamily="34" charset="-122"/>
              <a:ea typeface="微软雅黑" panose="020B0503020204020204" pitchFamily="34" charset="-122"/>
              <a:cs typeface="+mn-ea"/>
            </a:endParaRPr>
          </a:p>
        </p:txBody>
      </p:sp>
      <p:sp>
        <p:nvSpPr>
          <p:cNvPr id="125" name="文本框 36">
            <a:extLst>
              <a:ext uri="{FF2B5EF4-FFF2-40B4-BE49-F238E27FC236}">
                <a16:creationId xmlns:a16="http://schemas.microsoft.com/office/drawing/2014/main" id="{F27FAD90-57E6-44C1-95C6-9E5A9C2CA903}"/>
              </a:ext>
            </a:extLst>
          </p:cNvPr>
          <p:cNvSpPr>
            <a:spLocks noChangeArrowheads="1"/>
          </p:cNvSpPr>
          <p:nvPr/>
        </p:nvSpPr>
        <p:spPr bwMode="auto">
          <a:xfrm>
            <a:off x="9327356" y="3335654"/>
            <a:ext cx="2547010" cy="2316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None/>
            </a:pPr>
            <a:r>
              <a:rPr lang="zh-CN" altLang="en-US" sz="1400" b="1" dirty="0">
                <a:solidFill>
                  <a:srgbClr val="004D73"/>
                </a:solidFill>
                <a:latin typeface="微软雅黑" panose="020B0503020204020204" pitchFamily="34" charset="-122"/>
                <a:ea typeface="微软雅黑" panose="020B0503020204020204" pitchFamily="34" charset="-122"/>
                <a:cs typeface="+mn-ea"/>
                <a:sym typeface="Aparajita" panose="020B0604020202020204" pitchFamily="34" charset="0"/>
              </a:rPr>
              <a:t>投资回收期</a:t>
            </a:r>
            <a:endParaRPr lang="en-US" altLang="zh-CN" sz="1400" b="1" dirty="0">
              <a:solidFill>
                <a:srgbClr val="004D73"/>
              </a:solidFill>
              <a:latin typeface="微软雅黑" panose="020B0503020204020204" pitchFamily="34" charset="-122"/>
              <a:ea typeface="微软雅黑" panose="020B0503020204020204" pitchFamily="34" charset="-122"/>
              <a:cs typeface="+mn-ea"/>
              <a:sym typeface="Aparajita" panose="020B0604020202020204" pitchFamily="34" charset="0"/>
            </a:endParaRPr>
          </a:p>
          <a:p>
            <a:pPr>
              <a:lnSpc>
                <a:spcPct val="150000"/>
              </a:lnSpc>
              <a:spcBef>
                <a:spcPct val="0"/>
              </a:spcBef>
              <a:buNone/>
            </a:pPr>
            <a:r>
              <a:rPr lang="zh-CN" altLang="zh-CN" sz="1400" dirty="0">
                <a:latin typeface="微软雅黑" panose="020B0503020204020204" pitchFamily="34" charset="-122"/>
                <a:ea typeface="微软雅黑" panose="020B0503020204020204" pitchFamily="34" charset="-122"/>
                <a:cs typeface="+mn-ea"/>
              </a:rPr>
              <a:t>投资回收期亦称返本年限，是指用项目净收益抵偿项目全部投资所需时间，它是项目财务投资回收能力的主要评价指标。投资回收期（以年表示）一般从开始建设年份算起</a:t>
            </a:r>
          </a:p>
        </p:txBody>
      </p:sp>
    </p:spTree>
    <p:extLst>
      <p:ext uri="{BB962C8B-B14F-4D97-AF65-F5344CB8AC3E}">
        <p14:creationId xmlns:p14="http://schemas.microsoft.com/office/powerpoint/2010/main" val="1950144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_1">
            <a:extLst>
              <a:ext uri="{FF2B5EF4-FFF2-40B4-BE49-F238E27FC236}">
                <a16:creationId xmlns:a16="http://schemas.microsoft.com/office/drawing/2014/main" id="{B0A66E68-D5B0-4DF9-90E9-B2EF9FAC5259}"/>
              </a:ext>
            </a:extLst>
          </p:cNvPr>
          <p:cNvSpPr/>
          <p:nvPr/>
        </p:nvSpPr>
        <p:spPr>
          <a:xfrm>
            <a:off x="0" y="0"/>
            <a:ext cx="12206514" cy="6858000"/>
          </a:xfrm>
          <a:prstGeom prst="rect">
            <a:avLst/>
          </a:prstGeom>
          <a:blipFill dpi="0" rotWithShape="1">
            <a:blip r:embed="rId2">
              <a:alphaModFix amt="80000"/>
            </a:blip>
            <a:srcRect/>
            <a:stretch>
              <a:fillRect t="-20580" b="-24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08D9A07-FF23-43C6-B87B-E5244B05FFAB}"/>
              </a:ext>
            </a:extLst>
          </p:cNvPr>
          <p:cNvSpPr/>
          <p:nvPr/>
        </p:nvSpPr>
        <p:spPr>
          <a:xfrm>
            <a:off x="0" y="0"/>
            <a:ext cx="12206514" cy="6858000"/>
          </a:xfrm>
          <a:prstGeom prst="rect">
            <a:avLst/>
          </a:prstGeom>
          <a:solidFill>
            <a:schemeClr val="bg1">
              <a:lumMod val="50000"/>
              <a:alpha val="50000"/>
            </a:schemeClr>
          </a:solidFill>
          <a:ln w="12700" cap="flat" cmpd="sng" algn="ctr">
            <a:solidFill>
              <a:srgbClr val="004D7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形状 13">
            <a:extLst>
              <a:ext uri="{FF2B5EF4-FFF2-40B4-BE49-F238E27FC236}">
                <a16:creationId xmlns:a16="http://schemas.microsoft.com/office/drawing/2014/main" id="{61302F6A-AA90-46A4-9C08-7C9400970CBD}"/>
              </a:ext>
            </a:extLst>
          </p:cNvPr>
          <p:cNvSpPr>
            <a:spLocks/>
          </p:cNvSpPr>
          <p:nvPr/>
        </p:nvSpPr>
        <p:spPr bwMode="auto">
          <a:xfrm rot="16200000">
            <a:off x="3373649" y="-2703723"/>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7" name="标题 4">
            <a:extLst>
              <a:ext uri="{FF2B5EF4-FFF2-40B4-BE49-F238E27FC236}">
                <a16:creationId xmlns:a16="http://schemas.microsoft.com/office/drawing/2014/main" id="{47859D49-732A-44C2-91AB-14015D63A3A2}"/>
              </a:ext>
            </a:extLst>
          </p:cNvPr>
          <p:cNvSpPr txBox="1">
            <a:spLocks/>
          </p:cNvSpPr>
          <p:nvPr/>
        </p:nvSpPr>
        <p:spPr bwMode="auto">
          <a:xfrm>
            <a:off x="3386137" y="1257749"/>
            <a:ext cx="5419725" cy="161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normAutofit lnSpcReduction="10000"/>
          </a:bodyPr>
          <a:lstStyle>
            <a:lvl1pPr marL="912261" indent="-912261"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2pPr>
            <a:lvl3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3pPr>
            <a:lvl4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4pPr>
            <a:lvl5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5pPr>
            <a:lvl6pPr marL="1523925"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6pPr>
            <a:lvl7pPr marL="2133493"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7pPr>
            <a:lvl8pPr marL="274306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8pPr>
            <a:lvl9pPr marL="335263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9pPr>
          </a:lstStyle>
          <a:p>
            <a:pPr algn="ctr">
              <a:lnSpc>
                <a:spcPct val="200000"/>
              </a:lnSpc>
            </a:pPr>
            <a:r>
              <a:rPr lang="zh-CN" altLang="en-US"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项目财务分析</a:t>
            </a:r>
            <a:endParaRPr lang="en-US" altLang="zh-CN"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a:p>
            <a:pPr algn="ctr">
              <a:lnSpc>
                <a:spcPct val="200000"/>
              </a:lnSpc>
            </a:pPr>
            <a:r>
              <a:rPr lang="zh-CN" altLang="en-US" sz="24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项目清偿能力分析</a:t>
            </a:r>
          </a:p>
        </p:txBody>
      </p:sp>
    </p:spTree>
    <p:extLst>
      <p:ext uri="{BB962C8B-B14F-4D97-AF65-F5344CB8AC3E}">
        <p14:creationId xmlns:p14="http://schemas.microsoft.com/office/powerpoint/2010/main" val="18701210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1" y="301326"/>
            <a:ext cx="12192000" cy="6556674"/>
            <a:chOff x="1" y="301326"/>
            <a:chExt cx="12192000" cy="6556674"/>
          </a:xfrm>
        </p:grpSpPr>
        <p:sp>
          <p:nvSpPr>
            <p:cNvPr id="5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9"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13" name="Rectangle 18">
            <a:extLst>
              <a:ext uri="{FF2B5EF4-FFF2-40B4-BE49-F238E27FC236}">
                <a16:creationId xmlns:a16="http://schemas.microsoft.com/office/drawing/2014/main" id="{215393A1-5BA3-47BF-8189-84A3CFD4356F}"/>
              </a:ext>
            </a:extLst>
          </p:cNvPr>
          <p:cNvSpPr/>
          <p:nvPr/>
        </p:nvSpPr>
        <p:spPr>
          <a:xfrm>
            <a:off x="1009860" y="402584"/>
            <a:ext cx="5295247"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rPr>
              <a:t>项目财务分析</a:t>
            </a:r>
            <a:r>
              <a:rPr lang="en-US" altLang="zh-CN" sz="2000" b="1" dirty="0">
                <a:solidFill>
                  <a:srgbClr val="004D73"/>
                </a:solidFill>
                <a:latin typeface="微软雅黑" panose="020B0503020204020204" pitchFamily="34" charset="-122"/>
                <a:ea typeface="微软雅黑" panose="020B0503020204020204" pitchFamily="34" charset="-122"/>
              </a:rPr>
              <a:t>——</a:t>
            </a:r>
            <a:r>
              <a:rPr lang="zh-CN" altLang="en-US" sz="2000" b="1" dirty="0">
                <a:solidFill>
                  <a:srgbClr val="004D73"/>
                </a:solidFill>
                <a:latin typeface="微软雅黑" panose="020B0503020204020204" pitchFamily="34" charset="-122"/>
                <a:ea typeface="微软雅黑" panose="020B0503020204020204" pitchFamily="34" charset="-122"/>
              </a:rPr>
              <a:t>项目清偿能力分析</a:t>
            </a:r>
          </a:p>
        </p:txBody>
      </p:sp>
      <p:grpSp>
        <p:nvGrpSpPr>
          <p:cNvPr id="14" name="组合 13">
            <a:extLst>
              <a:ext uri="{FF2B5EF4-FFF2-40B4-BE49-F238E27FC236}">
                <a16:creationId xmlns:a16="http://schemas.microsoft.com/office/drawing/2014/main" id="{A2041795-D96F-4C73-8C59-6B278CC461BE}"/>
              </a:ext>
            </a:extLst>
          </p:cNvPr>
          <p:cNvGrpSpPr/>
          <p:nvPr/>
        </p:nvGrpSpPr>
        <p:grpSpPr>
          <a:xfrm>
            <a:off x="7411752" y="2317827"/>
            <a:ext cx="2961556" cy="2702343"/>
            <a:chOff x="5932401" y="1115071"/>
            <a:chExt cx="4462674" cy="4095751"/>
          </a:xfrm>
        </p:grpSpPr>
        <p:sp>
          <p:nvSpPr>
            <p:cNvPr id="15" name="空心弧 12">
              <a:extLst>
                <a:ext uri="{FF2B5EF4-FFF2-40B4-BE49-F238E27FC236}">
                  <a16:creationId xmlns:a16="http://schemas.microsoft.com/office/drawing/2014/main" id="{8215D05D-B15B-4838-B2AC-49292349FC1F}"/>
                </a:ext>
              </a:extLst>
            </p:cNvPr>
            <p:cNvSpPr>
              <a:spLocks noChangeArrowheads="1"/>
            </p:cNvSpPr>
            <p:nvPr/>
          </p:nvSpPr>
          <p:spPr bwMode="auto">
            <a:xfrm>
              <a:off x="6338676" y="1115071"/>
              <a:ext cx="4056399" cy="4095751"/>
            </a:xfrm>
            <a:custGeom>
              <a:avLst/>
              <a:gdLst>
                <a:gd name="T0" fmla="*/ 4057281 w 4057966"/>
                <a:gd name="T1" fmla="*/ 1994398 h 4095198"/>
                <a:gd name="T2" fmla="*/ 4057966 w 4057966"/>
                <a:gd name="T3" fmla="*/ 2047598 h 4095198"/>
                <a:gd name="T4" fmla="*/ 2028983 w 4057966"/>
                <a:gd name="T5" fmla="*/ 4095197 h 4095198"/>
                <a:gd name="T6" fmla="*/ 0 w 4057966"/>
                <a:gd name="T7" fmla="*/ 2047598 h 4095198"/>
                <a:gd name="T8" fmla="*/ 1986128 w 4057966"/>
                <a:gd name="T9" fmla="*/ 447 h 4095198"/>
                <a:gd name="T10" fmla="*/ 2002254 w 4057966"/>
                <a:gd name="T11" fmla="*/ 764360 h 4095198"/>
                <a:gd name="T12" fmla="*/ 764074 w 4057966"/>
                <a:gd name="T13" fmla="*/ 2047597 h 4095198"/>
                <a:gd name="T14" fmla="*/ 2028982 w 4057966"/>
                <a:gd name="T15" fmla="*/ 3331121 h 4095198"/>
                <a:gd name="T16" fmla="*/ 3293890 w 4057966"/>
                <a:gd name="T17" fmla="*/ 2047597 h 4095198"/>
                <a:gd name="T18" fmla="*/ 3293472 w 4057966"/>
                <a:gd name="T19" fmla="*/ 2014266 h 4095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57966" h="4095198">
                  <a:moveTo>
                    <a:pt x="4057281" y="1994398"/>
                  </a:moveTo>
                  <a:cubicBezTo>
                    <a:pt x="4057741" y="2012065"/>
                    <a:pt x="4057966" y="2029805"/>
                    <a:pt x="4057966" y="2047598"/>
                  </a:cubicBezTo>
                  <a:cubicBezTo>
                    <a:pt x="4057966" y="3178456"/>
                    <a:pt x="3149559" y="4095197"/>
                    <a:pt x="2028983" y="4095197"/>
                  </a:cubicBezTo>
                  <a:cubicBezTo>
                    <a:pt x="908407" y="4095197"/>
                    <a:pt x="0" y="3178456"/>
                    <a:pt x="0" y="2047598"/>
                  </a:cubicBezTo>
                  <a:cubicBezTo>
                    <a:pt x="0" y="931123"/>
                    <a:pt x="885447" y="23352"/>
                    <a:pt x="1986128" y="447"/>
                  </a:cubicBezTo>
                  <a:lnTo>
                    <a:pt x="2002254" y="764360"/>
                  </a:lnTo>
                  <a:cubicBezTo>
                    <a:pt x="1315932" y="778863"/>
                    <a:pt x="764074" y="1347835"/>
                    <a:pt x="764074" y="2047597"/>
                  </a:cubicBezTo>
                  <a:cubicBezTo>
                    <a:pt x="764074" y="2756468"/>
                    <a:pt x="1330393" y="3331121"/>
                    <a:pt x="2028982" y="3331121"/>
                  </a:cubicBezTo>
                  <a:cubicBezTo>
                    <a:pt x="2727571" y="3331121"/>
                    <a:pt x="3293890" y="2756468"/>
                    <a:pt x="3293890" y="2047597"/>
                  </a:cubicBezTo>
                  <a:cubicBezTo>
                    <a:pt x="3293890" y="2036453"/>
                    <a:pt x="3293750" y="2025342"/>
                    <a:pt x="3293472" y="201426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12" tIns="45706" rIns="91412" bIns="45706"/>
            <a:lstStyle/>
            <a:p>
              <a:endParaRPr lang="zh-CN" altLang="en-US" sz="2400">
                <a:solidFill>
                  <a:schemeClr val="bg1"/>
                </a:solidFill>
                <a:latin typeface="Source Han Sans SC"/>
                <a:cs typeface="+mn-ea"/>
                <a:sym typeface="Source Han Sans SC"/>
              </a:endParaRPr>
            </a:p>
          </p:txBody>
        </p:sp>
        <p:sp>
          <p:nvSpPr>
            <p:cNvPr id="16" name="椭圆 15">
              <a:extLst>
                <a:ext uri="{FF2B5EF4-FFF2-40B4-BE49-F238E27FC236}">
                  <a16:creationId xmlns:a16="http://schemas.microsoft.com/office/drawing/2014/main" id="{72AFDD45-99A0-4822-96B2-7458986ECD30}"/>
                </a:ext>
              </a:extLst>
            </p:cNvPr>
            <p:cNvSpPr>
              <a:spLocks noChangeArrowheads="1"/>
            </p:cNvSpPr>
            <p:nvPr/>
          </p:nvSpPr>
          <p:spPr bwMode="auto">
            <a:xfrm>
              <a:off x="7133769" y="1929459"/>
              <a:ext cx="2466213" cy="2466975"/>
            </a:xfrm>
            <a:prstGeom prst="ellipse">
              <a:avLst/>
            </a:prstGeom>
            <a:noFill/>
            <a:ln w="34925">
              <a:solidFill>
                <a:schemeClr val="accent1"/>
              </a:solidFill>
              <a:round/>
            </a:ln>
            <a:extLst>
              <a:ext uri="{909E8E84-426E-40DD-AFC4-6F175D3DCCD1}">
                <a14:hiddenFill xmlns:a14="http://schemas.microsoft.com/office/drawing/2010/main">
                  <a:solidFill>
                    <a:srgbClr val="FFFFFF"/>
                  </a:solidFill>
                </a14:hiddenFill>
              </a:ext>
            </a:extLst>
          </p:spPr>
          <p:txBody>
            <a:bodyPr lIns="91412" tIns="45706" rIns="91412" bIns="45706"/>
            <a:lstStyle/>
            <a:p>
              <a:endParaRPr lang="zh-CN" altLang="en-US" sz="2400">
                <a:solidFill>
                  <a:schemeClr val="bg1"/>
                </a:solidFill>
                <a:latin typeface="Source Han Sans SC"/>
                <a:cs typeface="+mn-ea"/>
                <a:sym typeface="Source Han Sans SC"/>
              </a:endParaRPr>
            </a:p>
          </p:txBody>
        </p:sp>
        <p:sp>
          <p:nvSpPr>
            <p:cNvPr id="17" name="Freeform 5">
              <a:extLst>
                <a:ext uri="{FF2B5EF4-FFF2-40B4-BE49-F238E27FC236}">
                  <a16:creationId xmlns:a16="http://schemas.microsoft.com/office/drawing/2014/main" id="{90BFBF18-8F6B-43FA-9A10-2E2BB534EEBB}"/>
                </a:ext>
              </a:extLst>
            </p:cNvPr>
            <p:cNvSpPr>
              <a:spLocks noEditPoints="1" noChangeArrowheads="1"/>
            </p:cNvSpPr>
            <p:nvPr/>
          </p:nvSpPr>
          <p:spPr bwMode="auto">
            <a:xfrm>
              <a:off x="7536868" y="2432696"/>
              <a:ext cx="1669535" cy="1497013"/>
            </a:xfrm>
            <a:custGeom>
              <a:avLst/>
              <a:gdLst>
                <a:gd name="T0" fmla="*/ 0 w 139"/>
                <a:gd name="T1" fmla="*/ 44 h 124"/>
                <a:gd name="T2" fmla="*/ 24 w 139"/>
                <a:gd name="T3" fmla="*/ 24 h 124"/>
                <a:gd name="T4" fmla="*/ 15 w 139"/>
                <a:gd name="T5" fmla="*/ 45 h 124"/>
                <a:gd name="T6" fmla="*/ 8 w 139"/>
                <a:gd name="T7" fmla="*/ 62 h 124"/>
                <a:gd name="T8" fmla="*/ 12 w 139"/>
                <a:gd name="T9" fmla="*/ 58 h 124"/>
                <a:gd name="T10" fmla="*/ 32 w 139"/>
                <a:gd name="T11" fmla="*/ 36 h 124"/>
                <a:gd name="T12" fmla="*/ 54 w 139"/>
                <a:gd name="T13" fmla="*/ 27 h 124"/>
                <a:gd name="T14" fmla="*/ 36 w 139"/>
                <a:gd name="T15" fmla="*/ 61 h 124"/>
                <a:gd name="T16" fmla="*/ 56 w 139"/>
                <a:gd name="T17" fmla="*/ 44 h 124"/>
                <a:gd name="T18" fmla="*/ 56 w 139"/>
                <a:gd name="T19" fmla="*/ 49 h 124"/>
                <a:gd name="T20" fmla="*/ 62 w 139"/>
                <a:gd name="T21" fmla="*/ 55 h 124"/>
                <a:gd name="T22" fmla="*/ 25 w 139"/>
                <a:gd name="T23" fmla="*/ 87 h 124"/>
                <a:gd name="T24" fmla="*/ 18 w 139"/>
                <a:gd name="T25" fmla="*/ 88 h 124"/>
                <a:gd name="T26" fmla="*/ 31 w 139"/>
                <a:gd name="T27" fmla="*/ 58 h 124"/>
                <a:gd name="T28" fmla="*/ 36 w 139"/>
                <a:gd name="T29" fmla="*/ 39 h 124"/>
                <a:gd name="T30" fmla="*/ 14 w 139"/>
                <a:gd name="T31" fmla="*/ 61 h 124"/>
                <a:gd name="T32" fmla="*/ 6 w 139"/>
                <a:gd name="T33" fmla="*/ 64 h 124"/>
                <a:gd name="T34" fmla="*/ 12 w 139"/>
                <a:gd name="T35" fmla="*/ 43 h 124"/>
                <a:gd name="T36" fmla="*/ 20 w 139"/>
                <a:gd name="T37" fmla="*/ 23 h 124"/>
                <a:gd name="T38" fmla="*/ 1 w 139"/>
                <a:gd name="T39" fmla="*/ 45 h 124"/>
                <a:gd name="T40" fmla="*/ 0 w 139"/>
                <a:gd name="T41" fmla="*/ 44 h 124"/>
                <a:gd name="T42" fmla="*/ 70 w 139"/>
                <a:gd name="T43" fmla="*/ 70 h 124"/>
                <a:gd name="T44" fmla="*/ 88 w 139"/>
                <a:gd name="T45" fmla="*/ 54 h 124"/>
                <a:gd name="T46" fmla="*/ 92 w 139"/>
                <a:gd name="T47" fmla="*/ 54 h 124"/>
                <a:gd name="T48" fmla="*/ 137 w 139"/>
                <a:gd name="T49" fmla="*/ 101 h 124"/>
                <a:gd name="T50" fmla="*/ 136 w 139"/>
                <a:gd name="T51" fmla="*/ 105 h 124"/>
                <a:gd name="T52" fmla="*/ 119 w 139"/>
                <a:gd name="T53" fmla="*/ 122 h 124"/>
                <a:gd name="T54" fmla="*/ 115 w 139"/>
                <a:gd name="T55" fmla="*/ 122 h 124"/>
                <a:gd name="T56" fmla="*/ 70 w 139"/>
                <a:gd name="T57" fmla="*/ 74 h 124"/>
                <a:gd name="T58" fmla="*/ 70 w 139"/>
                <a:gd name="T59" fmla="*/ 70 h 124"/>
                <a:gd name="T60" fmla="*/ 61 w 139"/>
                <a:gd name="T61" fmla="*/ 37 h 124"/>
                <a:gd name="T62" fmla="*/ 59 w 139"/>
                <a:gd name="T63" fmla="*/ 47 h 124"/>
                <a:gd name="T64" fmla="*/ 67 w 139"/>
                <a:gd name="T65" fmla="*/ 56 h 124"/>
                <a:gd name="T66" fmla="*/ 63 w 139"/>
                <a:gd name="T67" fmla="*/ 59 h 124"/>
                <a:gd name="T68" fmla="*/ 70 w 139"/>
                <a:gd name="T69" fmla="*/ 67 h 124"/>
                <a:gd name="T70" fmla="*/ 85 w 139"/>
                <a:gd name="T71" fmla="*/ 53 h 124"/>
                <a:gd name="T72" fmla="*/ 78 w 139"/>
                <a:gd name="T73" fmla="*/ 46 h 124"/>
                <a:gd name="T74" fmla="*/ 73 w 139"/>
                <a:gd name="T75" fmla="*/ 50 h 124"/>
                <a:gd name="T76" fmla="*/ 61 w 139"/>
                <a:gd name="T77" fmla="*/ 37 h 124"/>
                <a:gd name="T78" fmla="*/ 121 w 139"/>
                <a:gd name="T79" fmla="*/ 123 h 124"/>
                <a:gd name="T80" fmla="*/ 122 w 139"/>
                <a:gd name="T81" fmla="*/ 124 h 124"/>
                <a:gd name="T82" fmla="*/ 139 w 139"/>
                <a:gd name="T83" fmla="*/ 108 h 124"/>
                <a:gd name="T84" fmla="*/ 138 w 139"/>
                <a:gd name="T85" fmla="*/ 107 h 124"/>
                <a:gd name="T86" fmla="*/ 121 w 139"/>
                <a:gd name="T87"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9" h="124">
                  <a:moveTo>
                    <a:pt x="0" y="44"/>
                  </a:moveTo>
                  <a:cubicBezTo>
                    <a:pt x="0" y="44"/>
                    <a:pt x="31" y="0"/>
                    <a:pt x="24" y="24"/>
                  </a:cubicBezTo>
                  <a:cubicBezTo>
                    <a:pt x="22" y="30"/>
                    <a:pt x="19" y="38"/>
                    <a:pt x="15" y="45"/>
                  </a:cubicBezTo>
                  <a:cubicBezTo>
                    <a:pt x="11" y="53"/>
                    <a:pt x="8" y="61"/>
                    <a:pt x="8" y="62"/>
                  </a:cubicBezTo>
                  <a:cubicBezTo>
                    <a:pt x="8" y="62"/>
                    <a:pt x="9" y="61"/>
                    <a:pt x="12" y="58"/>
                  </a:cubicBezTo>
                  <a:cubicBezTo>
                    <a:pt x="18" y="52"/>
                    <a:pt x="25" y="43"/>
                    <a:pt x="32" y="36"/>
                  </a:cubicBezTo>
                  <a:cubicBezTo>
                    <a:pt x="48" y="15"/>
                    <a:pt x="55" y="17"/>
                    <a:pt x="54" y="27"/>
                  </a:cubicBezTo>
                  <a:cubicBezTo>
                    <a:pt x="52" y="36"/>
                    <a:pt x="41" y="51"/>
                    <a:pt x="36" y="61"/>
                  </a:cubicBezTo>
                  <a:cubicBezTo>
                    <a:pt x="21" y="84"/>
                    <a:pt x="45" y="50"/>
                    <a:pt x="56" y="44"/>
                  </a:cubicBezTo>
                  <a:cubicBezTo>
                    <a:pt x="56" y="49"/>
                    <a:pt x="56" y="49"/>
                    <a:pt x="56" y="49"/>
                  </a:cubicBezTo>
                  <a:cubicBezTo>
                    <a:pt x="62" y="55"/>
                    <a:pt x="62" y="55"/>
                    <a:pt x="62" y="55"/>
                  </a:cubicBezTo>
                  <a:cubicBezTo>
                    <a:pt x="62" y="55"/>
                    <a:pt x="45" y="73"/>
                    <a:pt x="25" y="87"/>
                  </a:cubicBezTo>
                  <a:cubicBezTo>
                    <a:pt x="21" y="90"/>
                    <a:pt x="19" y="90"/>
                    <a:pt x="18" y="88"/>
                  </a:cubicBezTo>
                  <a:cubicBezTo>
                    <a:pt x="16" y="85"/>
                    <a:pt x="23" y="72"/>
                    <a:pt x="31" y="58"/>
                  </a:cubicBezTo>
                  <a:cubicBezTo>
                    <a:pt x="40" y="42"/>
                    <a:pt x="57" y="12"/>
                    <a:pt x="36" y="39"/>
                  </a:cubicBezTo>
                  <a:cubicBezTo>
                    <a:pt x="29" y="47"/>
                    <a:pt x="21" y="55"/>
                    <a:pt x="14" y="61"/>
                  </a:cubicBezTo>
                  <a:cubicBezTo>
                    <a:pt x="10" y="65"/>
                    <a:pt x="7" y="66"/>
                    <a:pt x="6" y="64"/>
                  </a:cubicBezTo>
                  <a:cubicBezTo>
                    <a:pt x="4" y="62"/>
                    <a:pt x="8" y="53"/>
                    <a:pt x="12" y="43"/>
                  </a:cubicBezTo>
                  <a:cubicBezTo>
                    <a:pt x="15" y="36"/>
                    <a:pt x="19" y="29"/>
                    <a:pt x="20" y="23"/>
                  </a:cubicBezTo>
                  <a:cubicBezTo>
                    <a:pt x="22" y="17"/>
                    <a:pt x="1" y="45"/>
                    <a:pt x="1" y="45"/>
                  </a:cubicBezTo>
                  <a:cubicBezTo>
                    <a:pt x="0" y="44"/>
                    <a:pt x="0" y="44"/>
                    <a:pt x="0" y="44"/>
                  </a:cubicBezTo>
                  <a:close/>
                  <a:moveTo>
                    <a:pt x="70" y="70"/>
                  </a:moveTo>
                  <a:cubicBezTo>
                    <a:pt x="88" y="54"/>
                    <a:pt x="88" y="54"/>
                    <a:pt x="88" y="54"/>
                  </a:cubicBezTo>
                  <a:cubicBezTo>
                    <a:pt x="89" y="52"/>
                    <a:pt x="91" y="52"/>
                    <a:pt x="92" y="54"/>
                  </a:cubicBezTo>
                  <a:cubicBezTo>
                    <a:pt x="137" y="101"/>
                    <a:pt x="137" y="101"/>
                    <a:pt x="137" y="101"/>
                  </a:cubicBezTo>
                  <a:cubicBezTo>
                    <a:pt x="138" y="102"/>
                    <a:pt x="137" y="104"/>
                    <a:pt x="136" y="105"/>
                  </a:cubicBezTo>
                  <a:cubicBezTo>
                    <a:pt x="119" y="122"/>
                    <a:pt x="119" y="122"/>
                    <a:pt x="119" y="122"/>
                  </a:cubicBezTo>
                  <a:cubicBezTo>
                    <a:pt x="118" y="123"/>
                    <a:pt x="116" y="123"/>
                    <a:pt x="115" y="122"/>
                  </a:cubicBezTo>
                  <a:cubicBezTo>
                    <a:pt x="70" y="74"/>
                    <a:pt x="70" y="74"/>
                    <a:pt x="70" y="74"/>
                  </a:cubicBezTo>
                  <a:cubicBezTo>
                    <a:pt x="69" y="73"/>
                    <a:pt x="69" y="71"/>
                    <a:pt x="70" y="70"/>
                  </a:cubicBezTo>
                  <a:close/>
                  <a:moveTo>
                    <a:pt x="61" y="37"/>
                  </a:moveTo>
                  <a:cubicBezTo>
                    <a:pt x="59" y="47"/>
                    <a:pt x="59" y="47"/>
                    <a:pt x="59" y="47"/>
                  </a:cubicBezTo>
                  <a:cubicBezTo>
                    <a:pt x="67" y="56"/>
                    <a:pt x="67" y="56"/>
                    <a:pt x="67" y="56"/>
                  </a:cubicBezTo>
                  <a:cubicBezTo>
                    <a:pt x="63" y="59"/>
                    <a:pt x="63" y="59"/>
                    <a:pt x="63" y="59"/>
                  </a:cubicBezTo>
                  <a:cubicBezTo>
                    <a:pt x="70" y="67"/>
                    <a:pt x="70" y="67"/>
                    <a:pt x="70" y="67"/>
                  </a:cubicBezTo>
                  <a:cubicBezTo>
                    <a:pt x="85" y="53"/>
                    <a:pt x="85" y="53"/>
                    <a:pt x="85" y="53"/>
                  </a:cubicBezTo>
                  <a:cubicBezTo>
                    <a:pt x="78" y="46"/>
                    <a:pt x="78" y="46"/>
                    <a:pt x="78" y="46"/>
                  </a:cubicBezTo>
                  <a:cubicBezTo>
                    <a:pt x="73" y="50"/>
                    <a:pt x="73" y="50"/>
                    <a:pt x="73" y="50"/>
                  </a:cubicBezTo>
                  <a:cubicBezTo>
                    <a:pt x="61" y="37"/>
                    <a:pt x="61" y="37"/>
                    <a:pt x="61" y="37"/>
                  </a:cubicBezTo>
                  <a:close/>
                  <a:moveTo>
                    <a:pt x="121" y="123"/>
                  </a:moveTo>
                  <a:cubicBezTo>
                    <a:pt x="122" y="124"/>
                    <a:pt x="122" y="124"/>
                    <a:pt x="122" y="124"/>
                  </a:cubicBezTo>
                  <a:cubicBezTo>
                    <a:pt x="139" y="108"/>
                    <a:pt x="139" y="108"/>
                    <a:pt x="139" y="108"/>
                  </a:cubicBezTo>
                  <a:cubicBezTo>
                    <a:pt x="138" y="107"/>
                    <a:pt x="138" y="107"/>
                    <a:pt x="138" y="107"/>
                  </a:cubicBezTo>
                  <a:lnTo>
                    <a:pt x="121" y="123"/>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91412" tIns="45706" rIns="91412" bIns="45706"/>
            <a:lstStyle/>
            <a:p>
              <a:endParaRPr lang="zh-CN" altLang="en-US" sz="2400">
                <a:solidFill>
                  <a:schemeClr val="bg1"/>
                </a:solidFill>
                <a:latin typeface="Source Han Sans SC"/>
                <a:cs typeface="+mn-ea"/>
                <a:sym typeface="Source Han Sans SC"/>
              </a:endParaRPr>
            </a:p>
          </p:txBody>
        </p:sp>
        <p:sp>
          <p:nvSpPr>
            <p:cNvPr id="18" name="椭圆 17">
              <a:extLst>
                <a:ext uri="{FF2B5EF4-FFF2-40B4-BE49-F238E27FC236}">
                  <a16:creationId xmlns:a16="http://schemas.microsoft.com/office/drawing/2014/main" id="{A5C3344C-A2E8-4070-BA37-5289530AE111}"/>
                </a:ext>
              </a:extLst>
            </p:cNvPr>
            <p:cNvSpPr/>
            <p:nvPr/>
          </p:nvSpPr>
          <p:spPr>
            <a:xfrm>
              <a:off x="6410091" y="1491309"/>
              <a:ext cx="655436" cy="654050"/>
            </a:xfrm>
            <a:prstGeom prst="ellipse">
              <a:avLst/>
            </a:prstGeom>
            <a:solidFill>
              <a:schemeClr val="bg1"/>
            </a:solidFill>
            <a:ln w="476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fontAlgn="auto"/>
              <a:r>
                <a:rPr lang="en-US" altLang="zh-CN" sz="2400" noProof="1">
                  <a:solidFill>
                    <a:schemeClr val="tx1">
                      <a:lumMod val="95000"/>
                      <a:lumOff val="5000"/>
                    </a:schemeClr>
                  </a:solidFill>
                  <a:latin typeface="Source Han Sans SC"/>
                  <a:cs typeface="+mn-ea"/>
                  <a:sym typeface="Source Han Sans SC"/>
                </a:rPr>
                <a:t>1</a:t>
              </a:r>
              <a:endParaRPr lang="zh-CN" altLang="en-US" sz="2400" noProof="1">
                <a:solidFill>
                  <a:schemeClr val="tx1">
                    <a:lumMod val="95000"/>
                    <a:lumOff val="5000"/>
                  </a:schemeClr>
                </a:solidFill>
                <a:latin typeface="Source Han Sans SC"/>
                <a:cs typeface="+mn-ea"/>
                <a:sym typeface="Source Han Sans SC"/>
              </a:endParaRPr>
            </a:p>
          </p:txBody>
        </p:sp>
        <p:sp>
          <p:nvSpPr>
            <p:cNvPr id="19" name="椭圆 18">
              <a:extLst>
                <a:ext uri="{FF2B5EF4-FFF2-40B4-BE49-F238E27FC236}">
                  <a16:creationId xmlns:a16="http://schemas.microsoft.com/office/drawing/2014/main" id="{A62884D4-6E93-4A49-A3F5-305FC5F07EBB}"/>
                </a:ext>
              </a:extLst>
            </p:cNvPr>
            <p:cNvSpPr/>
            <p:nvPr/>
          </p:nvSpPr>
          <p:spPr>
            <a:xfrm>
              <a:off x="5932401" y="2886721"/>
              <a:ext cx="653849" cy="655638"/>
            </a:xfrm>
            <a:prstGeom prst="ellipse">
              <a:avLst/>
            </a:prstGeom>
            <a:solidFill>
              <a:schemeClr val="bg1"/>
            </a:solidFill>
            <a:ln w="476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fontAlgn="auto"/>
              <a:r>
                <a:rPr lang="en-US" altLang="zh-CN" sz="2400" noProof="1">
                  <a:solidFill>
                    <a:schemeClr val="tx1">
                      <a:lumMod val="95000"/>
                      <a:lumOff val="5000"/>
                    </a:schemeClr>
                  </a:solidFill>
                  <a:latin typeface="Source Han Sans SC"/>
                  <a:cs typeface="+mn-ea"/>
                  <a:sym typeface="Source Han Sans SC"/>
                </a:rPr>
                <a:t>2</a:t>
              </a:r>
              <a:endParaRPr lang="zh-CN" altLang="en-US" sz="2400" noProof="1">
                <a:solidFill>
                  <a:schemeClr val="tx1">
                    <a:lumMod val="95000"/>
                    <a:lumOff val="5000"/>
                  </a:schemeClr>
                </a:solidFill>
                <a:latin typeface="Source Han Sans SC"/>
                <a:cs typeface="+mn-ea"/>
                <a:sym typeface="Source Han Sans SC"/>
              </a:endParaRPr>
            </a:p>
          </p:txBody>
        </p:sp>
        <p:sp>
          <p:nvSpPr>
            <p:cNvPr id="20" name="椭圆 19">
              <a:extLst>
                <a:ext uri="{FF2B5EF4-FFF2-40B4-BE49-F238E27FC236}">
                  <a16:creationId xmlns:a16="http://schemas.microsoft.com/office/drawing/2014/main" id="{4C11B403-0F22-45A6-A4D5-25B332D666B4}"/>
                </a:ext>
              </a:extLst>
            </p:cNvPr>
            <p:cNvSpPr/>
            <p:nvPr/>
          </p:nvSpPr>
          <p:spPr>
            <a:xfrm>
              <a:off x="6410091" y="4283721"/>
              <a:ext cx="655436" cy="655638"/>
            </a:xfrm>
            <a:prstGeom prst="ellipse">
              <a:avLst/>
            </a:prstGeom>
            <a:solidFill>
              <a:schemeClr val="bg1"/>
            </a:solidFill>
            <a:ln w="47625">
              <a:solidFill>
                <a:srgbClr val="004D73"/>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fontAlgn="auto"/>
              <a:r>
                <a:rPr lang="en-US" altLang="zh-CN" sz="2400" noProof="1">
                  <a:solidFill>
                    <a:schemeClr val="tx1">
                      <a:lumMod val="95000"/>
                      <a:lumOff val="5000"/>
                    </a:schemeClr>
                  </a:solidFill>
                  <a:latin typeface="Source Han Sans SC"/>
                  <a:cs typeface="+mn-ea"/>
                  <a:sym typeface="Source Han Sans SC"/>
                </a:rPr>
                <a:t>3</a:t>
              </a:r>
              <a:endParaRPr lang="zh-CN" altLang="en-US" sz="2400" noProof="1">
                <a:solidFill>
                  <a:schemeClr val="tx1">
                    <a:lumMod val="95000"/>
                    <a:lumOff val="5000"/>
                  </a:schemeClr>
                </a:solidFill>
                <a:latin typeface="Source Han Sans SC"/>
                <a:cs typeface="+mn-ea"/>
                <a:sym typeface="Source Han Sans SC"/>
              </a:endParaRPr>
            </a:p>
          </p:txBody>
        </p:sp>
      </p:grpSp>
      <p:grpSp>
        <p:nvGrpSpPr>
          <p:cNvPr id="3" name="组合 2">
            <a:extLst>
              <a:ext uri="{FF2B5EF4-FFF2-40B4-BE49-F238E27FC236}">
                <a16:creationId xmlns:a16="http://schemas.microsoft.com/office/drawing/2014/main" id="{037528AC-56E2-4547-A012-EEC4CC0E3A06}"/>
              </a:ext>
            </a:extLst>
          </p:cNvPr>
          <p:cNvGrpSpPr/>
          <p:nvPr/>
        </p:nvGrpSpPr>
        <p:grpSpPr>
          <a:xfrm>
            <a:off x="1504758" y="1847828"/>
            <a:ext cx="5942474" cy="2055250"/>
            <a:chOff x="2151283" y="2048805"/>
            <a:chExt cx="3641485" cy="2055250"/>
          </a:xfrm>
        </p:grpSpPr>
        <p:sp>
          <p:nvSpPr>
            <p:cNvPr id="21" name="išľíďè">
              <a:extLst>
                <a:ext uri="{FF2B5EF4-FFF2-40B4-BE49-F238E27FC236}">
                  <a16:creationId xmlns:a16="http://schemas.microsoft.com/office/drawing/2014/main" id="{15AD2684-4CDB-499E-97B9-61DF90F455C0}"/>
                </a:ext>
              </a:extLst>
            </p:cNvPr>
            <p:cNvSpPr/>
            <p:nvPr/>
          </p:nvSpPr>
          <p:spPr bwMode="auto">
            <a:xfrm>
              <a:off x="2151283" y="2365191"/>
              <a:ext cx="3641485" cy="173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algn="r">
                <a:lnSpc>
                  <a:spcPct val="150000"/>
                </a:lnSpc>
                <a:spcBef>
                  <a:spcPct val="0"/>
                </a:spcBef>
                <a:defRPr/>
              </a:pPr>
              <a:r>
                <a:rPr lang="zh-CN" altLang="en-US" sz="1400" dirty="0">
                  <a:latin typeface="微软雅黑" panose="020B0503020204020204" pitchFamily="34" charset="-122"/>
                  <a:ea typeface="微软雅黑" panose="020B0503020204020204" pitchFamily="34" charset="-122"/>
                  <a:cs typeface="+mn-ea"/>
                  <a:sym typeface="Source Han Sans SC"/>
                </a:rPr>
                <a:t>贷款偿还期是指项目偿还完贷款所需的时间。计算该指标有以下两个目的。</a:t>
              </a:r>
              <a:endParaRPr lang="en-US" altLang="zh-CN" sz="1400" dirty="0">
                <a:latin typeface="微软雅黑" panose="020B0503020204020204" pitchFamily="34" charset="-122"/>
                <a:ea typeface="微软雅黑" panose="020B0503020204020204" pitchFamily="34" charset="-122"/>
                <a:cs typeface="+mn-ea"/>
                <a:sym typeface="Source Han Sans SC"/>
              </a:endParaRPr>
            </a:p>
            <a:p>
              <a:pPr lvl="0" algn="r">
                <a:lnSpc>
                  <a:spcPct val="150000"/>
                </a:lnSpc>
                <a:spcBef>
                  <a:spcPct val="0"/>
                </a:spcBef>
                <a:defRPr/>
              </a:pPr>
              <a:r>
                <a:rPr lang="zh-CN" altLang="en-US" sz="1400" dirty="0">
                  <a:latin typeface="微软雅黑" panose="020B0503020204020204" pitchFamily="34" charset="-122"/>
                  <a:ea typeface="微软雅黑" panose="020B0503020204020204" pitchFamily="34" charset="-122"/>
                  <a:cs typeface="+mn-ea"/>
                  <a:sym typeface="Source Han Sans SC"/>
                </a:rPr>
                <a:t>一是以最大能力法计算项目贷款偿还期。最大能力法即以项目本身投产以后产生的可还款资金偿还项目贷款所需的时间。</a:t>
              </a:r>
            </a:p>
            <a:p>
              <a:pPr lvl="0" algn="r">
                <a:lnSpc>
                  <a:spcPct val="150000"/>
                </a:lnSpc>
                <a:spcBef>
                  <a:spcPct val="0"/>
                </a:spcBef>
                <a:defRPr/>
              </a:pPr>
              <a:r>
                <a:rPr lang="zh-CN" altLang="en-US" sz="1400" dirty="0">
                  <a:latin typeface="微软雅黑" panose="020B0503020204020204" pitchFamily="34" charset="-122"/>
                  <a:ea typeface="微软雅黑" panose="020B0503020204020204" pitchFamily="34" charset="-122"/>
                  <a:cs typeface="+mn-ea"/>
                  <a:sym typeface="Source Han Sans SC"/>
                </a:rPr>
                <a:t>二是在贷款期限限定的情况下，计算项目能否满足还款要求，以及可以采用的还贷方式和计划安排。</a:t>
              </a:r>
            </a:p>
            <a:p>
              <a:pPr lvl="0" algn="r">
                <a:lnSpc>
                  <a:spcPct val="150000"/>
                </a:lnSpc>
                <a:spcBef>
                  <a:spcPct val="0"/>
                </a:spcBef>
                <a:defRPr/>
              </a:pPr>
              <a:endParaRPr kumimoji="0" lang="zh-CN" altLang="en-US"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Source Han Sans SC"/>
              </a:endParaRPr>
            </a:p>
          </p:txBody>
        </p:sp>
        <p:sp>
          <p:nvSpPr>
            <p:cNvPr id="22" name="iSlíďè">
              <a:extLst>
                <a:ext uri="{FF2B5EF4-FFF2-40B4-BE49-F238E27FC236}">
                  <a16:creationId xmlns:a16="http://schemas.microsoft.com/office/drawing/2014/main" id="{4C5CB0D4-498E-443A-8591-10DA6CF3E206}"/>
                </a:ext>
              </a:extLst>
            </p:cNvPr>
            <p:cNvSpPr txBox="1"/>
            <p:nvPr/>
          </p:nvSpPr>
          <p:spPr bwMode="auto">
            <a:xfrm>
              <a:off x="3575196" y="2048805"/>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Autofit/>
            </a:bodyPr>
            <a:lstStyle/>
            <a:p>
              <a:pPr lvl="0" algn="r" defTabSz="913765">
                <a:spcBef>
                  <a:spcPct val="0"/>
                </a:spcBef>
                <a:defRPr/>
              </a:pPr>
              <a:r>
                <a:rPr lang="zh-CN" altLang="en-US" b="1" dirty="0">
                  <a:solidFill>
                    <a:srgbClr val="004D73"/>
                  </a:solidFill>
                  <a:latin typeface="微软雅黑" panose="020B0503020204020204" pitchFamily="34" charset="-122"/>
                  <a:ea typeface="微软雅黑" panose="020B0503020204020204" pitchFamily="34" charset="-122"/>
                  <a:cs typeface="+mn-ea"/>
                  <a:sym typeface="Source Han Sans SC"/>
                </a:rPr>
                <a:t>贷款偿还期</a:t>
              </a:r>
              <a:endParaRPr kumimoji="0" lang="zh-CN" altLang="en-US" b="1" i="0" u="none" strike="noStrike" kern="1200" cap="none" spc="0" normalizeH="0" baseline="0" noProof="0" dirty="0">
                <a:ln>
                  <a:noFill/>
                </a:ln>
                <a:solidFill>
                  <a:srgbClr val="004D73"/>
                </a:solidFill>
                <a:effectLst/>
                <a:uLnTx/>
                <a:uFillTx/>
                <a:latin typeface="微软雅黑" panose="020B0503020204020204" pitchFamily="34" charset="-122"/>
                <a:ea typeface="微软雅黑" panose="020B0503020204020204" pitchFamily="34" charset="-122"/>
                <a:cs typeface="+mn-ea"/>
                <a:sym typeface="Source Han Sans SC"/>
              </a:endParaRPr>
            </a:p>
          </p:txBody>
        </p:sp>
      </p:grpSp>
      <p:sp>
        <p:nvSpPr>
          <p:cNvPr id="2" name="矩形 1">
            <a:extLst>
              <a:ext uri="{FF2B5EF4-FFF2-40B4-BE49-F238E27FC236}">
                <a16:creationId xmlns:a16="http://schemas.microsoft.com/office/drawing/2014/main" id="{12A56A2D-3EB9-4C28-ACA4-01293F8D5A0A}"/>
              </a:ext>
            </a:extLst>
          </p:cNvPr>
          <p:cNvSpPr/>
          <p:nvPr/>
        </p:nvSpPr>
        <p:spPr>
          <a:xfrm>
            <a:off x="317634" y="928291"/>
            <a:ext cx="11473287" cy="787523"/>
          </a:xfrm>
          <a:prstGeom prst="rect">
            <a:avLst/>
          </a:prstGeom>
        </p:spPr>
        <p:txBody>
          <a:bodyPr wrap="square">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贷款人从事项目融资业务，应当以偿债能力分析为核心。项目清偿能力分析主要通过计算一些反映项目还款能力的指标，分析判断项目还款期间的财务状况及还款能力，分析项目按时偿。</a:t>
            </a:r>
          </a:p>
        </p:txBody>
      </p:sp>
      <p:grpSp>
        <p:nvGrpSpPr>
          <p:cNvPr id="31" name="组合 30">
            <a:extLst>
              <a:ext uri="{FF2B5EF4-FFF2-40B4-BE49-F238E27FC236}">
                <a16:creationId xmlns:a16="http://schemas.microsoft.com/office/drawing/2014/main" id="{B352B85D-9B1F-41B2-84A3-8567DC09174B}"/>
              </a:ext>
            </a:extLst>
          </p:cNvPr>
          <p:cNvGrpSpPr/>
          <p:nvPr/>
        </p:nvGrpSpPr>
        <p:grpSpPr>
          <a:xfrm>
            <a:off x="754577" y="4003349"/>
            <a:ext cx="6289526" cy="1346431"/>
            <a:chOff x="2129541" y="2048805"/>
            <a:chExt cx="3854155" cy="1346431"/>
          </a:xfrm>
        </p:grpSpPr>
        <p:sp>
          <p:nvSpPr>
            <p:cNvPr id="32" name="išľíďè">
              <a:extLst>
                <a:ext uri="{FF2B5EF4-FFF2-40B4-BE49-F238E27FC236}">
                  <a16:creationId xmlns:a16="http://schemas.microsoft.com/office/drawing/2014/main" id="{9E2E493F-E3E4-4461-9577-4049D2A39338}"/>
                </a:ext>
              </a:extLst>
            </p:cNvPr>
            <p:cNvSpPr/>
            <p:nvPr/>
          </p:nvSpPr>
          <p:spPr bwMode="auto">
            <a:xfrm>
              <a:off x="2129541" y="2335393"/>
              <a:ext cx="3854155" cy="1059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algn="r">
                <a:lnSpc>
                  <a:spcPct val="150000"/>
                </a:lnSpc>
                <a:spcBef>
                  <a:spcPct val="0"/>
                </a:spcBef>
                <a:defRPr/>
              </a:pPr>
              <a:r>
                <a:rPr lang="zh-CN" altLang="en-US" sz="1400" dirty="0">
                  <a:latin typeface="微软雅黑" panose="020B0503020204020204" pitchFamily="34" charset="-122"/>
                  <a:ea typeface="微软雅黑" panose="020B0503020204020204" pitchFamily="34" charset="-122"/>
                  <a:cs typeface="+mn-ea"/>
                  <a:sym typeface="Source Han Sans SC"/>
                </a:rPr>
                <a:t>利息备付率（</a:t>
              </a:r>
              <a:r>
                <a:rPr lang="en-US" altLang="zh-CN" sz="1400" dirty="0">
                  <a:latin typeface="微软雅黑" panose="020B0503020204020204" pitchFamily="34" charset="-122"/>
                  <a:ea typeface="微软雅黑" panose="020B0503020204020204" pitchFamily="34" charset="-122"/>
                  <a:cs typeface="+mn-ea"/>
                  <a:sym typeface="Source Han Sans SC"/>
                </a:rPr>
                <a:t>ICR</a:t>
              </a:r>
              <a:r>
                <a:rPr lang="zh-CN" altLang="en-US" sz="1400" dirty="0">
                  <a:latin typeface="微软雅黑" panose="020B0503020204020204" pitchFamily="34" charset="-122"/>
                  <a:ea typeface="微软雅黑" panose="020B0503020204020204" pitchFamily="34" charset="-122"/>
                  <a:cs typeface="+mn-ea"/>
                  <a:sym typeface="Source Han Sans SC"/>
                </a:rPr>
                <a:t>），又称项目利息保障倍数，是指借款人在贷款偿还期内的息税前利润（</a:t>
              </a:r>
              <a:r>
                <a:rPr lang="en-US" altLang="zh-CN" sz="1400" dirty="0">
                  <a:latin typeface="微软雅黑" panose="020B0503020204020204" pitchFamily="34" charset="-122"/>
                  <a:ea typeface="微软雅黑" panose="020B0503020204020204" pitchFamily="34" charset="-122"/>
                  <a:cs typeface="+mn-ea"/>
                  <a:sym typeface="Source Han Sans SC"/>
                </a:rPr>
                <a:t>EBIT</a:t>
              </a:r>
              <a:r>
                <a:rPr lang="zh-CN" altLang="en-US" sz="1400" dirty="0">
                  <a:latin typeface="微软雅黑" panose="020B0503020204020204" pitchFamily="34" charset="-122"/>
                  <a:ea typeface="微软雅黑" panose="020B0503020204020204" pitchFamily="34" charset="-122"/>
                  <a:cs typeface="+mn-ea"/>
                  <a:sym typeface="Source Han Sans SC"/>
                </a:rPr>
                <a:t>）与应付利息（</a:t>
              </a:r>
              <a:r>
                <a:rPr lang="en-US" altLang="zh-CN" sz="1400" dirty="0">
                  <a:latin typeface="微软雅黑" panose="020B0503020204020204" pitchFamily="34" charset="-122"/>
                  <a:ea typeface="微软雅黑" panose="020B0503020204020204" pitchFamily="34" charset="-122"/>
                  <a:cs typeface="+mn-ea"/>
                  <a:sym typeface="Source Han Sans SC"/>
                </a:rPr>
                <a:t>PI</a:t>
              </a:r>
              <a:r>
                <a:rPr lang="zh-CN" altLang="en-US" sz="1400" dirty="0">
                  <a:latin typeface="微软雅黑" panose="020B0503020204020204" pitchFamily="34" charset="-122"/>
                  <a:ea typeface="微软雅黑" panose="020B0503020204020204" pitchFamily="34" charset="-122"/>
                  <a:cs typeface="+mn-ea"/>
                  <a:sym typeface="Source Han Sans SC"/>
                </a:rPr>
                <a:t>）的比值，它从付息资金来源的充裕性角度反映项目偿付利息的保障程度。</a:t>
              </a:r>
              <a:endParaRPr kumimoji="0" lang="zh-CN" altLang="en-US"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Source Han Sans SC"/>
              </a:endParaRPr>
            </a:p>
          </p:txBody>
        </p:sp>
        <p:sp>
          <p:nvSpPr>
            <p:cNvPr id="33" name="iSlíďè">
              <a:extLst>
                <a:ext uri="{FF2B5EF4-FFF2-40B4-BE49-F238E27FC236}">
                  <a16:creationId xmlns:a16="http://schemas.microsoft.com/office/drawing/2014/main" id="{D67A5C64-6EFD-49C6-8FC2-08AEEC249012}"/>
                </a:ext>
              </a:extLst>
            </p:cNvPr>
            <p:cNvSpPr txBox="1"/>
            <p:nvPr/>
          </p:nvSpPr>
          <p:spPr bwMode="auto">
            <a:xfrm>
              <a:off x="3575196" y="2048805"/>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lvl="0" algn="r" defTabSz="913765">
                <a:spcBef>
                  <a:spcPct val="0"/>
                </a:spcBef>
                <a:defRPr/>
              </a:pPr>
              <a:r>
                <a:rPr lang="zh-CN" altLang="en-US" b="1" dirty="0">
                  <a:solidFill>
                    <a:srgbClr val="004D73"/>
                  </a:solidFill>
                  <a:latin typeface="微软雅黑" panose="020B0503020204020204" pitchFamily="34" charset="-122"/>
                  <a:ea typeface="微软雅黑" panose="020B0503020204020204" pitchFamily="34" charset="-122"/>
                  <a:cs typeface="+mn-ea"/>
                  <a:sym typeface="Source Han Sans SC"/>
                </a:rPr>
                <a:t>贷款偿还利息备付率</a:t>
              </a:r>
              <a:endParaRPr kumimoji="0" lang="zh-CN" altLang="en-US" sz="1800" b="1" i="0" u="none" strike="noStrike" kern="1200" cap="none" spc="0" normalizeH="0" baseline="0" noProof="0" dirty="0">
                <a:ln>
                  <a:noFill/>
                </a:ln>
                <a:solidFill>
                  <a:srgbClr val="004D73"/>
                </a:solidFill>
                <a:effectLst/>
                <a:uLnTx/>
                <a:uFillTx/>
                <a:latin typeface="微软雅黑" panose="020B0503020204020204" pitchFamily="34" charset="-122"/>
                <a:ea typeface="微软雅黑" panose="020B0503020204020204" pitchFamily="34" charset="-122"/>
                <a:cs typeface="+mn-ea"/>
                <a:sym typeface="Source Han Sans SC"/>
              </a:endParaRPr>
            </a:p>
          </p:txBody>
        </p:sp>
      </p:grpSp>
      <p:grpSp>
        <p:nvGrpSpPr>
          <p:cNvPr id="41" name="组合 40">
            <a:extLst>
              <a:ext uri="{FF2B5EF4-FFF2-40B4-BE49-F238E27FC236}">
                <a16:creationId xmlns:a16="http://schemas.microsoft.com/office/drawing/2014/main" id="{405C2BD7-8E11-4B9E-B690-EF89738252A5}"/>
              </a:ext>
            </a:extLst>
          </p:cNvPr>
          <p:cNvGrpSpPr/>
          <p:nvPr/>
        </p:nvGrpSpPr>
        <p:grpSpPr>
          <a:xfrm>
            <a:off x="5041302" y="5163464"/>
            <a:ext cx="6289526" cy="1346431"/>
            <a:chOff x="2129541" y="2048805"/>
            <a:chExt cx="3854155" cy="1346431"/>
          </a:xfrm>
        </p:grpSpPr>
        <p:sp>
          <p:nvSpPr>
            <p:cNvPr id="42" name="išľíďè">
              <a:extLst>
                <a:ext uri="{FF2B5EF4-FFF2-40B4-BE49-F238E27FC236}">
                  <a16:creationId xmlns:a16="http://schemas.microsoft.com/office/drawing/2014/main" id="{59BE2F54-EB5B-4A64-BA81-67AEEC9870C7}"/>
                </a:ext>
              </a:extLst>
            </p:cNvPr>
            <p:cNvSpPr/>
            <p:nvPr/>
          </p:nvSpPr>
          <p:spPr bwMode="auto">
            <a:xfrm>
              <a:off x="2129541" y="2335393"/>
              <a:ext cx="3854155" cy="1059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algn="r">
                <a:lnSpc>
                  <a:spcPct val="150000"/>
                </a:lnSpc>
                <a:spcBef>
                  <a:spcPct val="0"/>
                </a:spcBef>
                <a:defRPr/>
              </a:pPr>
              <a:r>
                <a:rPr lang="zh-CN" altLang="en-US" sz="1400" dirty="0">
                  <a:latin typeface="微软雅黑" panose="020B0503020204020204" pitchFamily="34" charset="-122"/>
                  <a:ea typeface="微软雅黑" panose="020B0503020204020204" pitchFamily="34" charset="-122"/>
                  <a:cs typeface="+mn-ea"/>
                  <a:sym typeface="Source Han Sans SC"/>
                </a:rPr>
                <a:t>偿债备付率（</a:t>
              </a:r>
              <a:r>
                <a:rPr lang="en-US" altLang="zh-CN" sz="1400" dirty="0">
                  <a:latin typeface="微软雅黑" panose="020B0503020204020204" pitchFamily="34" charset="-122"/>
                  <a:ea typeface="微软雅黑" panose="020B0503020204020204" pitchFamily="34" charset="-122"/>
                  <a:cs typeface="+mn-ea"/>
                  <a:sym typeface="Source Han Sans SC"/>
                </a:rPr>
                <a:t>DSCR</a:t>
              </a:r>
              <a:r>
                <a:rPr lang="zh-CN" altLang="en-US" sz="1400" dirty="0">
                  <a:latin typeface="微软雅黑" panose="020B0503020204020204" pitchFamily="34" charset="-122"/>
                  <a:ea typeface="微软雅黑" panose="020B0503020204020204" pitchFamily="34" charset="-122"/>
                  <a:cs typeface="+mn-ea"/>
                  <a:sym typeface="Source Han Sans SC"/>
                </a:rPr>
                <a:t>），又称项目偿债覆盖率，是指借款人在贷款偿还期内，用于计算还本付息的资金（</a:t>
              </a:r>
              <a:r>
                <a:rPr lang="en-US" altLang="zh-CN" sz="1400" dirty="0">
                  <a:latin typeface="微软雅黑" panose="020B0503020204020204" pitchFamily="34" charset="-122"/>
                  <a:ea typeface="微软雅黑" panose="020B0503020204020204" pitchFamily="34" charset="-122"/>
                  <a:cs typeface="+mn-ea"/>
                  <a:sym typeface="Source Han Sans SC"/>
                </a:rPr>
                <a:t>EBITDA-</a:t>
              </a:r>
              <a:r>
                <a:rPr lang="en-US" altLang="zh-CN" sz="1400" dirty="0" err="1">
                  <a:latin typeface="微软雅黑" panose="020B0503020204020204" pitchFamily="34" charset="-122"/>
                  <a:ea typeface="微软雅黑" panose="020B0503020204020204" pitchFamily="34" charset="-122"/>
                  <a:cs typeface="+mn-ea"/>
                  <a:sym typeface="Source Han Sans SC"/>
                </a:rPr>
                <a:t>TAx</a:t>
              </a:r>
              <a:r>
                <a:rPr lang="zh-CN" altLang="en-US" sz="1400" dirty="0">
                  <a:latin typeface="微软雅黑" panose="020B0503020204020204" pitchFamily="34" charset="-122"/>
                  <a:ea typeface="微软雅黑" panose="020B0503020204020204" pitchFamily="34" charset="-122"/>
                  <a:cs typeface="+mn-ea"/>
                  <a:sym typeface="Source Han Sans SC"/>
                </a:rPr>
                <a:t>）与应还本付息（</a:t>
              </a:r>
              <a:r>
                <a:rPr lang="en-US" altLang="zh-CN" sz="1400" dirty="0">
                  <a:latin typeface="微软雅黑" panose="020B0503020204020204" pitchFamily="34" charset="-122"/>
                  <a:ea typeface="微软雅黑" panose="020B0503020204020204" pitchFamily="34" charset="-122"/>
                  <a:cs typeface="+mn-ea"/>
                  <a:sym typeface="Source Han Sans SC"/>
                </a:rPr>
                <a:t>PD</a:t>
              </a:r>
              <a:r>
                <a:rPr lang="zh-CN" altLang="en-US" sz="1400" dirty="0">
                  <a:latin typeface="微软雅黑" panose="020B0503020204020204" pitchFamily="34" charset="-122"/>
                  <a:ea typeface="微软雅黑" panose="020B0503020204020204" pitchFamily="34" charset="-122"/>
                  <a:cs typeface="+mn-ea"/>
                  <a:sym typeface="Source Han Sans SC"/>
                </a:rPr>
                <a:t>）金额的比值，它表示可用于还本付息的资金偿还借款本息的保障程度。</a:t>
              </a:r>
              <a:endParaRPr kumimoji="0" lang="zh-CN" altLang="en-US"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Source Han Sans SC"/>
              </a:endParaRPr>
            </a:p>
          </p:txBody>
        </p:sp>
        <p:sp>
          <p:nvSpPr>
            <p:cNvPr id="43" name="iSlíďè">
              <a:extLst>
                <a:ext uri="{FF2B5EF4-FFF2-40B4-BE49-F238E27FC236}">
                  <a16:creationId xmlns:a16="http://schemas.microsoft.com/office/drawing/2014/main" id="{501B1D99-3C1C-4564-968E-3CE0A5B7E4E6}"/>
                </a:ext>
              </a:extLst>
            </p:cNvPr>
            <p:cNvSpPr txBox="1"/>
            <p:nvPr/>
          </p:nvSpPr>
          <p:spPr bwMode="auto">
            <a:xfrm>
              <a:off x="3575196" y="2048805"/>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lvl="0" algn="r" defTabSz="913765">
                <a:spcBef>
                  <a:spcPct val="0"/>
                </a:spcBef>
                <a:defRPr/>
              </a:pPr>
              <a:r>
                <a:rPr lang="zh-CN" altLang="en-US" b="1" dirty="0">
                  <a:solidFill>
                    <a:srgbClr val="004D73"/>
                  </a:solidFill>
                  <a:latin typeface="微软雅黑" panose="020B0503020204020204" pitchFamily="34" charset="-122"/>
                  <a:ea typeface="微软雅黑" panose="020B0503020204020204" pitchFamily="34" charset="-122"/>
                  <a:cs typeface="+mn-ea"/>
                  <a:sym typeface="Source Han Sans SC"/>
                </a:rPr>
                <a:t>偿债备付率</a:t>
              </a:r>
              <a:endParaRPr kumimoji="0" lang="zh-CN" altLang="en-US" sz="1800" b="1" i="0" u="none" strike="noStrike" kern="1200" cap="none" spc="0" normalizeH="0" baseline="0" noProof="0" dirty="0">
                <a:ln>
                  <a:noFill/>
                </a:ln>
                <a:solidFill>
                  <a:srgbClr val="004D73"/>
                </a:solidFill>
                <a:effectLst/>
                <a:uLnTx/>
                <a:uFillTx/>
                <a:latin typeface="微软雅黑" panose="020B0503020204020204" pitchFamily="34" charset="-122"/>
                <a:ea typeface="微软雅黑" panose="020B0503020204020204" pitchFamily="34" charset="-122"/>
                <a:cs typeface="+mn-ea"/>
                <a:sym typeface="Source Han Sans SC"/>
              </a:endParaRPr>
            </a:p>
          </p:txBody>
        </p:sp>
      </p:grpSp>
    </p:spTree>
    <p:extLst>
      <p:ext uri="{BB962C8B-B14F-4D97-AF65-F5344CB8AC3E}">
        <p14:creationId xmlns:p14="http://schemas.microsoft.com/office/powerpoint/2010/main" val="3530316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_1">
            <a:extLst>
              <a:ext uri="{FF2B5EF4-FFF2-40B4-BE49-F238E27FC236}">
                <a16:creationId xmlns:a16="http://schemas.microsoft.com/office/drawing/2014/main" id="{B0A66E68-D5B0-4DF9-90E9-B2EF9FAC5259}"/>
              </a:ext>
            </a:extLst>
          </p:cNvPr>
          <p:cNvSpPr/>
          <p:nvPr/>
        </p:nvSpPr>
        <p:spPr>
          <a:xfrm>
            <a:off x="0" y="0"/>
            <a:ext cx="12206514" cy="6858000"/>
          </a:xfrm>
          <a:prstGeom prst="rect">
            <a:avLst/>
          </a:prstGeom>
          <a:blipFill dpi="0" rotWithShape="1">
            <a:blip r:embed="rId2">
              <a:alphaModFix amt="80000"/>
            </a:blip>
            <a:srcRect/>
            <a:stretch>
              <a:fillRect t="-20580" b="-24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08D9A07-FF23-43C6-B87B-E5244B05FFAB}"/>
              </a:ext>
            </a:extLst>
          </p:cNvPr>
          <p:cNvSpPr/>
          <p:nvPr/>
        </p:nvSpPr>
        <p:spPr>
          <a:xfrm>
            <a:off x="0" y="0"/>
            <a:ext cx="12206514" cy="6858000"/>
          </a:xfrm>
          <a:prstGeom prst="rect">
            <a:avLst/>
          </a:prstGeom>
          <a:solidFill>
            <a:schemeClr val="bg1">
              <a:lumMod val="50000"/>
              <a:alpha val="50000"/>
            </a:schemeClr>
          </a:solidFill>
          <a:ln w="12700" cap="flat" cmpd="sng" algn="ctr">
            <a:solidFill>
              <a:srgbClr val="004D7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形状 13">
            <a:extLst>
              <a:ext uri="{FF2B5EF4-FFF2-40B4-BE49-F238E27FC236}">
                <a16:creationId xmlns:a16="http://schemas.microsoft.com/office/drawing/2014/main" id="{61302F6A-AA90-46A4-9C08-7C9400970CBD}"/>
              </a:ext>
            </a:extLst>
          </p:cNvPr>
          <p:cNvSpPr>
            <a:spLocks/>
          </p:cNvSpPr>
          <p:nvPr/>
        </p:nvSpPr>
        <p:spPr bwMode="auto">
          <a:xfrm rot="16200000">
            <a:off x="3373649" y="-2703723"/>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7" name="标题 4">
            <a:extLst>
              <a:ext uri="{FF2B5EF4-FFF2-40B4-BE49-F238E27FC236}">
                <a16:creationId xmlns:a16="http://schemas.microsoft.com/office/drawing/2014/main" id="{47859D49-732A-44C2-91AB-14015D63A3A2}"/>
              </a:ext>
            </a:extLst>
          </p:cNvPr>
          <p:cNvSpPr txBox="1">
            <a:spLocks/>
          </p:cNvSpPr>
          <p:nvPr/>
        </p:nvSpPr>
        <p:spPr bwMode="auto">
          <a:xfrm>
            <a:off x="3386137" y="1257749"/>
            <a:ext cx="5419725" cy="161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normAutofit lnSpcReduction="10000"/>
          </a:bodyPr>
          <a:lstStyle>
            <a:lvl1pPr marL="912261" indent="-912261"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2pPr>
            <a:lvl3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3pPr>
            <a:lvl4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4pPr>
            <a:lvl5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5pPr>
            <a:lvl6pPr marL="1523925"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6pPr>
            <a:lvl7pPr marL="2133493"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7pPr>
            <a:lvl8pPr marL="274306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8pPr>
            <a:lvl9pPr marL="335263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9pPr>
          </a:lstStyle>
          <a:p>
            <a:pPr algn="ctr">
              <a:lnSpc>
                <a:spcPct val="200000"/>
              </a:lnSpc>
            </a:pPr>
            <a:r>
              <a:rPr lang="zh-CN" altLang="en-US"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项目财务分析</a:t>
            </a:r>
            <a:endParaRPr lang="en-US" altLang="zh-CN"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a:p>
            <a:pPr algn="ctr">
              <a:lnSpc>
                <a:spcPct val="200000"/>
              </a:lnSpc>
            </a:pPr>
            <a:r>
              <a:rPr lang="zh-CN" altLang="en-US" sz="24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项目不确定分析</a:t>
            </a:r>
          </a:p>
        </p:txBody>
      </p:sp>
    </p:spTree>
    <p:extLst>
      <p:ext uri="{BB962C8B-B14F-4D97-AF65-F5344CB8AC3E}">
        <p14:creationId xmlns:p14="http://schemas.microsoft.com/office/powerpoint/2010/main" val="478525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1" y="301326"/>
            <a:ext cx="12192000" cy="6556674"/>
            <a:chOff x="1" y="301326"/>
            <a:chExt cx="12192000" cy="6556674"/>
          </a:xfrm>
        </p:grpSpPr>
        <p:sp>
          <p:nvSpPr>
            <p:cNvPr id="5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9"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41" name="矩形 8">
            <a:extLst>
              <a:ext uri="{FF2B5EF4-FFF2-40B4-BE49-F238E27FC236}">
                <a16:creationId xmlns:a16="http://schemas.microsoft.com/office/drawing/2014/main" id="{C0F63B68-1428-40AF-BEC9-001BE4F6C019}"/>
              </a:ext>
            </a:extLst>
          </p:cNvPr>
          <p:cNvSpPr/>
          <p:nvPr/>
        </p:nvSpPr>
        <p:spPr>
          <a:xfrm>
            <a:off x="5274864" y="-126610"/>
            <a:ext cx="7357924" cy="7039513"/>
          </a:xfrm>
          <a:custGeom>
            <a:avLst/>
            <a:gdLst>
              <a:gd name="connsiteX0" fmla="*/ 0 w 7315721"/>
              <a:gd name="connsiteY0" fmla="*/ 0 h 6870700"/>
              <a:gd name="connsiteX1" fmla="*/ 7315721 w 7315721"/>
              <a:gd name="connsiteY1" fmla="*/ 0 h 6870700"/>
              <a:gd name="connsiteX2" fmla="*/ 7315721 w 7315721"/>
              <a:gd name="connsiteY2" fmla="*/ 6870700 h 6870700"/>
              <a:gd name="connsiteX3" fmla="*/ 0 w 7315721"/>
              <a:gd name="connsiteY3" fmla="*/ 6870700 h 6870700"/>
              <a:gd name="connsiteX4" fmla="*/ 0 w 7315721"/>
              <a:gd name="connsiteY4" fmla="*/ 0 h 6870700"/>
              <a:gd name="connsiteX0" fmla="*/ 3685736 w 7315721"/>
              <a:gd name="connsiteY0" fmla="*/ 126609 h 6870700"/>
              <a:gd name="connsiteX1" fmla="*/ 7315721 w 7315721"/>
              <a:gd name="connsiteY1" fmla="*/ 0 h 6870700"/>
              <a:gd name="connsiteX2" fmla="*/ 7315721 w 7315721"/>
              <a:gd name="connsiteY2" fmla="*/ 6870700 h 6870700"/>
              <a:gd name="connsiteX3" fmla="*/ 0 w 7315721"/>
              <a:gd name="connsiteY3" fmla="*/ 6870700 h 6870700"/>
              <a:gd name="connsiteX4" fmla="*/ 3685736 w 7315721"/>
              <a:gd name="connsiteY4" fmla="*/ 126609 h 6870700"/>
              <a:gd name="connsiteX0" fmla="*/ 3798277 w 7315721"/>
              <a:gd name="connsiteY0" fmla="*/ 0 h 7123919"/>
              <a:gd name="connsiteX1" fmla="*/ 7315721 w 7315721"/>
              <a:gd name="connsiteY1" fmla="*/ 253219 h 7123919"/>
              <a:gd name="connsiteX2" fmla="*/ 7315721 w 7315721"/>
              <a:gd name="connsiteY2" fmla="*/ 7123919 h 7123919"/>
              <a:gd name="connsiteX3" fmla="*/ 0 w 7315721"/>
              <a:gd name="connsiteY3" fmla="*/ 7123919 h 7123919"/>
              <a:gd name="connsiteX4" fmla="*/ 3798277 w 7315721"/>
              <a:gd name="connsiteY4" fmla="*/ 0 h 7123919"/>
              <a:gd name="connsiteX0" fmla="*/ 3798277 w 7315721"/>
              <a:gd name="connsiteY0" fmla="*/ 0 h 7123919"/>
              <a:gd name="connsiteX1" fmla="*/ 7315721 w 7315721"/>
              <a:gd name="connsiteY1" fmla="*/ 253219 h 7123919"/>
              <a:gd name="connsiteX2" fmla="*/ 7315721 w 7315721"/>
              <a:gd name="connsiteY2" fmla="*/ 7123919 h 7123919"/>
              <a:gd name="connsiteX3" fmla="*/ 0 w 7315721"/>
              <a:gd name="connsiteY3" fmla="*/ 7123919 h 7123919"/>
              <a:gd name="connsiteX4" fmla="*/ 3798277 w 7315721"/>
              <a:gd name="connsiteY4" fmla="*/ 0 h 7123919"/>
              <a:gd name="connsiteX0" fmla="*/ 3798277 w 7315721"/>
              <a:gd name="connsiteY0" fmla="*/ 0 h 7123919"/>
              <a:gd name="connsiteX1" fmla="*/ 7315721 w 7315721"/>
              <a:gd name="connsiteY1" fmla="*/ 253219 h 7123919"/>
              <a:gd name="connsiteX2" fmla="*/ 7315721 w 7315721"/>
              <a:gd name="connsiteY2" fmla="*/ 7123919 h 7123919"/>
              <a:gd name="connsiteX3" fmla="*/ 0 w 7315721"/>
              <a:gd name="connsiteY3" fmla="*/ 7123919 h 7123919"/>
              <a:gd name="connsiteX4" fmla="*/ 3798277 w 7315721"/>
              <a:gd name="connsiteY4" fmla="*/ 0 h 7123919"/>
              <a:gd name="connsiteX0" fmla="*/ 5486400 w 7315721"/>
              <a:gd name="connsiteY0" fmla="*/ 0 h 7025446"/>
              <a:gd name="connsiteX1" fmla="*/ 7315721 w 7315721"/>
              <a:gd name="connsiteY1" fmla="*/ 154746 h 7025446"/>
              <a:gd name="connsiteX2" fmla="*/ 7315721 w 7315721"/>
              <a:gd name="connsiteY2" fmla="*/ 7025446 h 7025446"/>
              <a:gd name="connsiteX3" fmla="*/ 0 w 7315721"/>
              <a:gd name="connsiteY3" fmla="*/ 7025446 h 7025446"/>
              <a:gd name="connsiteX4" fmla="*/ 5486400 w 7315721"/>
              <a:gd name="connsiteY4" fmla="*/ 0 h 7025446"/>
              <a:gd name="connsiteX0" fmla="*/ 5486400 w 7315721"/>
              <a:gd name="connsiteY0" fmla="*/ 0 h 7025446"/>
              <a:gd name="connsiteX1" fmla="*/ 7315721 w 7315721"/>
              <a:gd name="connsiteY1" fmla="*/ 154746 h 7025446"/>
              <a:gd name="connsiteX2" fmla="*/ 7315721 w 7315721"/>
              <a:gd name="connsiteY2" fmla="*/ 7025446 h 7025446"/>
              <a:gd name="connsiteX3" fmla="*/ 0 w 7315721"/>
              <a:gd name="connsiteY3" fmla="*/ 7025446 h 7025446"/>
              <a:gd name="connsiteX4" fmla="*/ 5486400 w 7315721"/>
              <a:gd name="connsiteY4" fmla="*/ 0 h 7025446"/>
              <a:gd name="connsiteX0" fmla="*/ 5528603 w 7357924"/>
              <a:gd name="connsiteY0" fmla="*/ 0 h 7067649"/>
              <a:gd name="connsiteX1" fmla="*/ 7357924 w 7357924"/>
              <a:gd name="connsiteY1" fmla="*/ 154746 h 7067649"/>
              <a:gd name="connsiteX2" fmla="*/ 7357924 w 7357924"/>
              <a:gd name="connsiteY2" fmla="*/ 7025446 h 7067649"/>
              <a:gd name="connsiteX3" fmla="*/ 0 w 7357924"/>
              <a:gd name="connsiteY3" fmla="*/ 7067649 h 7067649"/>
              <a:gd name="connsiteX4" fmla="*/ 5528603 w 7357924"/>
              <a:gd name="connsiteY4" fmla="*/ 0 h 7067649"/>
              <a:gd name="connsiteX0" fmla="*/ 5528603 w 7357924"/>
              <a:gd name="connsiteY0" fmla="*/ 0 h 7067649"/>
              <a:gd name="connsiteX1" fmla="*/ 7357924 w 7357924"/>
              <a:gd name="connsiteY1" fmla="*/ 154746 h 7067649"/>
              <a:gd name="connsiteX2" fmla="*/ 7357924 w 7357924"/>
              <a:gd name="connsiteY2" fmla="*/ 7025446 h 7067649"/>
              <a:gd name="connsiteX3" fmla="*/ 0 w 7357924"/>
              <a:gd name="connsiteY3" fmla="*/ 7067649 h 7067649"/>
              <a:gd name="connsiteX4" fmla="*/ 5528603 w 7357924"/>
              <a:gd name="connsiteY4" fmla="*/ 0 h 7067649"/>
              <a:gd name="connsiteX0" fmla="*/ 5908431 w 7357924"/>
              <a:gd name="connsiteY0" fmla="*/ 0 h 7095784"/>
              <a:gd name="connsiteX1" fmla="*/ 7357924 w 7357924"/>
              <a:gd name="connsiteY1" fmla="*/ 182881 h 7095784"/>
              <a:gd name="connsiteX2" fmla="*/ 7357924 w 7357924"/>
              <a:gd name="connsiteY2" fmla="*/ 7053581 h 7095784"/>
              <a:gd name="connsiteX3" fmla="*/ 0 w 7357924"/>
              <a:gd name="connsiteY3" fmla="*/ 7095784 h 7095784"/>
              <a:gd name="connsiteX4" fmla="*/ 5908431 w 7357924"/>
              <a:gd name="connsiteY4" fmla="*/ 0 h 7095784"/>
              <a:gd name="connsiteX0" fmla="*/ 5908431 w 7357924"/>
              <a:gd name="connsiteY0" fmla="*/ 0 h 7095784"/>
              <a:gd name="connsiteX1" fmla="*/ 7357924 w 7357924"/>
              <a:gd name="connsiteY1" fmla="*/ 182881 h 7095784"/>
              <a:gd name="connsiteX2" fmla="*/ 7357924 w 7357924"/>
              <a:gd name="connsiteY2" fmla="*/ 7053581 h 7095784"/>
              <a:gd name="connsiteX3" fmla="*/ 0 w 7357924"/>
              <a:gd name="connsiteY3" fmla="*/ 7095784 h 7095784"/>
              <a:gd name="connsiteX4" fmla="*/ 5908431 w 7357924"/>
              <a:gd name="connsiteY4" fmla="*/ 0 h 7095784"/>
              <a:gd name="connsiteX0" fmla="*/ 6231988 w 7357924"/>
              <a:gd name="connsiteY0" fmla="*/ 0 h 7081716"/>
              <a:gd name="connsiteX1" fmla="*/ 7357924 w 7357924"/>
              <a:gd name="connsiteY1" fmla="*/ 168813 h 7081716"/>
              <a:gd name="connsiteX2" fmla="*/ 7357924 w 7357924"/>
              <a:gd name="connsiteY2" fmla="*/ 7039513 h 7081716"/>
              <a:gd name="connsiteX3" fmla="*/ 0 w 7357924"/>
              <a:gd name="connsiteY3" fmla="*/ 7081716 h 7081716"/>
              <a:gd name="connsiteX4" fmla="*/ 6231988 w 7357924"/>
              <a:gd name="connsiteY4" fmla="*/ 0 h 7081716"/>
              <a:gd name="connsiteX0" fmla="*/ 6231988 w 7357924"/>
              <a:gd name="connsiteY0" fmla="*/ 0 h 7081716"/>
              <a:gd name="connsiteX1" fmla="*/ 7357924 w 7357924"/>
              <a:gd name="connsiteY1" fmla="*/ 168813 h 7081716"/>
              <a:gd name="connsiteX2" fmla="*/ 7357924 w 7357924"/>
              <a:gd name="connsiteY2" fmla="*/ 7039513 h 7081716"/>
              <a:gd name="connsiteX3" fmla="*/ 0 w 7357924"/>
              <a:gd name="connsiteY3" fmla="*/ 7081716 h 7081716"/>
              <a:gd name="connsiteX4" fmla="*/ 6231988 w 7357924"/>
              <a:gd name="connsiteY4" fmla="*/ 0 h 7081716"/>
              <a:gd name="connsiteX0" fmla="*/ 6386733 w 7357924"/>
              <a:gd name="connsiteY0" fmla="*/ 0 h 7039513"/>
              <a:gd name="connsiteX1" fmla="*/ 7357924 w 7357924"/>
              <a:gd name="connsiteY1" fmla="*/ 126610 h 7039513"/>
              <a:gd name="connsiteX2" fmla="*/ 7357924 w 7357924"/>
              <a:gd name="connsiteY2" fmla="*/ 6997310 h 7039513"/>
              <a:gd name="connsiteX3" fmla="*/ 0 w 7357924"/>
              <a:gd name="connsiteY3" fmla="*/ 7039513 h 7039513"/>
              <a:gd name="connsiteX4" fmla="*/ 6386733 w 7357924"/>
              <a:gd name="connsiteY4" fmla="*/ 0 h 7039513"/>
              <a:gd name="connsiteX0" fmla="*/ 6386733 w 7357924"/>
              <a:gd name="connsiteY0" fmla="*/ 0 h 7039513"/>
              <a:gd name="connsiteX1" fmla="*/ 7357924 w 7357924"/>
              <a:gd name="connsiteY1" fmla="*/ 126610 h 7039513"/>
              <a:gd name="connsiteX2" fmla="*/ 7357924 w 7357924"/>
              <a:gd name="connsiteY2" fmla="*/ 6997310 h 7039513"/>
              <a:gd name="connsiteX3" fmla="*/ 0 w 7357924"/>
              <a:gd name="connsiteY3" fmla="*/ 7039513 h 7039513"/>
              <a:gd name="connsiteX4" fmla="*/ 6386733 w 7357924"/>
              <a:gd name="connsiteY4" fmla="*/ 0 h 7039513"/>
              <a:gd name="connsiteX0" fmla="*/ 6386733 w 7357924"/>
              <a:gd name="connsiteY0" fmla="*/ 0 h 7039513"/>
              <a:gd name="connsiteX1" fmla="*/ 7357924 w 7357924"/>
              <a:gd name="connsiteY1" fmla="*/ 126610 h 7039513"/>
              <a:gd name="connsiteX2" fmla="*/ 7357924 w 7357924"/>
              <a:gd name="connsiteY2" fmla="*/ 6997310 h 7039513"/>
              <a:gd name="connsiteX3" fmla="*/ 0 w 7357924"/>
              <a:gd name="connsiteY3" fmla="*/ 7039513 h 7039513"/>
              <a:gd name="connsiteX4" fmla="*/ 6386733 w 7357924"/>
              <a:gd name="connsiteY4" fmla="*/ 0 h 7039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7924" h="7039513">
                <a:moveTo>
                  <a:pt x="6386733" y="0"/>
                </a:moveTo>
                <a:lnTo>
                  <a:pt x="7357924" y="126610"/>
                </a:lnTo>
                <a:lnTo>
                  <a:pt x="7357924" y="6997310"/>
                </a:lnTo>
                <a:lnTo>
                  <a:pt x="0" y="7039513"/>
                </a:lnTo>
                <a:cubicBezTo>
                  <a:pt x="1294227" y="5691814"/>
                  <a:pt x="2827606" y="4526997"/>
                  <a:pt x="6386733" y="0"/>
                </a:cubicBezTo>
                <a:close/>
              </a:path>
            </a:pathLst>
          </a:custGeom>
          <a:solidFill>
            <a:srgbClr val="004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
            <a:extLst>
              <a:ext uri="{FF2B5EF4-FFF2-40B4-BE49-F238E27FC236}">
                <a16:creationId xmlns:a16="http://schemas.microsoft.com/office/drawing/2014/main" id="{2C798840-FD14-4AEC-A0D2-C6421E81E75A}"/>
              </a:ext>
            </a:extLst>
          </p:cNvPr>
          <p:cNvSpPr/>
          <p:nvPr/>
        </p:nvSpPr>
        <p:spPr>
          <a:xfrm>
            <a:off x="5317067" y="-4233"/>
            <a:ext cx="6874933" cy="6874933"/>
          </a:xfrm>
          <a:custGeom>
            <a:avLst/>
            <a:gdLst>
              <a:gd name="connsiteX0" fmla="*/ 5283200 w 5283200"/>
              <a:gd name="connsiteY0" fmla="*/ 101600 h 5283200"/>
              <a:gd name="connsiteX1" fmla="*/ 5283200 w 5283200"/>
              <a:gd name="connsiteY1" fmla="*/ 0 h 5283200"/>
              <a:gd name="connsiteX2" fmla="*/ 0 w 5283200"/>
              <a:gd name="connsiteY2" fmla="*/ 5283200 h 5283200"/>
              <a:gd name="connsiteX3" fmla="*/ 5283200 w 5283200"/>
              <a:gd name="connsiteY3" fmla="*/ 5283200 h 5283200"/>
              <a:gd name="connsiteX4" fmla="*/ 5283200 w 5283200"/>
              <a:gd name="connsiteY4" fmla="*/ 101600 h 528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3200" h="5283200">
                <a:moveTo>
                  <a:pt x="5283200" y="101600"/>
                </a:moveTo>
                <a:lnTo>
                  <a:pt x="5283200" y="0"/>
                </a:lnTo>
                <a:lnTo>
                  <a:pt x="0" y="5283200"/>
                </a:lnTo>
                <a:lnTo>
                  <a:pt x="5283200" y="5283200"/>
                </a:lnTo>
                <a:lnTo>
                  <a:pt x="5283200" y="101600"/>
                </a:lnTo>
                <a:close/>
              </a:path>
            </a:pathLst>
          </a:custGeom>
          <a:blipFill>
            <a:blip r:embed="rId2"/>
            <a:stretch>
              <a:fillRect t="-3246" b="-324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2" name="矩形 1">
            <a:extLst>
              <a:ext uri="{FF2B5EF4-FFF2-40B4-BE49-F238E27FC236}">
                <a16:creationId xmlns:a16="http://schemas.microsoft.com/office/drawing/2014/main" id="{84A29DDE-4923-428E-80C2-B82B9A925262}"/>
              </a:ext>
            </a:extLst>
          </p:cNvPr>
          <p:cNvSpPr/>
          <p:nvPr/>
        </p:nvSpPr>
        <p:spPr>
          <a:xfrm>
            <a:off x="933097" y="1501194"/>
            <a:ext cx="6414522" cy="3957622"/>
          </a:xfrm>
          <a:prstGeom prst="rect">
            <a:avLst/>
          </a:prstGeom>
        </p:spPr>
        <p:txBody>
          <a:bodyPr wrap="square">
            <a:spAutoFit/>
          </a:bodyPr>
          <a:lstStyle/>
          <a:p>
            <a:pPr>
              <a:lnSpc>
                <a:spcPct val="200000"/>
              </a:lnSpc>
            </a:pPr>
            <a:r>
              <a:rPr lang="zh-CN" altLang="en-US" sz="1600" dirty="0">
                <a:solidFill>
                  <a:schemeClr val="bg2">
                    <a:lumMod val="10000"/>
                  </a:schemeClr>
                </a:solidFill>
                <a:latin typeface="微软雅黑" panose="020B0503020204020204" pitchFamily="34" charset="-122"/>
                <a:ea typeface="微软雅黑" panose="020B0503020204020204" pitchFamily="34" charset="-122"/>
                <a:cs typeface="+mn-ea"/>
              </a:rPr>
              <a:t>项目评估所采用的数据，</a:t>
            </a:r>
            <a:r>
              <a:rPr lang="zh-CN" altLang="en-US" sz="1600" b="1" dirty="0">
                <a:solidFill>
                  <a:srgbClr val="004D73"/>
                </a:solidFill>
                <a:latin typeface="微软雅黑" panose="020B0503020204020204" pitchFamily="34" charset="-122"/>
                <a:ea typeface="微软雅黑" panose="020B0503020204020204" pitchFamily="34" charset="-122"/>
                <a:cs typeface="+mn-ea"/>
              </a:rPr>
              <a:t>大多数来自预测和估算</a:t>
            </a:r>
            <a:r>
              <a:rPr lang="zh-CN" altLang="en-US" sz="1600" dirty="0">
                <a:solidFill>
                  <a:schemeClr val="bg2">
                    <a:lumMod val="10000"/>
                  </a:schemeClr>
                </a:solidFill>
                <a:latin typeface="微软雅黑" panose="020B0503020204020204" pitchFamily="34" charset="-122"/>
                <a:ea typeface="微软雅黑" panose="020B0503020204020204" pitchFamily="34" charset="-122"/>
                <a:cs typeface="+mn-ea"/>
              </a:rPr>
              <a:t>，随着项目的实施和时间的推移，项目原料市场和产品市场供求关系、技术水平、经济环境、政策法律等影响项目效益的不确定性因素都可能发生变化。</a:t>
            </a:r>
            <a:endParaRPr lang="en-US" altLang="zh-CN" sz="1600" dirty="0">
              <a:solidFill>
                <a:schemeClr val="bg2">
                  <a:lumMod val="10000"/>
                </a:schemeClr>
              </a:solidFill>
              <a:latin typeface="微软雅黑" panose="020B0503020204020204" pitchFamily="34" charset="-122"/>
              <a:ea typeface="微软雅黑" panose="020B0503020204020204" pitchFamily="34" charset="-122"/>
              <a:cs typeface="+mn-ea"/>
            </a:endParaRPr>
          </a:p>
          <a:p>
            <a:pPr>
              <a:lnSpc>
                <a:spcPct val="200000"/>
              </a:lnSpc>
            </a:pPr>
            <a:endParaRPr lang="en-US" altLang="zh-CN" sz="1600" dirty="0">
              <a:solidFill>
                <a:schemeClr val="bg2">
                  <a:lumMod val="10000"/>
                </a:schemeClr>
              </a:solidFill>
              <a:latin typeface="微软雅黑" panose="020B0503020204020204" pitchFamily="34" charset="-122"/>
              <a:ea typeface="微软雅黑" panose="020B0503020204020204" pitchFamily="34" charset="-122"/>
              <a:cs typeface="+mn-ea"/>
            </a:endParaRPr>
          </a:p>
          <a:p>
            <a:pPr>
              <a:lnSpc>
                <a:spcPct val="200000"/>
              </a:lnSpc>
            </a:pPr>
            <a:r>
              <a:rPr lang="zh-CN" altLang="en-US" sz="1600" dirty="0">
                <a:solidFill>
                  <a:schemeClr val="bg2">
                    <a:lumMod val="10000"/>
                  </a:schemeClr>
                </a:solidFill>
                <a:latin typeface="微软雅黑" panose="020B0503020204020204" pitchFamily="34" charset="-122"/>
                <a:ea typeface="微软雅黑" panose="020B0503020204020204" pitchFamily="34" charset="-122"/>
                <a:cs typeface="+mn-ea"/>
              </a:rPr>
              <a:t>为了分析不确定因素对经济评价指标的影响程度，了解项目可能承担的风险，</a:t>
            </a:r>
            <a:r>
              <a:rPr lang="zh-CN" altLang="en-US" sz="1600" b="1" dirty="0">
                <a:solidFill>
                  <a:srgbClr val="004D73"/>
                </a:solidFill>
                <a:latin typeface="微软雅黑" panose="020B0503020204020204" pitchFamily="34" charset="-122"/>
                <a:ea typeface="微软雅黑" panose="020B0503020204020204" pitchFamily="34" charset="-122"/>
                <a:cs typeface="+mn-ea"/>
              </a:rPr>
              <a:t>需要进行不确定性分析</a:t>
            </a:r>
            <a:r>
              <a:rPr lang="zh-CN" altLang="en-US" sz="1600" dirty="0">
                <a:solidFill>
                  <a:schemeClr val="bg2">
                    <a:lumMod val="10000"/>
                  </a:schemeClr>
                </a:solidFill>
                <a:latin typeface="微软雅黑" panose="020B0503020204020204" pitchFamily="34" charset="-122"/>
                <a:ea typeface="微软雅黑" panose="020B0503020204020204" pitchFamily="34" charset="-122"/>
                <a:cs typeface="+mn-ea"/>
              </a:rPr>
              <a:t>，以确定项目在经济、财务上的可靠性程度。</a:t>
            </a:r>
            <a:r>
              <a:rPr lang="zh-CN" altLang="en-US" sz="1600" b="1" dirty="0">
                <a:solidFill>
                  <a:srgbClr val="004D73"/>
                </a:solidFill>
                <a:latin typeface="微软雅黑" panose="020B0503020204020204" pitchFamily="34" charset="-122"/>
                <a:ea typeface="微软雅黑" panose="020B0503020204020204" pitchFamily="34" charset="-122"/>
                <a:cs typeface="+mn-ea"/>
              </a:rPr>
              <a:t>在评估实务中，不确定性分析方法应用较多的是盈亏平衡分析和敏感性分析。</a:t>
            </a:r>
          </a:p>
        </p:txBody>
      </p:sp>
      <p:sp>
        <p:nvSpPr>
          <p:cNvPr id="11" name="Rectangle 18">
            <a:extLst>
              <a:ext uri="{FF2B5EF4-FFF2-40B4-BE49-F238E27FC236}">
                <a16:creationId xmlns:a16="http://schemas.microsoft.com/office/drawing/2014/main" id="{7793CEF3-C18F-408E-85B9-A30E55684059}"/>
              </a:ext>
            </a:extLst>
          </p:cNvPr>
          <p:cNvSpPr/>
          <p:nvPr/>
        </p:nvSpPr>
        <p:spPr>
          <a:xfrm>
            <a:off x="1009860" y="402584"/>
            <a:ext cx="5295247"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rPr>
              <a:t>项目财务分析</a:t>
            </a:r>
            <a:r>
              <a:rPr lang="en-US" altLang="zh-CN" sz="2000" b="1" dirty="0">
                <a:solidFill>
                  <a:srgbClr val="004D73"/>
                </a:solidFill>
                <a:latin typeface="微软雅黑" panose="020B0503020204020204" pitchFamily="34" charset="-122"/>
                <a:ea typeface="微软雅黑" panose="020B0503020204020204" pitchFamily="34" charset="-122"/>
              </a:rPr>
              <a:t>——</a:t>
            </a:r>
            <a:r>
              <a:rPr lang="zh-CN" altLang="en-US" sz="2000" b="1" dirty="0">
                <a:solidFill>
                  <a:srgbClr val="004D73"/>
                </a:solidFill>
                <a:latin typeface="微软雅黑" panose="020B0503020204020204" pitchFamily="34" charset="-122"/>
                <a:ea typeface="微软雅黑" panose="020B0503020204020204" pitchFamily="34" charset="-122"/>
              </a:rPr>
              <a:t>项目不确定分析</a:t>
            </a:r>
          </a:p>
        </p:txBody>
      </p:sp>
    </p:spTree>
    <p:extLst>
      <p:ext uri="{BB962C8B-B14F-4D97-AF65-F5344CB8AC3E}">
        <p14:creationId xmlns:p14="http://schemas.microsoft.com/office/powerpoint/2010/main" val="184613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down)">
                                      <p:cBhvr>
                                        <p:cTn id="1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1" y="301326"/>
            <a:ext cx="12192000" cy="6556674"/>
            <a:chOff x="1" y="301326"/>
            <a:chExt cx="12192000" cy="6556674"/>
          </a:xfrm>
        </p:grpSpPr>
        <p:sp>
          <p:nvSpPr>
            <p:cNvPr id="5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9"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grpSp>
        <p:nvGrpSpPr>
          <p:cNvPr id="13" name="组合 12">
            <a:extLst>
              <a:ext uri="{FF2B5EF4-FFF2-40B4-BE49-F238E27FC236}">
                <a16:creationId xmlns:a16="http://schemas.microsoft.com/office/drawing/2014/main" id="{3475D511-B0E5-4935-8A0C-FAB8BB76CE19}"/>
              </a:ext>
            </a:extLst>
          </p:cNvPr>
          <p:cNvGrpSpPr/>
          <p:nvPr/>
        </p:nvGrpSpPr>
        <p:grpSpPr>
          <a:xfrm>
            <a:off x="1813864" y="1468194"/>
            <a:ext cx="3822755" cy="4489471"/>
            <a:chOff x="1958106" y="1283369"/>
            <a:chExt cx="3822755" cy="4489471"/>
          </a:xfrm>
        </p:grpSpPr>
        <p:sp>
          <p:nvSpPr>
            <p:cNvPr id="14" name="矩形: 圆角 13">
              <a:extLst>
                <a:ext uri="{FF2B5EF4-FFF2-40B4-BE49-F238E27FC236}">
                  <a16:creationId xmlns:a16="http://schemas.microsoft.com/office/drawing/2014/main" id="{9C257F64-A9F8-433F-A507-1854BC7CF884}"/>
                </a:ext>
              </a:extLst>
            </p:cNvPr>
            <p:cNvSpPr/>
            <p:nvPr/>
          </p:nvSpPr>
          <p:spPr>
            <a:xfrm rot="2700000">
              <a:off x="1958106" y="1950085"/>
              <a:ext cx="3822755" cy="3822755"/>
            </a:xfrm>
            <a:prstGeom prst="roundRect">
              <a:avLst/>
            </a:prstGeom>
            <a:solidFill>
              <a:schemeClr val="bg1"/>
            </a:solidFill>
            <a:ln>
              <a:noFill/>
            </a:ln>
            <a:effectLst>
              <a:outerShdw blurRad="38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4166A9"/>
                </a:solidFill>
                <a:effectLst/>
                <a:uLnTx/>
                <a:uFillTx/>
                <a:latin typeface="思源宋体 CN Heavy" panose="02020900000000000000" pitchFamily="18" charset="-122"/>
                <a:ea typeface="思源宋体 CN Heavy" panose="02020900000000000000" pitchFamily="18" charset="-122"/>
                <a:cs typeface="+mn-cs"/>
              </a:endParaRPr>
            </a:p>
          </p:txBody>
        </p:sp>
        <p:sp>
          <p:nvSpPr>
            <p:cNvPr id="15" name="文本框 14">
              <a:extLst>
                <a:ext uri="{FF2B5EF4-FFF2-40B4-BE49-F238E27FC236}">
                  <a16:creationId xmlns:a16="http://schemas.microsoft.com/office/drawing/2014/main" id="{0B02F1B6-E0C7-4468-B82D-CE380D240167}"/>
                </a:ext>
              </a:extLst>
            </p:cNvPr>
            <p:cNvSpPr txBox="1"/>
            <p:nvPr/>
          </p:nvSpPr>
          <p:spPr>
            <a:xfrm>
              <a:off x="2398160" y="2552572"/>
              <a:ext cx="3147160" cy="2264851"/>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盈亏平衡分析是通过盈亏平衡点（</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BEP</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）分析项目成本与收益平衡关系的一种方法，在盈亏平衡点上，企业的销售收入总额与产品销售总成本（含销售税金）相等，企业处于不盈不亏状态。</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6" name="组合 15">
              <a:extLst>
                <a:ext uri="{FF2B5EF4-FFF2-40B4-BE49-F238E27FC236}">
                  <a16:creationId xmlns:a16="http://schemas.microsoft.com/office/drawing/2014/main" id="{1DA84C44-E9D3-4861-8A1C-E1A9062C4A6D}"/>
                </a:ext>
              </a:extLst>
            </p:cNvPr>
            <p:cNvGrpSpPr/>
            <p:nvPr/>
          </p:nvGrpSpPr>
          <p:grpSpPr>
            <a:xfrm>
              <a:off x="2546010" y="1283369"/>
              <a:ext cx="2646947" cy="545432"/>
              <a:chOff x="1042736" y="1716506"/>
              <a:chExt cx="2646947" cy="545432"/>
            </a:xfrm>
          </p:grpSpPr>
          <p:sp>
            <p:nvSpPr>
              <p:cNvPr id="17" name="矩形: 圆角 16">
                <a:extLst>
                  <a:ext uri="{FF2B5EF4-FFF2-40B4-BE49-F238E27FC236}">
                    <a16:creationId xmlns:a16="http://schemas.microsoft.com/office/drawing/2014/main" id="{3F87ED57-1456-4528-9F4F-E24589B8E6C0}"/>
                  </a:ext>
                </a:extLst>
              </p:cNvPr>
              <p:cNvSpPr/>
              <p:nvPr/>
            </p:nvSpPr>
            <p:spPr>
              <a:xfrm>
                <a:off x="1042736" y="1716506"/>
                <a:ext cx="2646947" cy="545432"/>
              </a:xfrm>
              <a:prstGeom prst="roundRect">
                <a:avLst>
                  <a:gd name="adj" fmla="val 50000"/>
                </a:avLst>
              </a:prstGeom>
              <a:solidFill>
                <a:srgbClr val="004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dirty="0">
                  <a:latin typeface="思源宋体 CN" panose="02020400000000000000" pitchFamily="18" charset="-122"/>
                  <a:ea typeface="思源宋体 CN" panose="02020400000000000000" pitchFamily="18" charset="-122"/>
                </a:endParaRPr>
              </a:p>
            </p:txBody>
          </p:sp>
          <p:sp>
            <p:nvSpPr>
              <p:cNvPr id="18" name="文本框 17">
                <a:extLst>
                  <a:ext uri="{FF2B5EF4-FFF2-40B4-BE49-F238E27FC236}">
                    <a16:creationId xmlns:a16="http://schemas.microsoft.com/office/drawing/2014/main" id="{77ADA3A5-4426-4D24-999F-89CE3A65E203}"/>
                  </a:ext>
                </a:extLst>
              </p:cNvPr>
              <p:cNvSpPr txBox="1"/>
              <p:nvPr/>
            </p:nvSpPr>
            <p:spPr>
              <a:xfrm>
                <a:off x="1496149" y="1785944"/>
                <a:ext cx="1569660" cy="369332"/>
              </a:xfrm>
              <a:prstGeom prst="rect">
                <a:avLst/>
              </a:prstGeom>
              <a:noFill/>
            </p:spPr>
            <p:txBody>
              <a:bodyPr wrap="none" rtlCol="0">
                <a:spAutoFit/>
              </a:bodyPr>
              <a:lstStyle/>
              <a:p>
                <a:pPr algn="ctr"/>
                <a:r>
                  <a:rPr lang="zh-CN" altLang="en-US" b="1" dirty="0">
                    <a:solidFill>
                      <a:schemeClr val="bg1"/>
                    </a:solidFill>
                    <a:latin typeface="思源宋体 CN" panose="02020400000000000000" pitchFamily="18" charset="-122"/>
                    <a:ea typeface="思源宋体 CN" panose="02020400000000000000" pitchFamily="18" charset="-122"/>
                  </a:rPr>
                  <a:t>盈亏平衡分析</a:t>
                </a:r>
                <a:endParaRPr lang="en-US" altLang="zh-CN" b="1" dirty="0">
                  <a:solidFill>
                    <a:schemeClr val="bg1"/>
                  </a:solidFill>
                  <a:latin typeface="思源宋体 CN" panose="02020400000000000000" pitchFamily="18" charset="-122"/>
                  <a:ea typeface="思源宋体 CN" panose="02020400000000000000" pitchFamily="18" charset="-122"/>
                </a:endParaRPr>
              </a:p>
            </p:txBody>
          </p:sp>
        </p:grpSp>
      </p:grpSp>
      <p:grpSp>
        <p:nvGrpSpPr>
          <p:cNvPr id="19" name="组合 18">
            <a:extLst>
              <a:ext uri="{FF2B5EF4-FFF2-40B4-BE49-F238E27FC236}">
                <a16:creationId xmlns:a16="http://schemas.microsoft.com/office/drawing/2014/main" id="{921151A2-4961-41C3-BF89-5074A770331B}"/>
              </a:ext>
            </a:extLst>
          </p:cNvPr>
          <p:cNvGrpSpPr/>
          <p:nvPr/>
        </p:nvGrpSpPr>
        <p:grpSpPr>
          <a:xfrm>
            <a:off x="7155885" y="1468194"/>
            <a:ext cx="3871505" cy="4743616"/>
            <a:chOff x="1958106" y="1283369"/>
            <a:chExt cx="3871505" cy="4743616"/>
          </a:xfrm>
        </p:grpSpPr>
        <p:sp>
          <p:nvSpPr>
            <p:cNvPr id="20" name="矩形: 圆角 19">
              <a:extLst>
                <a:ext uri="{FF2B5EF4-FFF2-40B4-BE49-F238E27FC236}">
                  <a16:creationId xmlns:a16="http://schemas.microsoft.com/office/drawing/2014/main" id="{C7D5BA9E-30DE-4256-A06A-CD92329B30E9}"/>
                </a:ext>
              </a:extLst>
            </p:cNvPr>
            <p:cNvSpPr/>
            <p:nvPr/>
          </p:nvSpPr>
          <p:spPr>
            <a:xfrm rot="2700000">
              <a:off x="1958106" y="1950085"/>
              <a:ext cx="3822755" cy="3822755"/>
            </a:xfrm>
            <a:prstGeom prst="roundRect">
              <a:avLst/>
            </a:prstGeom>
            <a:solidFill>
              <a:schemeClr val="bg1"/>
            </a:solidFill>
            <a:ln>
              <a:noFill/>
            </a:ln>
            <a:effectLst>
              <a:outerShdw blurRad="38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4166A9"/>
                </a:solidFill>
                <a:effectLst/>
                <a:uLnTx/>
                <a:uFillTx/>
                <a:latin typeface="思源宋体 CN Heavy" panose="02020900000000000000" pitchFamily="18" charset="-122"/>
                <a:ea typeface="思源宋体 CN Heavy" panose="02020900000000000000" pitchFamily="18" charset="-122"/>
                <a:cs typeface="+mn-cs"/>
              </a:endParaRPr>
            </a:p>
          </p:txBody>
        </p:sp>
        <p:sp>
          <p:nvSpPr>
            <p:cNvPr id="21" name="文本框 20">
              <a:extLst>
                <a:ext uri="{FF2B5EF4-FFF2-40B4-BE49-F238E27FC236}">
                  <a16:creationId xmlns:a16="http://schemas.microsoft.com/office/drawing/2014/main" id="{56BDA2DA-6977-43D8-BEF2-3E6B01176518}"/>
                </a:ext>
              </a:extLst>
            </p:cNvPr>
            <p:cNvSpPr txBox="1"/>
            <p:nvPr/>
          </p:nvSpPr>
          <p:spPr>
            <a:xfrm>
              <a:off x="2344030" y="2552572"/>
              <a:ext cx="3485581" cy="3474413"/>
            </a:xfrm>
            <a:prstGeom prst="rect">
              <a:avLst/>
            </a:prstGeom>
            <a:noFill/>
          </p:spPr>
          <p:txBody>
            <a:bodyPr wrap="square" rtlCol="0">
              <a:spAutoFit/>
            </a:bodyPr>
            <a:lstStyle/>
            <a:p>
              <a:pPr>
                <a:lnSpc>
                  <a:spcPct val="20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敏感性分析是指通过分析项目主要因素发生变化时对项目经济评价指标的影响程度，从中找出对项目效益影响最大的、最敏感的因素，并进一步分析其可能产生的影响。在项目计算期内可能发生变化的因素有产品产量、产品价格、产品成本或主要投入物的价格、固定资产投资、建设工期以及汇率等。</a:t>
              </a:r>
            </a:p>
          </p:txBody>
        </p:sp>
        <p:grpSp>
          <p:nvGrpSpPr>
            <p:cNvPr id="22" name="组合 21">
              <a:extLst>
                <a:ext uri="{FF2B5EF4-FFF2-40B4-BE49-F238E27FC236}">
                  <a16:creationId xmlns:a16="http://schemas.microsoft.com/office/drawing/2014/main" id="{02DA1EF4-B47C-4748-A849-8C8FFD5DEF77}"/>
                </a:ext>
              </a:extLst>
            </p:cNvPr>
            <p:cNvGrpSpPr/>
            <p:nvPr/>
          </p:nvGrpSpPr>
          <p:grpSpPr>
            <a:xfrm>
              <a:off x="2546010" y="1283369"/>
              <a:ext cx="2646947" cy="545432"/>
              <a:chOff x="1042736" y="1716506"/>
              <a:chExt cx="2646947" cy="545432"/>
            </a:xfrm>
          </p:grpSpPr>
          <p:sp>
            <p:nvSpPr>
              <p:cNvPr id="23" name="矩形: 圆角 22">
                <a:extLst>
                  <a:ext uri="{FF2B5EF4-FFF2-40B4-BE49-F238E27FC236}">
                    <a16:creationId xmlns:a16="http://schemas.microsoft.com/office/drawing/2014/main" id="{083B50DE-D2B2-46FC-ACEE-5941A02CDF4F}"/>
                  </a:ext>
                </a:extLst>
              </p:cNvPr>
              <p:cNvSpPr/>
              <p:nvPr/>
            </p:nvSpPr>
            <p:spPr>
              <a:xfrm>
                <a:off x="1042736" y="1716506"/>
                <a:ext cx="2646947" cy="545432"/>
              </a:xfrm>
              <a:prstGeom prst="roundRect">
                <a:avLst>
                  <a:gd name="adj" fmla="val 50000"/>
                </a:avLst>
              </a:prstGeom>
              <a:solidFill>
                <a:srgbClr val="004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dirty="0">
                  <a:latin typeface="思源宋体 CN" panose="02020400000000000000" pitchFamily="18" charset="-122"/>
                  <a:ea typeface="思源宋体 CN" panose="02020400000000000000" pitchFamily="18" charset="-122"/>
                </a:endParaRPr>
              </a:p>
            </p:txBody>
          </p:sp>
          <p:sp>
            <p:nvSpPr>
              <p:cNvPr id="24" name="文本框 23">
                <a:extLst>
                  <a:ext uri="{FF2B5EF4-FFF2-40B4-BE49-F238E27FC236}">
                    <a16:creationId xmlns:a16="http://schemas.microsoft.com/office/drawing/2014/main" id="{2B4679B5-CBAC-4AFA-B7FA-4BBB3E39B0CD}"/>
                  </a:ext>
                </a:extLst>
              </p:cNvPr>
              <p:cNvSpPr txBox="1"/>
              <p:nvPr/>
            </p:nvSpPr>
            <p:spPr>
              <a:xfrm>
                <a:off x="1689310" y="1785944"/>
                <a:ext cx="1338828" cy="369332"/>
              </a:xfrm>
              <a:prstGeom prst="rect">
                <a:avLst/>
              </a:prstGeom>
              <a:noFill/>
            </p:spPr>
            <p:txBody>
              <a:bodyPr wrap="none" rtlCol="0">
                <a:spAutoFit/>
              </a:bodyPr>
              <a:lstStyle/>
              <a:p>
                <a:pPr algn="ctr"/>
                <a:r>
                  <a:rPr lang="zh-CN" altLang="en-US" b="1" dirty="0">
                    <a:solidFill>
                      <a:schemeClr val="bg1"/>
                    </a:solidFill>
                    <a:latin typeface="思源宋体 CN" panose="02020400000000000000" pitchFamily="18" charset="-122"/>
                    <a:ea typeface="思源宋体 CN" panose="02020400000000000000" pitchFamily="18" charset="-122"/>
                  </a:rPr>
                  <a:t>敏感性分析</a:t>
                </a:r>
              </a:p>
            </p:txBody>
          </p:sp>
        </p:grpSp>
      </p:grpSp>
      <p:sp>
        <p:nvSpPr>
          <p:cNvPr id="25" name="Rectangle 18">
            <a:extLst>
              <a:ext uri="{FF2B5EF4-FFF2-40B4-BE49-F238E27FC236}">
                <a16:creationId xmlns:a16="http://schemas.microsoft.com/office/drawing/2014/main" id="{B5F5EA40-C03D-4F1C-B8A7-C68718B47D77}"/>
              </a:ext>
            </a:extLst>
          </p:cNvPr>
          <p:cNvSpPr/>
          <p:nvPr/>
        </p:nvSpPr>
        <p:spPr>
          <a:xfrm>
            <a:off x="1009860" y="402584"/>
            <a:ext cx="5295247"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rPr>
              <a:t>项目财务分析</a:t>
            </a:r>
            <a:r>
              <a:rPr lang="en-US" altLang="zh-CN" sz="2000" b="1" dirty="0">
                <a:solidFill>
                  <a:srgbClr val="004D73"/>
                </a:solidFill>
                <a:latin typeface="微软雅黑" panose="020B0503020204020204" pitchFamily="34" charset="-122"/>
                <a:ea typeface="微软雅黑" panose="020B0503020204020204" pitchFamily="34" charset="-122"/>
              </a:rPr>
              <a:t>——</a:t>
            </a:r>
            <a:r>
              <a:rPr lang="zh-CN" altLang="en-US" sz="2000" b="1" dirty="0">
                <a:solidFill>
                  <a:srgbClr val="004D73"/>
                </a:solidFill>
                <a:latin typeface="微软雅黑" panose="020B0503020204020204" pitchFamily="34" charset="-122"/>
                <a:ea typeface="微软雅黑" panose="020B0503020204020204" pitchFamily="34" charset="-122"/>
              </a:rPr>
              <a:t>项目不确定分析</a:t>
            </a:r>
          </a:p>
        </p:txBody>
      </p:sp>
    </p:spTree>
    <p:extLst>
      <p:ext uri="{BB962C8B-B14F-4D97-AF65-F5344CB8AC3E}">
        <p14:creationId xmlns:p14="http://schemas.microsoft.com/office/powerpoint/2010/main" val="419432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vertical)">
                                      <p:cBhvr>
                                        <p:cTn id="7" dur="500"/>
                                        <p:tgtEl>
                                          <p:spTgt spid="13"/>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vertical)">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p:nvPr/>
        </p:nvSpPr>
        <p:spPr>
          <a:xfrm>
            <a:off x="0" y="0"/>
            <a:ext cx="12192000" cy="6858000"/>
          </a:xfrm>
          <a:prstGeom prst="rect">
            <a:avLst/>
          </a:prstGeom>
          <a:blipFill>
            <a:blip r:embed="rId2"/>
            <a:srcRect/>
            <a:stretch>
              <a:fillRect t="-68518" b="-685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Pentagon 8"/>
          <p:cNvSpPr/>
          <p:nvPr/>
        </p:nvSpPr>
        <p:spPr>
          <a:xfrm rot="5400000">
            <a:off x="3850550" y="-2309066"/>
            <a:ext cx="4490900" cy="10531420"/>
          </a:xfrm>
          <a:prstGeom prst="homePlate">
            <a:avLst>
              <a:gd name="adj" fmla="val 29908"/>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th-TH" sz="1800" b="0" i="0" u="none" strike="noStrike" kern="1200" cap="none" spc="0" normalizeH="0" baseline="0" noProof="0">
              <a:ln>
                <a:noFill/>
              </a:ln>
              <a:solidFill>
                <a:srgbClr val="FBFBFB"/>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 name="Title 5"/>
          <p:cNvSpPr txBox="1"/>
          <p:nvPr/>
        </p:nvSpPr>
        <p:spPr>
          <a:xfrm>
            <a:off x="1861186" y="2389781"/>
            <a:ext cx="8553713" cy="7989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pc="600" dirty="0">
                <a:solidFill>
                  <a:schemeClr val="bg1"/>
                </a:solidFill>
                <a:latin typeface="FZQingKeBenYueSongS-R-GB" panose="02000000000000000000" pitchFamily="2" charset="-122"/>
                <a:ea typeface="FZQingKeBenYueSongS-R-GB" panose="02000000000000000000" pitchFamily="2" charset="-122"/>
                <a:cs typeface="+mn-ea"/>
                <a:sym typeface="+mn-lt"/>
              </a:rPr>
              <a:t>谢谢观看</a:t>
            </a:r>
          </a:p>
        </p:txBody>
      </p:sp>
      <p:sp>
        <p:nvSpPr>
          <p:cNvPr id="7" name="Freeform 19"/>
          <p:cNvSpPr/>
          <p:nvPr/>
        </p:nvSpPr>
        <p:spPr bwMode="auto">
          <a:xfrm rot="5400000" flipH="1">
            <a:off x="4907006" y="-715645"/>
            <a:ext cx="2462075" cy="12276083"/>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8" name="文本框 7"/>
          <p:cNvSpPr txBox="1"/>
          <p:nvPr/>
        </p:nvSpPr>
        <p:spPr>
          <a:xfrm>
            <a:off x="3048000" y="3106420"/>
            <a:ext cx="6096000" cy="368300"/>
          </a:xfrm>
          <a:prstGeom prst="rect">
            <a:avLst/>
          </a:prstGeom>
          <a:noFill/>
        </p:spPr>
        <p:txBody>
          <a:bodyPr wrap="square" rtlCol="0" anchor="t">
            <a:spAutoFit/>
          </a:bodyPr>
          <a:lstStyle/>
          <a:p>
            <a:endParaRPr lang="zh-CN" altLang="en-US"/>
          </a:p>
        </p:txBody>
      </p:sp>
    </p:spTree>
    <p:extLst>
      <p:ext uri="{BB962C8B-B14F-4D97-AF65-F5344CB8AC3E}">
        <p14:creationId xmlns:p14="http://schemas.microsoft.com/office/powerpoint/2010/main" val="184090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18310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0" y="-7983"/>
            <a:ext cx="12192000" cy="2635177"/>
            <a:chOff x="0" y="-7983"/>
            <a:chExt cx="12192000" cy="2860920"/>
          </a:xfrm>
        </p:grpSpPr>
        <p:sp useBgFill="1">
          <p:nvSpPr>
            <p:cNvPr id="22" name="í$ḷïḑé"/>
            <p:cNvSpPr/>
            <p:nvPr/>
          </p:nvSpPr>
          <p:spPr>
            <a:xfrm>
              <a:off x="0" y="4589"/>
              <a:ext cx="12192000" cy="2848347"/>
            </a:xfrm>
            <a:prstGeom prst="roundRect">
              <a:avLst>
                <a:gd name="adj" fmla="val 0"/>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3" name="ïS1íḍè"/>
            <p:cNvSpPr/>
            <p:nvPr/>
          </p:nvSpPr>
          <p:spPr>
            <a:xfrm>
              <a:off x="669925" y="-7983"/>
              <a:ext cx="10851358" cy="2860920"/>
            </a:xfrm>
            <a:prstGeom prst="rect">
              <a:avLst/>
            </a:prstGeom>
            <a:solidFill>
              <a:schemeClr val="accent1"/>
            </a:solidFill>
            <a:ln>
              <a:noFill/>
            </a:ln>
            <a:effectLst>
              <a:outerShdw blurRad="635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4" name="ïşlîḓé"/>
            <p:cNvSpPr txBox="1"/>
            <p:nvPr/>
          </p:nvSpPr>
          <p:spPr>
            <a:xfrm>
              <a:off x="669925" y="1285201"/>
              <a:ext cx="10851357" cy="956309"/>
            </a:xfrm>
            <a:prstGeom prst="rect">
              <a:avLst/>
            </a:prstGeom>
          </p:spPr>
          <p:txBody>
            <a:bodyPr vert="horz" wrap="square" lIns="91440" tIns="45720" rIns="91440" bIns="45720" rtlCol="0" anchor="b">
              <a:noAutofit/>
            </a:bodyPr>
            <a:lstStyle>
              <a:lvl1pPr algn="l" defTabSz="914400" rtl="0" eaLnBrk="1" latinLnBrk="0" hangingPunct="1">
                <a:lnSpc>
                  <a:spcPct val="100000"/>
                </a:lnSpc>
                <a:spcBef>
                  <a:spcPct val="0"/>
                </a:spcBef>
                <a:buNone/>
                <a:defRPr sz="2800" b="1" kern="1200">
                  <a:solidFill>
                    <a:schemeClr val="tx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4000" b="1" i="0" u="none" strike="noStrike" kern="1200" cap="none" spc="60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CONTENTS</a:t>
              </a:r>
              <a:endParaRPr kumimoji="0" lang="zh-CN" altLang="en-US" sz="4800" b="1" i="0" u="none" strike="noStrike" kern="1200" cap="none" spc="60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3" name="ïşlîḓé"/>
            <p:cNvSpPr txBox="1"/>
            <p:nvPr/>
          </p:nvSpPr>
          <p:spPr>
            <a:xfrm>
              <a:off x="669925" y="471106"/>
              <a:ext cx="10851357" cy="956309"/>
            </a:xfrm>
            <a:prstGeom prst="rect">
              <a:avLst/>
            </a:prstGeom>
          </p:spPr>
          <p:txBody>
            <a:bodyPr vert="horz" wrap="square" lIns="91440" tIns="45720" rIns="91440" bIns="45720" rtlCol="0" anchor="b">
              <a:noAutofit/>
            </a:bodyPr>
            <a:lstStyle>
              <a:lvl1pPr algn="l" defTabSz="914400" rtl="0" eaLnBrk="1" latinLnBrk="0" hangingPunct="1">
                <a:lnSpc>
                  <a:spcPct val="100000"/>
                </a:lnSpc>
                <a:spcBef>
                  <a:spcPct val="0"/>
                </a:spcBef>
                <a:buNone/>
                <a:defRPr sz="2800" b="1" kern="1200">
                  <a:solidFill>
                    <a:schemeClr val="tx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4800" b="0" i="0" u="none" strike="noStrike" kern="1200" cap="none" spc="600" normalizeH="0" baseline="0" noProof="0" dirty="0">
                  <a:ln>
                    <a:noFill/>
                  </a:ln>
                  <a:solidFill>
                    <a:srgbClr val="FFFFFF"/>
                  </a:solidFill>
                  <a:effectLst/>
                  <a:uLnTx/>
                  <a:uFillTx/>
                  <a:latin typeface="FZQingKeBenYueSongS-R-GB" panose="02000000000000000000" pitchFamily="2" charset="-122"/>
                  <a:ea typeface="FZQingKeBenYueSongS-R-GB" panose="02000000000000000000" pitchFamily="2" charset="-122"/>
                  <a:cs typeface="+mn-ea"/>
                  <a:sym typeface="思源黑体" panose="020B0500000000000000" pitchFamily="34" charset="-122"/>
                </a:rPr>
                <a:t>目录</a:t>
              </a:r>
              <a:endParaRPr kumimoji="0" lang="zh-CN" altLang="en-US" sz="6000" b="0" i="0" u="none" strike="noStrike" kern="1200" cap="none" spc="600" normalizeH="0" baseline="0" noProof="0" dirty="0">
                <a:ln>
                  <a:noFill/>
                </a:ln>
                <a:solidFill>
                  <a:srgbClr val="FFFFFF"/>
                </a:solidFill>
                <a:effectLst/>
                <a:uLnTx/>
                <a:uFillTx/>
                <a:latin typeface="FZQingKeBenYueSongS-R-GB" panose="02000000000000000000" pitchFamily="2" charset="-122"/>
                <a:ea typeface="FZQingKeBenYueSongS-R-GB" panose="02000000000000000000" pitchFamily="2" charset="-122"/>
                <a:cs typeface="+mn-ea"/>
                <a:sym typeface="思源黑体" panose="020B0500000000000000" pitchFamily="34" charset="-122"/>
              </a:endParaRPr>
            </a:p>
          </p:txBody>
        </p:sp>
      </p:grpSp>
      <p:grpSp>
        <p:nvGrpSpPr>
          <p:cNvPr id="6" name="iṧľîḑè"/>
          <p:cNvGrpSpPr/>
          <p:nvPr/>
        </p:nvGrpSpPr>
        <p:grpSpPr>
          <a:xfrm>
            <a:off x="680144" y="4450658"/>
            <a:ext cx="2804062" cy="1744681"/>
            <a:chOff x="1536059" y="1595209"/>
            <a:chExt cx="2804062" cy="1744681"/>
          </a:xfrm>
        </p:grpSpPr>
        <p:sp>
          <p:nvSpPr>
            <p:cNvPr id="19" name="iṥľîďê"/>
            <p:cNvSpPr/>
            <p:nvPr/>
          </p:nvSpPr>
          <p:spPr>
            <a:xfrm>
              <a:off x="1536059" y="2077292"/>
              <a:ext cx="864096" cy="86409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0" name="íŝliďé"/>
            <p:cNvSpPr txBox="1"/>
            <p:nvPr/>
          </p:nvSpPr>
          <p:spPr>
            <a:xfrm>
              <a:off x="1656069" y="1770230"/>
              <a:ext cx="869149" cy="1569660"/>
            </a:xfrm>
            <a:prstGeom prst="rect">
              <a:avLst/>
            </a:prstGeom>
            <a:noFill/>
          </p:spPr>
          <p:txBody>
            <a:bodyPr wrap="square" lIns="91440" tIns="45720" rIns="91440" bIns="4572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1</a:t>
              </a:r>
            </a:p>
          </p:txBody>
        </p:sp>
        <p:sp>
          <p:nvSpPr>
            <p:cNvPr id="21" name="íşḷïďê"/>
            <p:cNvSpPr/>
            <p:nvPr/>
          </p:nvSpPr>
          <p:spPr>
            <a:xfrm>
              <a:off x="2399253" y="1595209"/>
              <a:ext cx="1940868" cy="864096"/>
            </a:xfrm>
            <a:prstGeom prst="rect">
              <a:avLst/>
            </a:prstGeom>
          </p:spPr>
          <p:txBody>
            <a:bodyPr wrap="square" lIns="91440" tIns="45720" rIns="91440" bIns="4572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600" normalizeH="0" baseline="0" noProof="0" dirty="0">
                  <a:ln>
                    <a:noFill/>
                  </a:ln>
                  <a:solidFill>
                    <a:schemeClr val="bg2">
                      <a:lumMod val="50000"/>
                    </a:schemeClr>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融资操作基础知识</a:t>
              </a:r>
            </a:p>
          </p:txBody>
        </p:sp>
      </p:grpSp>
      <p:grpSp>
        <p:nvGrpSpPr>
          <p:cNvPr id="7" name="îślíḋè"/>
          <p:cNvGrpSpPr/>
          <p:nvPr/>
        </p:nvGrpSpPr>
        <p:grpSpPr>
          <a:xfrm>
            <a:off x="3716500" y="3148473"/>
            <a:ext cx="3328952" cy="1651908"/>
            <a:chOff x="1516246" y="265729"/>
            <a:chExt cx="3328952" cy="1651908"/>
          </a:xfrm>
        </p:grpSpPr>
        <p:sp>
          <p:nvSpPr>
            <p:cNvPr id="16" name="iṩlíḍe"/>
            <p:cNvSpPr/>
            <p:nvPr/>
          </p:nvSpPr>
          <p:spPr>
            <a:xfrm>
              <a:off x="1516246" y="655039"/>
              <a:ext cx="864096" cy="86409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17" name="îśļiḓe"/>
            <p:cNvSpPr txBox="1"/>
            <p:nvPr/>
          </p:nvSpPr>
          <p:spPr>
            <a:xfrm>
              <a:off x="1639025" y="347977"/>
              <a:ext cx="869149" cy="1569660"/>
            </a:xfrm>
            <a:prstGeom prst="rect">
              <a:avLst/>
            </a:prstGeom>
            <a:noFill/>
          </p:spPr>
          <p:txBody>
            <a:bodyPr wrap="square" lIns="91440" tIns="45720" rIns="91440" bIns="4572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2</a:t>
              </a:r>
            </a:p>
          </p:txBody>
        </p:sp>
        <p:sp>
          <p:nvSpPr>
            <p:cNvPr id="18" name="iṩļiḑe"/>
            <p:cNvSpPr/>
            <p:nvPr/>
          </p:nvSpPr>
          <p:spPr>
            <a:xfrm>
              <a:off x="2529988" y="265729"/>
              <a:ext cx="2315210" cy="825907"/>
            </a:xfrm>
            <a:prstGeom prst="rect">
              <a:avLst/>
            </a:prstGeom>
          </p:spPr>
          <p:txBody>
            <a:bodyPr wrap="square" lIns="91440" tIns="45720" rIns="91440" bIns="4572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zh-CN" sz="2400" b="1" i="0" u="none" strike="noStrike" kern="1200" cap="none" spc="600" normalizeH="0" baseline="0" noProof="0" dirty="0">
                  <a:ln>
                    <a:noFill/>
                  </a:ln>
                  <a:solidFill>
                    <a:schemeClr val="bg2">
                      <a:lumMod val="50000"/>
                    </a:schemeClr>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贷前申请受理和调查</a:t>
              </a:r>
            </a:p>
          </p:txBody>
        </p:sp>
      </p:grpSp>
      <p:grpSp>
        <p:nvGrpSpPr>
          <p:cNvPr id="8" name="íSḷîḓè"/>
          <p:cNvGrpSpPr/>
          <p:nvPr/>
        </p:nvGrpSpPr>
        <p:grpSpPr>
          <a:xfrm>
            <a:off x="6042681" y="4411479"/>
            <a:ext cx="2804062" cy="1569660"/>
            <a:chOff x="1198262" y="1556030"/>
            <a:chExt cx="2804062" cy="1569660"/>
          </a:xfrm>
        </p:grpSpPr>
        <p:sp>
          <p:nvSpPr>
            <p:cNvPr id="13" name="íṡlïdé"/>
            <p:cNvSpPr/>
            <p:nvPr/>
          </p:nvSpPr>
          <p:spPr>
            <a:xfrm>
              <a:off x="1198262" y="1863092"/>
              <a:ext cx="864096" cy="8640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14" name="îš1ïḍè"/>
            <p:cNvSpPr txBox="1"/>
            <p:nvPr/>
          </p:nvSpPr>
          <p:spPr>
            <a:xfrm>
              <a:off x="1318271" y="1556030"/>
              <a:ext cx="869149" cy="1569660"/>
            </a:xfrm>
            <a:prstGeom prst="rect">
              <a:avLst/>
            </a:prstGeom>
            <a:noFill/>
          </p:spPr>
          <p:txBody>
            <a:bodyPr wrap="square" lIns="91440" tIns="45720" rIns="91440" bIns="4572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3</a:t>
              </a:r>
            </a:p>
          </p:txBody>
        </p:sp>
        <p:sp>
          <p:nvSpPr>
            <p:cNvPr id="15" name="îSlíḍé"/>
            <p:cNvSpPr/>
            <p:nvPr/>
          </p:nvSpPr>
          <p:spPr>
            <a:xfrm>
              <a:off x="2061456" y="1863092"/>
              <a:ext cx="1940868" cy="382013"/>
            </a:xfrm>
            <a:prstGeom prst="rect">
              <a:avLst/>
            </a:prstGeom>
          </p:spPr>
          <p:txBody>
            <a:bodyPr wrap="square" lIns="91440" tIns="45720" rIns="91440" bIns="4572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60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贷款分析</a:t>
              </a:r>
            </a:p>
          </p:txBody>
        </p:sp>
      </p:grpSp>
      <p:grpSp>
        <p:nvGrpSpPr>
          <p:cNvPr id="9" name="组合 8"/>
          <p:cNvGrpSpPr/>
          <p:nvPr/>
        </p:nvGrpSpPr>
        <p:grpSpPr>
          <a:xfrm>
            <a:off x="9034122" y="3059649"/>
            <a:ext cx="2804062" cy="1569660"/>
            <a:chOff x="10227816" y="2857066"/>
            <a:chExt cx="2804062" cy="1569660"/>
          </a:xfrm>
        </p:grpSpPr>
        <p:sp>
          <p:nvSpPr>
            <p:cNvPr id="10" name="í$ḷïḋé"/>
            <p:cNvSpPr/>
            <p:nvPr/>
          </p:nvSpPr>
          <p:spPr>
            <a:xfrm>
              <a:off x="10227816" y="3164128"/>
              <a:ext cx="864096" cy="86409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11" name="ïsḻíde"/>
            <p:cNvSpPr txBox="1"/>
            <p:nvPr/>
          </p:nvSpPr>
          <p:spPr>
            <a:xfrm>
              <a:off x="10322077" y="2857066"/>
              <a:ext cx="869149" cy="1569660"/>
            </a:xfrm>
            <a:prstGeom prst="rect">
              <a:avLst/>
            </a:prstGeom>
            <a:noFill/>
          </p:spPr>
          <p:txBody>
            <a:bodyPr wrap="square" lIns="91440" tIns="45720" rIns="91440" bIns="4572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4</a:t>
              </a:r>
            </a:p>
          </p:txBody>
        </p:sp>
        <p:sp>
          <p:nvSpPr>
            <p:cNvPr id="12" name="ïṧlïḑê"/>
            <p:cNvSpPr/>
            <p:nvPr/>
          </p:nvSpPr>
          <p:spPr>
            <a:xfrm>
              <a:off x="11091010" y="3164128"/>
              <a:ext cx="1940868" cy="382013"/>
            </a:xfrm>
            <a:prstGeom prst="rect">
              <a:avLst/>
            </a:prstGeom>
          </p:spPr>
          <p:txBody>
            <a:bodyPr wrap="square" lIns="91440" tIns="45720" rIns="91440" bIns="4572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600" normalizeH="0" baseline="0" noProof="0" dirty="0">
                  <a:ln>
                    <a:noFill/>
                  </a:ln>
                  <a:solidFill>
                    <a:schemeClr val="bg2">
                      <a:lumMod val="50000"/>
                    </a:schemeClr>
                  </a:solidFill>
                  <a:effectLst/>
                  <a:uLnTx/>
                  <a:uFillTx/>
                  <a:latin typeface="等线"/>
                  <a:ea typeface="思源黑体" panose="020B0500000000000000" pitchFamily="34" charset="-122"/>
                  <a:cs typeface="+mn-ea"/>
                  <a:sym typeface="思源黑体" panose="020B0500000000000000" pitchFamily="34" charset="-122"/>
                </a:rPr>
                <a:t>贷后风险</a:t>
              </a:r>
            </a:p>
          </p:txBody>
        </p:sp>
      </p:grpSp>
      <p:sp>
        <p:nvSpPr>
          <p:cNvPr id="25" name="PA-文本框 42"/>
          <p:cNvSpPr txBox="1"/>
          <p:nvPr>
            <p:custDataLst>
              <p:tags r:id="rId2"/>
            </p:custDataLst>
          </p:nvPr>
        </p:nvSpPr>
        <p:spPr>
          <a:xfrm>
            <a:off x="1543338" y="5259701"/>
            <a:ext cx="1938154" cy="330835"/>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0" lang="zh-CN" altLang="id-ID"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了解公司信贷的基本要素</a:t>
            </a:r>
            <a:endParaRPr kumimoji="0" lang="en-US" altLang="zh-CN"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6" name="PA-文本框 42"/>
          <p:cNvSpPr txBox="1"/>
          <p:nvPr>
            <p:custDataLst>
              <p:tags r:id="rId3"/>
            </p:custDataLst>
          </p:nvPr>
        </p:nvSpPr>
        <p:spPr>
          <a:xfrm>
            <a:off x="4730242" y="3950607"/>
            <a:ext cx="1938154" cy="330835"/>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借款人、借款需求的匹配</a:t>
            </a:r>
          </a:p>
        </p:txBody>
      </p:sp>
      <p:sp>
        <p:nvSpPr>
          <p:cNvPr id="27" name="PA-文本框 42"/>
          <p:cNvSpPr txBox="1"/>
          <p:nvPr>
            <p:custDataLst>
              <p:tags r:id="rId4"/>
            </p:custDataLst>
          </p:nvPr>
        </p:nvSpPr>
        <p:spPr>
          <a:xfrm>
            <a:off x="6950422" y="5100554"/>
            <a:ext cx="2177961" cy="1444691"/>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id-ID" sz="1200" b="0" i="0" u="none" strike="noStrike" kern="1200" cap="none" spc="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借款需求的分析</a:t>
            </a:r>
            <a:r>
              <a:rPr kumimoji="0" lang="en-US" altLang="zh-CN" sz="1200" b="0" i="0" u="none" strike="noStrike" kern="1200" cap="none" spc="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贷款环境的分析</a:t>
            </a:r>
            <a:r>
              <a:rPr kumimoji="0" lang="en-US" altLang="zh-CN" sz="1200" b="0" i="0" u="none" strike="noStrike" kern="1200" cap="none" spc="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 </a:t>
            </a:r>
          </a:p>
          <a:p>
            <a:pPr lvl="0">
              <a:lnSpc>
                <a:spcPct val="150000"/>
              </a:lnSpc>
              <a:defRPr/>
            </a:pPr>
            <a:r>
              <a:rPr lang="zh-CN" altLang="en-US" sz="1200" dirty="0">
                <a:solidFill>
                  <a:srgbClr val="004D73"/>
                </a:solidFill>
                <a:latin typeface="思源黑体" panose="020B0500000000000000" pitchFamily="34" charset="-122"/>
                <a:ea typeface="思源黑体" panose="020B0500000000000000" pitchFamily="34" charset="-122"/>
                <a:sym typeface="思源黑体" panose="020B0500000000000000" pitchFamily="34" charset="-122"/>
              </a:rPr>
              <a:t>客户分析</a:t>
            </a:r>
            <a:endParaRPr lang="en-US" altLang="zh-CN" sz="1200" dirty="0">
              <a:solidFill>
                <a:srgbClr val="004D73"/>
              </a:solidFill>
              <a:latin typeface="思源黑体" panose="020B0500000000000000" pitchFamily="34" charset="-122"/>
              <a:ea typeface="思源黑体" panose="020B0500000000000000" pitchFamily="34" charset="-122"/>
              <a:sym typeface="思源黑体" panose="020B0500000000000000" pitchFamily="34" charset="-122"/>
            </a:endParaRPr>
          </a:p>
          <a:p>
            <a:pPr lvl="0">
              <a:lnSpc>
                <a:spcPct val="150000"/>
              </a:lnSpc>
              <a:defRPr/>
            </a:pPr>
            <a:r>
              <a:rPr lang="zh-CN" altLang="en-US" sz="1200" dirty="0">
                <a:solidFill>
                  <a:srgbClr val="004D73"/>
                </a:solidFill>
                <a:latin typeface="思源黑体" panose="020B0500000000000000" pitchFamily="34" charset="-122"/>
                <a:ea typeface="思源黑体" panose="020B0500000000000000" pitchFamily="34" charset="-122"/>
                <a:sym typeface="思源黑体" panose="020B0500000000000000" pitchFamily="34" charset="-122"/>
              </a:rPr>
              <a:t>信用评级</a:t>
            </a:r>
            <a:endParaRPr kumimoji="0" lang="en-US" altLang="zh-CN" sz="1200" b="0" i="0" u="none" strike="noStrike" kern="1200" cap="none" spc="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资产评估</a:t>
            </a:r>
          </a:p>
        </p:txBody>
      </p:sp>
      <p:sp>
        <p:nvSpPr>
          <p:cNvPr id="28" name="PA-文本框 42"/>
          <p:cNvSpPr txBox="1"/>
          <p:nvPr>
            <p:custDataLst>
              <p:tags r:id="rId5"/>
            </p:custDataLst>
          </p:nvPr>
        </p:nvSpPr>
        <p:spPr>
          <a:xfrm>
            <a:off x="9948734" y="3723932"/>
            <a:ext cx="1938154" cy="570865"/>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0" lang="zh-CN" altLang="id-ID"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借款人的贷后监控</a:t>
            </a:r>
            <a:r>
              <a:rPr kumimoji="0" lang="en-US" altLang="zh-CN"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 </a:t>
            </a:r>
            <a:r>
              <a:rPr kumimoji="0" lang="zh-CN" altLang="en-US"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贷后管理</a:t>
            </a:r>
            <a:r>
              <a:rPr kumimoji="0" lang="en-US" altLang="zh-CN"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 </a:t>
            </a:r>
            <a:r>
              <a:rPr kumimoji="0" lang="zh-CN" altLang="en-US"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贷款风险的分类</a:t>
            </a:r>
          </a:p>
        </p:txBody>
      </p:sp>
    </p:spTree>
    <p:extLst>
      <p:ext uri="{BB962C8B-B14F-4D97-AF65-F5344CB8AC3E}">
        <p14:creationId xmlns:p14="http://schemas.microsoft.com/office/powerpoint/2010/main" val="275388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_1">
            <a:extLst>
              <a:ext uri="{FF2B5EF4-FFF2-40B4-BE49-F238E27FC236}">
                <a16:creationId xmlns:a16="http://schemas.microsoft.com/office/drawing/2014/main" id="{B0A66E68-D5B0-4DF9-90E9-B2EF9FAC5259}"/>
              </a:ext>
            </a:extLst>
          </p:cNvPr>
          <p:cNvSpPr/>
          <p:nvPr/>
        </p:nvSpPr>
        <p:spPr>
          <a:xfrm>
            <a:off x="0" y="0"/>
            <a:ext cx="12206514" cy="6858000"/>
          </a:xfrm>
          <a:prstGeom prst="rect">
            <a:avLst/>
          </a:prstGeom>
          <a:blipFill dpi="0" rotWithShape="1">
            <a:blip r:embed="rId2">
              <a:alphaModFix amt="80000"/>
            </a:blip>
            <a:srcRect/>
            <a:stretch>
              <a:fillRect t="-20580" b="-24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08D9A07-FF23-43C6-B87B-E5244B05FFAB}"/>
              </a:ext>
            </a:extLst>
          </p:cNvPr>
          <p:cNvSpPr/>
          <p:nvPr/>
        </p:nvSpPr>
        <p:spPr>
          <a:xfrm>
            <a:off x="0" y="0"/>
            <a:ext cx="12206514" cy="6858000"/>
          </a:xfrm>
          <a:prstGeom prst="rect">
            <a:avLst/>
          </a:prstGeom>
          <a:solidFill>
            <a:schemeClr val="bg1">
              <a:lumMod val="50000"/>
              <a:alpha val="50000"/>
            </a:schemeClr>
          </a:solidFill>
          <a:ln w="12700" cap="flat" cmpd="sng" algn="ctr">
            <a:solidFill>
              <a:srgbClr val="004D7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形状 13">
            <a:extLst>
              <a:ext uri="{FF2B5EF4-FFF2-40B4-BE49-F238E27FC236}">
                <a16:creationId xmlns:a16="http://schemas.microsoft.com/office/drawing/2014/main" id="{61302F6A-AA90-46A4-9C08-7C9400970CBD}"/>
              </a:ext>
            </a:extLst>
          </p:cNvPr>
          <p:cNvSpPr>
            <a:spLocks/>
          </p:cNvSpPr>
          <p:nvPr/>
        </p:nvSpPr>
        <p:spPr bwMode="auto">
          <a:xfrm rot="16200000">
            <a:off x="3373649" y="-2703723"/>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7" name="任意多边形: 形状 6">
            <a:extLst>
              <a:ext uri="{FF2B5EF4-FFF2-40B4-BE49-F238E27FC236}">
                <a16:creationId xmlns:a16="http://schemas.microsoft.com/office/drawing/2014/main" id="{CB8CC19C-BCD3-40EF-9BAF-63965A8AA39A}"/>
              </a:ext>
            </a:extLst>
          </p:cNvPr>
          <p:cNvSpPr>
            <a:spLocks/>
          </p:cNvSpPr>
          <p:nvPr/>
        </p:nvSpPr>
        <p:spPr bwMode="auto">
          <a:xfrm rot="10800000">
            <a:off x="-686481" y="-1250257"/>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9" name="任意多边形: 形状 8">
            <a:extLst>
              <a:ext uri="{FF2B5EF4-FFF2-40B4-BE49-F238E27FC236}">
                <a16:creationId xmlns:a16="http://schemas.microsoft.com/office/drawing/2014/main" id="{B28DB9F9-5900-411F-BC71-57DF7DCB412E}"/>
              </a:ext>
            </a:extLst>
          </p:cNvPr>
          <p:cNvSpPr>
            <a:spLocks/>
          </p:cNvSpPr>
          <p:nvPr/>
        </p:nvSpPr>
        <p:spPr bwMode="auto">
          <a:xfrm rot="10800000" flipH="1">
            <a:off x="7427639" y="-1250256"/>
            <a:ext cx="5429026"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6" name="标题 4">
            <a:extLst>
              <a:ext uri="{FF2B5EF4-FFF2-40B4-BE49-F238E27FC236}">
                <a16:creationId xmlns:a16="http://schemas.microsoft.com/office/drawing/2014/main" id="{3FB723DF-CDC6-4493-9CB3-2F75F2D7270E}"/>
              </a:ext>
            </a:extLst>
          </p:cNvPr>
          <p:cNvSpPr txBox="1">
            <a:spLocks/>
          </p:cNvSpPr>
          <p:nvPr/>
        </p:nvSpPr>
        <p:spPr bwMode="auto">
          <a:xfrm>
            <a:off x="3375229" y="2002027"/>
            <a:ext cx="5419725" cy="201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normAutofit/>
          </a:bodyPr>
          <a:lstStyle>
            <a:lvl1pPr marL="912261" indent="-912261"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2pPr>
            <a:lvl3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3pPr>
            <a:lvl4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4pPr>
            <a:lvl5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5pPr>
            <a:lvl6pPr marL="1523925"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6pPr>
            <a:lvl7pPr marL="2133493"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7pPr>
            <a:lvl8pPr marL="274306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8pPr>
            <a:lvl9pPr marL="335263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9pPr>
          </a:lstStyle>
          <a:p>
            <a:pPr algn="ctr"/>
            <a:r>
              <a:rPr lang="zh-CN" altLang="en-US" sz="40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项目财务分析</a:t>
            </a:r>
          </a:p>
        </p:txBody>
      </p:sp>
    </p:spTree>
    <p:extLst>
      <p:ext uri="{BB962C8B-B14F-4D97-AF65-F5344CB8AC3E}">
        <p14:creationId xmlns:p14="http://schemas.microsoft.com/office/powerpoint/2010/main" val="3458168951"/>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_1">
            <a:extLst>
              <a:ext uri="{FF2B5EF4-FFF2-40B4-BE49-F238E27FC236}">
                <a16:creationId xmlns:a16="http://schemas.microsoft.com/office/drawing/2014/main" id="{B0A66E68-D5B0-4DF9-90E9-B2EF9FAC5259}"/>
              </a:ext>
            </a:extLst>
          </p:cNvPr>
          <p:cNvSpPr/>
          <p:nvPr/>
        </p:nvSpPr>
        <p:spPr>
          <a:xfrm>
            <a:off x="0" y="0"/>
            <a:ext cx="12206514" cy="6858000"/>
          </a:xfrm>
          <a:prstGeom prst="rect">
            <a:avLst/>
          </a:prstGeom>
          <a:blipFill dpi="0" rotWithShape="1">
            <a:blip r:embed="rId2">
              <a:alphaModFix amt="80000"/>
            </a:blip>
            <a:srcRect/>
            <a:stretch>
              <a:fillRect t="-20580" b="-24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08D9A07-FF23-43C6-B87B-E5244B05FFAB}"/>
              </a:ext>
            </a:extLst>
          </p:cNvPr>
          <p:cNvSpPr/>
          <p:nvPr/>
        </p:nvSpPr>
        <p:spPr>
          <a:xfrm>
            <a:off x="0" y="0"/>
            <a:ext cx="12206514" cy="6858000"/>
          </a:xfrm>
          <a:prstGeom prst="rect">
            <a:avLst/>
          </a:prstGeom>
          <a:solidFill>
            <a:schemeClr val="bg1">
              <a:lumMod val="50000"/>
              <a:alpha val="50000"/>
            </a:schemeClr>
          </a:solidFill>
          <a:ln w="12700" cap="flat" cmpd="sng" algn="ctr">
            <a:solidFill>
              <a:srgbClr val="004D7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形状 13">
            <a:extLst>
              <a:ext uri="{FF2B5EF4-FFF2-40B4-BE49-F238E27FC236}">
                <a16:creationId xmlns:a16="http://schemas.microsoft.com/office/drawing/2014/main" id="{61302F6A-AA90-46A4-9C08-7C9400970CBD}"/>
              </a:ext>
            </a:extLst>
          </p:cNvPr>
          <p:cNvSpPr>
            <a:spLocks/>
          </p:cNvSpPr>
          <p:nvPr/>
        </p:nvSpPr>
        <p:spPr bwMode="auto">
          <a:xfrm rot="16200000">
            <a:off x="3373649" y="-2703723"/>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15" name="标题 4">
            <a:extLst>
              <a:ext uri="{FF2B5EF4-FFF2-40B4-BE49-F238E27FC236}">
                <a16:creationId xmlns:a16="http://schemas.microsoft.com/office/drawing/2014/main" id="{6DC9C9F3-850C-471D-A55C-8D20582B85D9}"/>
              </a:ext>
            </a:extLst>
          </p:cNvPr>
          <p:cNvSpPr txBox="1">
            <a:spLocks/>
          </p:cNvSpPr>
          <p:nvPr/>
        </p:nvSpPr>
        <p:spPr bwMode="auto">
          <a:xfrm>
            <a:off x="3386137" y="1257749"/>
            <a:ext cx="5419725" cy="161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normAutofit lnSpcReduction="10000"/>
          </a:bodyPr>
          <a:lstStyle>
            <a:lvl1pPr marL="912261" indent="-912261"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2pPr>
            <a:lvl3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3pPr>
            <a:lvl4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4pPr>
            <a:lvl5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5pPr>
            <a:lvl6pPr marL="1523925"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6pPr>
            <a:lvl7pPr marL="2133493"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7pPr>
            <a:lvl8pPr marL="274306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8pPr>
            <a:lvl9pPr marL="335263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9pPr>
          </a:lstStyle>
          <a:p>
            <a:pPr algn="ctr">
              <a:lnSpc>
                <a:spcPct val="200000"/>
              </a:lnSpc>
            </a:pPr>
            <a:r>
              <a:rPr lang="zh-CN" altLang="en-US"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项目财务分析</a:t>
            </a:r>
            <a:endParaRPr lang="en-US" altLang="zh-CN"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a:p>
            <a:pPr algn="ctr">
              <a:lnSpc>
                <a:spcPct val="200000"/>
              </a:lnSpc>
            </a:pPr>
            <a:r>
              <a:rPr lang="zh-CN" altLang="en-US" sz="24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项目投资与融资方案评估</a:t>
            </a:r>
          </a:p>
        </p:txBody>
      </p:sp>
    </p:spTree>
    <p:extLst>
      <p:ext uri="{BB962C8B-B14F-4D97-AF65-F5344CB8AC3E}">
        <p14:creationId xmlns:p14="http://schemas.microsoft.com/office/powerpoint/2010/main" val="27209886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1" y="301326"/>
            <a:ext cx="12192000" cy="6556674"/>
            <a:chOff x="1" y="301326"/>
            <a:chExt cx="12192000" cy="6556674"/>
          </a:xfrm>
        </p:grpSpPr>
        <p:sp>
          <p:nvSpPr>
            <p:cNvPr id="5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9"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46" name="Rectangle 18">
            <a:extLst>
              <a:ext uri="{FF2B5EF4-FFF2-40B4-BE49-F238E27FC236}">
                <a16:creationId xmlns:a16="http://schemas.microsoft.com/office/drawing/2014/main" id="{BCEA0AB4-D364-47BB-8440-8A8EB423C1C6}"/>
              </a:ext>
            </a:extLst>
          </p:cNvPr>
          <p:cNvSpPr/>
          <p:nvPr/>
        </p:nvSpPr>
        <p:spPr>
          <a:xfrm>
            <a:off x="1009860" y="402584"/>
            <a:ext cx="5295247"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rPr>
              <a:t>项目财务分析</a:t>
            </a:r>
            <a:r>
              <a:rPr lang="en-US" altLang="zh-CN" sz="2000" b="1" dirty="0">
                <a:solidFill>
                  <a:srgbClr val="004D73"/>
                </a:solidFill>
                <a:latin typeface="微软雅黑" panose="020B0503020204020204" pitchFamily="34" charset="-122"/>
                <a:ea typeface="微软雅黑" panose="020B0503020204020204" pitchFamily="34" charset="-122"/>
              </a:rPr>
              <a:t>——</a:t>
            </a:r>
            <a:r>
              <a:rPr lang="zh-CN" altLang="en-US" sz="2000" b="1" dirty="0">
                <a:solidFill>
                  <a:srgbClr val="004D73"/>
                </a:solidFill>
                <a:latin typeface="微软雅黑" panose="020B0503020204020204" pitchFamily="34" charset="-122"/>
                <a:ea typeface="微软雅黑" panose="020B0503020204020204" pitchFamily="34" charset="-122"/>
              </a:rPr>
              <a:t>项目投资方案评估</a:t>
            </a:r>
          </a:p>
        </p:txBody>
      </p:sp>
      <p:sp>
        <p:nvSpPr>
          <p:cNvPr id="56" name="文本框 55">
            <a:extLst>
              <a:ext uri="{FF2B5EF4-FFF2-40B4-BE49-F238E27FC236}">
                <a16:creationId xmlns:a16="http://schemas.microsoft.com/office/drawing/2014/main" id="{5CE34306-40C5-443F-B9A2-C33104E8589A}"/>
              </a:ext>
            </a:extLst>
          </p:cNvPr>
          <p:cNvSpPr txBox="1"/>
          <p:nvPr/>
        </p:nvSpPr>
        <p:spPr>
          <a:xfrm>
            <a:off x="6305107" y="1273629"/>
            <a:ext cx="5147261" cy="4450064"/>
          </a:xfrm>
          <a:prstGeom prst="rect">
            <a:avLst/>
          </a:prstGeom>
          <a:noFill/>
        </p:spPr>
        <p:txBody>
          <a:bodyPr wrap="square" rtlCol="0">
            <a:spAutoFit/>
          </a:bodyPr>
          <a:lstStyle/>
          <a:p>
            <a:pPr lvl="0">
              <a:lnSpc>
                <a:spcPct val="200000"/>
              </a:lnSpc>
              <a:defRPr/>
            </a:pPr>
            <a:r>
              <a:rPr lang="zh-CN" altLang="en-US" sz="1600" kern="0" dirty="0">
                <a:solidFill>
                  <a:prstClr val="black">
                    <a:lumMod val="75000"/>
                    <a:lumOff val="25000"/>
                  </a:prstClr>
                </a:solidFill>
                <a:latin typeface="微软雅黑" panose="020B0503020204020204" pitchFamily="34" charset="-122"/>
                <a:ea typeface="微软雅黑" panose="020B0503020204020204" pitchFamily="34" charset="-122"/>
                <a:cs typeface="+mn-ea"/>
                <a:sym typeface="思源黑体 CN Bold" panose="020B0800000000000000" pitchFamily="34" charset="-122"/>
              </a:rPr>
              <a:t>项目投资方案评估是指在给定的建设规模、产品方案和工程技术方案的基础上，估算项目建设所需费用；</a:t>
            </a:r>
            <a:r>
              <a:rPr lang="zh-CN" altLang="en-US" sz="1600" b="1" kern="0" dirty="0">
                <a:solidFill>
                  <a:srgbClr val="004D73"/>
                </a:solidFill>
                <a:latin typeface="微软雅黑" panose="020B0503020204020204" pitchFamily="34" charset="-122"/>
                <a:ea typeface="微软雅黑" panose="020B0503020204020204" pitchFamily="34" charset="-122"/>
                <a:cs typeface="+mn-ea"/>
                <a:sym typeface="思源黑体 CN Bold" panose="020B0800000000000000" pitchFamily="34" charset="-122"/>
              </a:rPr>
              <a:t>重点审查投资方案构成是否全面、合理，是否存在高估或低估投资规模现象等</a:t>
            </a:r>
            <a:r>
              <a:rPr lang="zh-CN" altLang="en-US" sz="1600" kern="0" dirty="0">
                <a:solidFill>
                  <a:prstClr val="black">
                    <a:lumMod val="75000"/>
                    <a:lumOff val="25000"/>
                  </a:prstClr>
                </a:solidFill>
                <a:latin typeface="微软雅黑" panose="020B0503020204020204" pitchFamily="34" charset="-122"/>
                <a:ea typeface="微软雅黑" panose="020B0503020204020204" pitchFamily="34" charset="-122"/>
                <a:cs typeface="+mn-ea"/>
                <a:sym typeface="思源黑体 CN Bold" panose="020B0800000000000000" pitchFamily="34" charset="-122"/>
              </a:rPr>
              <a:t>。</a:t>
            </a:r>
            <a:endParaRPr lang="en-US" altLang="zh-CN" sz="1600" kern="0" dirty="0">
              <a:solidFill>
                <a:prstClr val="black">
                  <a:lumMod val="75000"/>
                  <a:lumOff val="25000"/>
                </a:prstClr>
              </a:solidFill>
              <a:latin typeface="微软雅黑" panose="020B0503020204020204" pitchFamily="34" charset="-122"/>
              <a:ea typeface="微软雅黑" panose="020B0503020204020204" pitchFamily="34" charset="-122"/>
              <a:cs typeface="+mn-ea"/>
              <a:sym typeface="思源黑体 CN Bold" panose="020B0800000000000000" pitchFamily="34" charset="-122"/>
            </a:endParaRPr>
          </a:p>
          <a:p>
            <a:pPr lvl="0">
              <a:lnSpc>
                <a:spcPct val="200000"/>
              </a:lnSpc>
              <a:defRPr/>
            </a:pPr>
            <a:endParaRPr lang="en-US" altLang="zh-CN" sz="1600" kern="0" dirty="0">
              <a:solidFill>
                <a:prstClr val="black">
                  <a:lumMod val="75000"/>
                  <a:lumOff val="25000"/>
                </a:prstClr>
              </a:solidFill>
              <a:latin typeface="微软雅黑" panose="020B0503020204020204" pitchFamily="34" charset="-122"/>
              <a:ea typeface="微软雅黑" panose="020B0503020204020204" pitchFamily="34" charset="-122"/>
              <a:cs typeface="+mn-ea"/>
              <a:sym typeface="思源黑体 CN Bold" panose="020B0800000000000000" pitchFamily="34" charset="-122"/>
            </a:endParaRPr>
          </a:p>
          <a:p>
            <a:pPr lvl="0">
              <a:lnSpc>
                <a:spcPct val="200000"/>
              </a:lnSpc>
              <a:defRPr/>
            </a:pPr>
            <a:r>
              <a:rPr lang="zh-CN" altLang="en-US" sz="1600" kern="0" dirty="0">
                <a:solidFill>
                  <a:prstClr val="black">
                    <a:lumMod val="75000"/>
                    <a:lumOff val="25000"/>
                  </a:prstClr>
                </a:solidFill>
                <a:latin typeface="微软雅黑" panose="020B0503020204020204" pitchFamily="34" charset="-122"/>
                <a:ea typeface="微软雅黑" panose="020B0503020204020204" pitchFamily="34" charset="-122"/>
                <a:cs typeface="+mn-ea"/>
                <a:sym typeface="思源黑体 CN Bold" panose="020B0800000000000000" pitchFamily="34" charset="-122"/>
              </a:rPr>
              <a:t>项目投资方案评估以定量分析为主，在进行投资估算评估时，应对项目</a:t>
            </a:r>
            <a:r>
              <a:rPr lang="zh-CN" altLang="en-US" sz="1600" b="1" kern="0" dirty="0">
                <a:solidFill>
                  <a:srgbClr val="004D73"/>
                </a:solidFill>
                <a:latin typeface="微软雅黑" panose="020B0503020204020204" pitchFamily="34" charset="-122"/>
                <a:ea typeface="微软雅黑" panose="020B0503020204020204" pitchFamily="34" charset="-122"/>
                <a:cs typeface="+mn-ea"/>
                <a:sym typeface="思源黑体 CN Bold" panose="020B0800000000000000" pitchFamily="34" charset="-122"/>
              </a:rPr>
              <a:t>可行性研究报告或初步设计</a:t>
            </a:r>
            <a:r>
              <a:rPr lang="zh-CN" altLang="en-US" sz="1600" kern="0" dirty="0">
                <a:solidFill>
                  <a:prstClr val="black">
                    <a:lumMod val="75000"/>
                    <a:lumOff val="25000"/>
                  </a:prstClr>
                </a:solidFill>
                <a:latin typeface="微软雅黑" panose="020B0503020204020204" pitchFamily="34" charset="-122"/>
                <a:ea typeface="微软雅黑" panose="020B0503020204020204" pitchFamily="34" charset="-122"/>
                <a:cs typeface="+mn-ea"/>
                <a:sym typeface="思源黑体 CN Bold" panose="020B0800000000000000" pitchFamily="34" charset="-122"/>
              </a:rPr>
              <a:t>（包括政府有权部门对可行性研究报告、初步设计的批复意见）等文件中所列项目总投资及各分项投资进行评估。</a:t>
            </a:r>
            <a:endParaRPr lang="zh-CN" altLang="en-US" sz="1600" kern="0" dirty="0">
              <a:solidFill>
                <a:prstClr val="black">
                  <a:lumMod val="75000"/>
                  <a:lumOff val="25000"/>
                </a:prstClr>
              </a:solidFill>
              <a:latin typeface="思源宋体 CN" panose="02020400000000000000" pitchFamily="18" charset="-122"/>
              <a:ea typeface="思源宋体 CN" panose="02020400000000000000" pitchFamily="18" charset="-122"/>
              <a:cs typeface="+mn-ea"/>
              <a:sym typeface="思源黑体 CN Bold" panose="020B0800000000000000" pitchFamily="34" charset="-122"/>
            </a:endParaRPr>
          </a:p>
        </p:txBody>
      </p:sp>
      <p:grpSp>
        <p:nvGrpSpPr>
          <p:cNvPr id="3" name="组合 2">
            <a:extLst>
              <a:ext uri="{FF2B5EF4-FFF2-40B4-BE49-F238E27FC236}">
                <a16:creationId xmlns:a16="http://schemas.microsoft.com/office/drawing/2014/main" id="{48ED5CF8-8D79-4AFC-8640-ABD3EBE54E5F}"/>
              </a:ext>
            </a:extLst>
          </p:cNvPr>
          <p:cNvGrpSpPr/>
          <p:nvPr/>
        </p:nvGrpSpPr>
        <p:grpSpPr>
          <a:xfrm>
            <a:off x="854826" y="1547666"/>
            <a:ext cx="4177646" cy="3762667"/>
            <a:chOff x="6650765" y="1836422"/>
            <a:chExt cx="4177646" cy="3762667"/>
          </a:xfrm>
        </p:grpSpPr>
        <p:sp>
          <p:nvSpPr>
            <p:cNvPr id="70" name="矩形: 圆角 69">
              <a:extLst>
                <a:ext uri="{FF2B5EF4-FFF2-40B4-BE49-F238E27FC236}">
                  <a16:creationId xmlns:a16="http://schemas.microsoft.com/office/drawing/2014/main" id="{B4BFFBC4-F6E7-4A82-AA37-E54DABE09454}"/>
                </a:ext>
              </a:extLst>
            </p:cNvPr>
            <p:cNvSpPr/>
            <p:nvPr/>
          </p:nvSpPr>
          <p:spPr>
            <a:xfrm rot="2700000">
              <a:off x="7305986" y="1802291"/>
              <a:ext cx="2147318" cy="2215579"/>
            </a:xfrm>
            <a:prstGeom prst="roundRect">
              <a:avLst/>
            </a:prstGeom>
            <a:solidFill>
              <a:schemeClr val="bg1"/>
            </a:solidFill>
            <a:ln w="60325" cap="flat" cmpd="sng" algn="ctr">
              <a:gradFill flip="none" rotWithShape="1">
                <a:gsLst>
                  <a:gs pos="0">
                    <a:srgbClr val="DBDBDB"/>
                  </a:gs>
                  <a:gs pos="100000">
                    <a:sysClr val="window" lastClr="FFFFFF"/>
                  </a:gs>
                </a:gsLst>
                <a:lin ang="18900000" scaled="1"/>
                <a:tileRect/>
              </a:gradFill>
              <a:prstDash val="solid"/>
              <a:miter lim="800000"/>
            </a:ln>
            <a:effectLst>
              <a:outerShdw blurRad="698500" dist="190500" dir="8100000" algn="tr" rotWithShape="0">
                <a:prstClr val="black">
                  <a:alpha val="15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48" name="矩形: 圆角 47">
              <a:extLst>
                <a:ext uri="{FF2B5EF4-FFF2-40B4-BE49-F238E27FC236}">
                  <a16:creationId xmlns:a16="http://schemas.microsoft.com/office/drawing/2014/main" id="{2F961641-68CA-4B97-91DB-69E8B3A5E792}"/>
                </a:ext>
              </a:extLst>
            </p:cNvPr>
            <p:cNvSpPr/>
            <p:nvPr/>
          </p:nvSpPr>
          <p:spPr>
            <a:xfrm rot="2700000">
              <a:off x="6650765" y="3694142"/>
              <a:ext cx="1060517" cy="1060517"/>
            </a:xfrm>
            <a:prstGeom prst="roundRect">
              <a:avLst/>
            </a:prstGeom>
            <a:solidFill>
              <a:schemeClr val="bg1"/>
            </a:solidFill>
            <a:ln w="60325" cap="flat" cmpd="sng" algn="ctr">
              <a:gradFill flip="none" rotWithShape="1">
                <a:gsLst>
                  <a:gs pos="0">
                    <a:srgbClr val="DBDBDB"/>
                  </a:gs>
                  <a:gs pos="100000">
                    <a:sysClr val="window" lastClr="FFFFFF"/>
                  </a:gs>
                </a:gsLst>
                <a:lin ang="18900000" scaled="1"/>
                <a:tileRect/>
              </a:gradFill>
              <a:prstDash val="solid"/>
              <a:miter lim="800000"/>
            </a:ln>
            <a:effectLst>
              <a:outerShdw blurRad="698500" dist="190500" dir="8100000" algn="tr" rotWithShape="0">
                <a:prstClr val="black">
                  <a:alpha val="15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49" name="矩形: 圆角 48">
              <a:extLst>
                <a:ext uri="{FF2B5EF4-FFF2-40B4-BE49-F238E27FC236}">
                  <a16:creationId xmlns:a16="http://schemas.microsoft.com/office/drawing/2014/main" id="{BAF3E0C4-1DA0-48D1-9226-6FC95C76CA79}"/>
                </a:ext>
              </a:extLst>
            </p:cNvPr>
            <p:cNvSpPr/>
            <p:nvPr/>
          </p:nvSpPr>
          <p:spPr>
            <a:xfrm rot="2700000">
              <a:off x="8107521" y="3839024"/>
              <a:ext cx="1760065" cy="1760065"/>
            </a:xfrm>
            <a:prstGeom prst="roundRect">
              <a:avLst/>
            </a:prstGeom>
            <a:solidFill>
              <a:srgbClr val="59AEC1"/>
            </a:solidFill>
            <a:ln w="60325" cap="flat" cmpd="sng" algn="ctr">
              <a:noFill/>
              <a:prstDash val="solid"/>
              <a:miter lim="800000"/>
            </a:ln>
            <a:effectLst>
              <a:outerShdw blurRad="698500" dist="190500" dir="8100000" algn="tr" rotWithShape="0">
                <a:prstClr val="black">
                  <a:alpha val="15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50" name="矩形: 圆角 49">
              <a:extLst>
                <a:ext uri="{FF2B5EF4-FFF2-40B4-BE49-F238E27FC236}">
                  <a16:creationId xmlns:a16="http://schemas.microsoft.com/office/drawing/2014/main" id="{F376C98A-8B31-412C-B67A-6C2A94FBCC7F}"/>
                </a:ext>
              </a:extLst>
            </p:cNvPr>
            <p:cNvSpPr/>
            <p:nvPr/>
          </p:nvSpPr>
          <p:spPr>
            <a:xfrm rot="2700000">
              <a:off x="9767894" y="3111992"/>
              <a:ext cx="1060517" cy="1060517"/>
            </a:xfrm>
            <a:prstGeom prst="roundRect">
              <a:avLst/>
            </a:prstGeom>
            <a:solidFill>
              <a:schemeClr val="bg1"/>
            </a:solidFill>
            <a:ln w="60325" cap="flat" cmpd="sng" algn="ctr">
              <a:gradFill flip="none" rotWithShape="1">
                <a:gsLst>
                  <a:gs pos="0">
                    <a:srgbClr val="DBDBDB"/>
                  </a:gs>
                  <a:gs pos="100000">
                    <a:sysClr val="window" lastClr="FFFFFF"/>
                  </a:gs>
                </a:gsLst>
                <a:lin ang="18900000" scaled="1"/>
                <a:tileRect/>
              </a:gradFill>
              <a:prstDash val="solid"/>
              <a:miter lim="800000"/>
            </a:ln>
            <a:effectLst>
              <a:outerShdw blurRad="698500" dist="190500" dir="8100000" algn="tr" rotWithShape="0">
                <a:prstClr val="black">
                  <a:alpha val="15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51" name="椭圆 16">
              <a:extLst>
                <a:ext uri="{FF2B5EF4-FFF2-40B4-BE49-F238E27FC236}">
                  <a16:creationId xmlns:a16="http://schemas.microsoft.com/office/drawing/2014/main" id="{DFB485C9-9397-4318-8972-5F4880546739}"/>
                </a:ext>
              </a:extLst>
            </p:cNvPr>
            <p:cNvSpPr/>
            <p:nvPr/>
          </p:nvSpPr>
          <p:spPr>
            <a:xfrm>
              <a:off x="6987015" y="3991914"/>
              <a:ext cx="388017" cy="464972"/>
            </a:xfrm>
            <a:custGeom>
              <a:avLst/>
              <a:gdLst>
                <a:gd name="connsiteX0" fmla="*/ 234347 w 506307"/>
                <a:gd name="connsiteY0" fmla="*/ 379219 h 606722"/>
                <a:gd name="connsiteX1" fmla="*/ 271960 w 506307"/>
                <a:gd name="connsiteY1" fmla="*/ 379219 h 606722"/>
                <a:gd name="connsiteX2" fmla="*/ 278451 w 506307"/>
                <a:gd name="connsiteY2" fmla="*/ 385705 h 606722"/>
                <a:gd name="connsiteX3" fmla="*/ 278451 w 506307"/>
                <a:gd name="connsiteY3" fmla="*/ 448520 h 606722"/>
                <a:gd name="connsiteX4" fmla="*/ 271960 w 506307"/>
                <a:gd name="connsiteY4" fmla="*/ 455006 h 606722"/>
                <a:gd name="connsiteX5" fmla="*/ 234347 w 506307"/>
                <a:gd name="connsiteY5" fmla="*/ 455006 h 606722"/>
                <a:gd name="connsiteX6" fmla="*/ 227856 w 506307"/>
                <a:gd name="connsiteY6" fmla="*/ 448520 h 606722"/>
                <a:gd name="connsiteX7" fmla="*/ 227856 w 506307"/>
                <a:gd name="connsiteY7" fmla="*/ 385705 h 606722"/>
                <a:gd name="connsiteX8" fmla="*/ 234347 w 506307"/>
                <a:gd name="connsiteY8" fmla="*/ 379219 h 606722"/>
                <a:gd name="connsiteX9" fmla="*/ 234331 w 506307"/>
                <a:gd name="connsiteY9" fmla="*/ 328645 h 606722"/>
                <a:gd name="connsiteX10" fmla="*/ 177194 w 506307"/>
                <a:gd name="connsiteY10" fmla="*/ 385700 h 606722"/>
                <a:gd name="connsiteX11" fmla="*/ 177194 w 506307"/>
                <a:gd name="connsiteY11" fmla="*/ 448532 h 606722"/>
                <a:gd name="connsiteX12" fmla="*/ 234331 w 506307"/>
                <a:gd name="connsiteY12" fmla="*/ 505587 h 606722"/>
                <a:gd name="connsiteX13" fmla="*/ 271977 w 506307"/>
                <a:gd name="connsiteY13" fmla="*/ 505587 h 606722"/>
                <a:gd name="connsiteX14" fmla="*/ 329113 w 506307"/>
                <a:gd name="connsiteY14" fmla="*/ 448532 h 606722"/>
                <a:gd name="connsiteX15" fmla="*/ 329113 w 506307"/>
                <a:gd name="connsiteY15" fmla="*/ 385700 h 606722"/>
                <a:gd name="connsiteX16" fmla="*/ 271977 w 506307"/>
                <a:gd name="connsiteY16" fmla="*/ 328645 h 606722"/>
                <a:gd name="connsiteX17" fmla="*/ 253109 w 506307"/>
                <a:gd name="connsiteY17" fmla="*/ 0 h 606722"/>
                <a:gd name="connsiteX18" fmla="*/ 430303 w 506307"/>
                <a:gd name="connsiteY18" fmla="*/ 176942 h 606722"/>
                <a:gd name="connsiteX19" fmla="*/ 430303 w 506307"/>
                <a:gd name="connsiteY19" fmla="*/ 252749 h 606722"/>
                <a:gd name="connsiteX20" fmla="*/ 480943 w 506307"/>
                <a:gd name="connsiteY20" fmla="*/ 252749 h 606722"/>
                <a:gd name="connsiteX21" fmla="*/ 506307 w 506307"/>
                <a:gd name="connsiteY21" fmla="*/ 278077 h 606722"/>
                <a:gd name="connsiteX22" fmla="*/ 506307 w 506307"/>
                <a:gd name="connsiteY22" fmla="*/ 581394 h 606722"/>
                <a:gd name="connsiteX23" fmla="*/ 480943 w 506307"/>
                <a:gd name="connsiteY23" fmla="*/ 606722 h 606722"/>
                <a:gd name="connsiteX24" fmla="*/ 25275 w 506307"/>
                <a:gd name="connsiteY24" fmla="*/ 606722 h 606722"/>
                <a:gd name="connsiteX25" fmla="*/ 0 w 506307"/>
                <a:gd name="connsiteY25" fmla="*/ 581394 h 606722"/>
                <a:gd name="connsiteX26" fmla="*/ 0 w 506307"/>
                <a:gd name="connsiteY26" fmla="*/ 278077 h 606722"/>
                <a:gd name="connsiteX27" fmla="*/ 25275 w 506307"/>
                <a:gd name="connsiteY27" fmla="*/ 252749 h 606722"/>
                <a:gd name="connsiteX28" fmla="*/ 379753 w 506307"/>
                <a:gd name="connsiteY28" fmla="*/ 252749 h 606722"/>
                <a:gd name="connsiteX29" fmla="*/ 379753 w 506307"/>
                <a:gd name="connsiteY29" fmla="*/ 176942 h 606722"/>
                <a:gd name="connsiteX30" fmla="*/ 253109 w 506307"/>
                <a:gd name="connsiteY30" fmla="*/ 50568 h 606722"/>
                <a:gd name="connsiteX31" fmla="*/ 126554 w 506307"/>
                <a:gd name="connsiteY31" fmla="*/ 176942 h 606722"/>
                <a:gd name="connsiteX32" fmla="*/ 101279 w 506307"/>
                <a:gd name="connsiteY32" fmla="*/ 202270 h 606722"/>
                <a:gd name="connsiteX33" fmla="*/ 75915 w 506307"/>
                <a:gd name="connsiteY33" fmla="*/ 176942 h 606722"/>
                <a:gd name="connsiteX34" fmla="*/ 253109 w 506307"/>
                <a:gd name="connsiteY34"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6307" h="606722">
                  <a:moveTo>
                    <a:pt x="234347" y="379219"/>
                  </a:moveTo>
                  <a:lnTo>
                    <a:pt x="271960" y="379219"/>
                  </a:lnTo>
                  <a:cubicBezTo>
                    <a:pt x="275517" y="379219"/>
                    <a:pt x="278451" y="382062"/>
                    <a:pt x="278451" y="385705"/>
                  </a:cubicBezTo>
                  <a:lnTo>
                    <a:pt x="278451" y="448520"/>
                  </a:lnTo>
                  <a:cubicBezTo>
                    <a:pt x="278451" y="452074"/>
                    <a:pt x="275517" y="455006"/>
                    <a:pt x="271960" y="455006"/>
                  </a:cubicBezTo>
                  <a:lnTo>
                    <a:pt x="234347" y="455006"/>
                  </a:lnTo>
                  <a:cubicBezTo>
                    <a:pt x="230791" y="455006"/>
                    <a:pt x="227856" y="452074"/>
                    <a:pt x="227856" y="448520"/>
                  </a:cubicBezTo>
                  <a:lnTo>
                    <a:pt x="227856" y="385705"/>
                  </a:lnTo>
                  <a:cubicBezTo>
                    <a:pt x="227856" y="382062"/>
                    <a:pt x="230791" y="379219"/>
                    <a:pt x="234347" y="379219"/>
                  </a:cubicBezTo>
                  <a:close/>
                  <a:moveTo>
                    <a:pt x="234331" y="328645"/>
                  </a:moveTo>
                  <a:cubicBezTo>
                    <a:pt x="202825" y="328645"/>
                    <a:pt x="177194" y="354240"/>
                    <a:pt x="177194" y="385700"/>
                  </a:cubicBezTo>
                  <a:lnTo>
                    <a:pt x="177194" y="448532"/>
                  </a:lnTo>
                  <a:cubicBezTo>
                    <a:pt x="177194" y="479992"/>
                    <a:pt x="202825" y="505587"/>
                    <a:pt x="234331" y="505587"/>
                  </a:cubicBezTo>
                  <a:lnTo>
                    <a:pt x="271977" y="505587"/>
                  </a:lnTo>
                  <a:cubicBezTo>
                    <a:pt x="303482" y="505587"/>
                    <a:pt x="329113" y="479992"/>
                    <a:pt x="329113" y="448532"/>
                  </a:cubicBezTo>
                  <a:lnTo>
                    <a:pt x="329113" y="385700"/>
                  </a:lnTo>
                  <a:cubicBezTo>
                    <a:pt x="329113" y="354240"/>
                    <a:pt x="303482" y="328645"/>
                    <a:pt x="271977" y="328645"/>
                  </a:cubicBezTo>
                  <a:close/>
                  <a:moveTo>
                    <a:pt x="253109" y="0"/>
                  </a:moveTo>
                  <a:cubicBezTo>
                    <a:pt x="350829" y="0"/>
                    <a:pt x="430303" y="79362"/>
                    <a:pt x="430303" y="176942"/>
                  </a:cubicBezTo>
                  <a:lnTo>
                    <a:pt x="430303" y="252749"/>
                  </a:lnTo>
                  <a:lnTo>
                    <a:pt x="480943" y="252749"/>
                  </a:lnTo>
                  <a:cubicBezTo>
                    <a:pt x="494916" y="252749"/>
                    <a:pt x="506307" y="264124"/>
                    <a:pt x="506307" y="278077"/>
                  </a:cubicBezTo>
                  <a:lnTo>
                    <a:pt x="506307" y="581394"/>
                  </a:lnTo>
                  <a:cubicBezTo>
                    <a:pt x="506307" y="595435"/>
                    <a:pt x="494916" y="606722"/>
                    <a:pt x="480943" y="606722"/>
                  </a:cubicBezTo>
                  <a:lnTo>
                    <a:pt x="25275" y="606722"/>
                  </a:lnTo>
                  <a:cubicBezTo>
                    <a:pt x="11302" y="606722"/>
                    <a:pt x="0" y="595435"/>
                    <a:pt x="0" y="581394"/>
                  </a:cubicBezTo>
                  <a:lnTo>
                    <a:pt x="0" y="278077"/>
                  </a:lnTo>
                  <a:cubicBezTo>
                    <a:pt x="0" y="264124"/>
                    <a:pt x="11302" y="252749"/>
                    <a:pt x="25275" y="252749"/>
                  </a:cubicBezTo>
                  <a:lnTo>
                    <a:pt x="379753" y="252749"/>
                  </a:lnTo>
                  <a:lnTo>
                    <a:pt x="379753" y="176942"/>
                  </a:lnTo>
                  <a:cubicBezTo>
                    <a:pt x="379753" y="107267"/>
                    <a:pt x="322972" y="50568"/>
                    <a:pt x="253109" y="50568"/>
                  </a:cubicBezTo>
                  <a:cubicBezTo>
                    <a:pt x="183335" y="50568"/>
                    <a:pt x="126554" y="107267"/>
                    <a:pt x="126554" y="176942"/>
                  </a:cubicBezTo>
                  <a:cubicBezTo>
                    <a:pt x="126554" y="190895"/>
                    <a:pt x="115252" y="202270"/>
                    <a:pt x="101279" y="202270"/>
                  </a:cubicBezTo>
                  <a:cubicBezTo>
                    <a:pt x="87306" y="202270"/>
                    <a:pt x="75915" y="190895"/>
                    <a:pt x="75915" y="176942"/>
                  </a:cubicBezTo>
                  <a:cubicBezTo>
                    <a:pt x="75915" y="79362"/>
                    <a:pt x="155389" y="0"/>
                    <a:pt x="253109" y="0"/>
                  </a:cubicBezTo>
                  <a:close/>
                </a:path>
              </a:pathLst>
            </a:custGeom>
            <a:solidFill>
              <a:srgbClr val="59AEC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2" name="椭圆 17">
              <a:extLst>
                <a:ext uri="{FF2B5EF4-FFF2-40B4-BE49-F238E27FC236}">
                  <a16:creationId xmlns:a16="http://schemas.microsoft.com/office/drawing/2014/main" id="{C7A004EA-8271-479C-8E9F-17C4071961B3}"/>
                </a:ext>
              </a:extLst>
            </p:cNvPr>
            <p:cNvSpPr/>
            <p:nvPr/>
          </p:nvSpPr>
          <p:spPr>
            <a:xfrm>
              <a:off x="10065666" y="3496756"/>
              <a:ext cx="464972" cy="290661"/>
            </a:xfrm>
            <a:custGeom>
              <a:avLst/>
              <a:gdLst>
                <a:gd name="connsiteX0" fmla="*/ 218748 w 607427"/>
                <a:gd name="connsiteY0" fmla="*/ 211767 h 379713"/>
                <a:gd name="connsiteX1" fmla="*/ 303678 w 607427"/>
                <a:gd name="connsiteY1" fmla="*/ 286283 h 379713"/>
                <a:gd name="connsiteX2" fmla="*/ 388608 w 607427"/>
                <a:gd name="connsiteY2" fmla="*/ 211767 h 379713"/>
                <a:gd name="connsiteX3" fmla="*/ 580118 w 607427"/>
                <a:gd name="connsiteY3" fmla="*/ 379713 h 379713"/>
                <a:gd name="connsiteX4" fmla="*/ 27238 w 607427"/>
                <a:gd name="connsiteY4" fmla="*/ 379713 h 379713"/>
                <a:gd name="connsiteX5" fmla="*/ 607427 w 607427"/>
                <a:gd name="connsiteY5" fmla="*/ 19970 h 379713"/>
                <a:gd name="connsiteX6" fmla="*/ 607427 w 607427"/>
                <a:gd name="connsiteY6" fmla="*/ 359531 h 379713"/>
                <a:gd name="connsiteX7" fmla="*/ 413725 w 607427"/>
                <a:gd name="connsiteY7" fmla="*/ 189751 h 379713"/>
                <a:gd name="connsiteX8" fmla="*/ 0 w 607427"/>
                <a:gd name="connsiteY8" fmla="*/ 19970 h 379713"/>
                <a:gd name="connsiteX9" fmla="*/ 193561 w 607427"/>
                <a:gd name="connsiteY9" fmla="*/ 189751 h 379713"/>
                <a:gd name="connsiteX10" fmla="*/ 0 w 607427"/>
                <a:gd name="connsiteY10" fmla="*/ 359531 h 379713"/>
                <a:gd name="connsiteX11" fmla="*/ 27379 w 607427"/>
                <a:gd name="connsiteY11" fmla="*/ 0 h 379713"/>
                <a:gd name="connsiteX12" fmla="*/ 579906 w 607427"/>
                <a:gd name="connsiteY12" fmla="*/ 0 h 379713"/>
                <a:gd name="connsiteX13" fmla="*/ 303694 w 607427"/>
                <a:gd name="connsiteY13" fmla="*/ 242251 h 37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7427" h="379713">
                  <a:moveTo>
                    <a:pt x="218748" y="211767"/>
                  </a:moveTo>
                  <a:lnTo>
                    <a:pt x="303678" y="286283"/>
                  </a:lnTo>
                  <a:lnTo>
                    <a:pt x="388608" y="211767"/>
                  </a:lnTo>
                  <a:lnTo>
                    <a:pt x="580118" y="379713"/>
                  </a:lnTo>
                  <a:lnTo>
                    <a:pt x="27238" y="379713"/>
                  </a:lnTo>
                  <a:close/>
                  <a:moveTo>
                    <a:pt x="607427" y="19970"/>
                  </a:moveTo>
                  <a:lnTo>
                    <a:pt x="607427" y="359531"/>
                  </a:lnTo>
                  <a:lnTo>
                    <a:pt x="413725" y="189751"/>
                  </a:lnTo>
                  <a:close/>
                  <a:moveTo>
                    <a:pt x="0" y="19970"/>
                  </a:moveTo>
                  <a:lnTo>
                    <a:pt x="193561" y="189751"/>
                  </a:lnTo>
                  <a:lnTo>
                    <a:pt x="0" y="359531"/>
                  </a:lnTo>
                  <a:close/>
                  <a:moveTo>
                    <a:pt x="27379" y="0"/>
                  </a:moveTo>
                  <a:lnTo>
                    <a:pt x="579906" y="0"/>
                  </a:lnTo>
                  <a:lnTo>
                    <a:pt x="303694" y="242251"/>
                  </a:lnTo>
                  <a:close/>
                </a:path>
              </a:pathLst>
            </a:custGeom>
            <a:solidFill>
              <a:srgbClr val="59AEC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3" name="椭圆 18">
              <a:extLst>
                <a:ext uri="{FF2B5EF4-FFF2-40B4-BE49-F238E27FC236}">
                  <a16:creationId xmlns:a16="http://schemas.microsoft.com/office/drawing/2014/main" id="{EE0B3688-94E9-4616-BD55-6BF6E1E1D463}"/>
                </a:ext>
              </a:extLst>
            </p:cNvPr>
            <p:cNvSpPr/>
            <p:nvPr/>
          </p:nvSpPr>
          <p:spPr>
            <a:xfrm>
              <a:off x="8520310" y="4252462"/>
              <a:ext cx="934486" cy="933189"/>
            </a:xfrm>
            <a:custGeom>
              <a:avLst/>
              <a:gdLst>
                <a:gd name="T0" fmla="*/ 5498 w 5622"/>
                <a:gd name="T1" fmla="*/ 2392 h 5622"/>
                <a:gd name="T2" fmla="*/ 5153 w 5622"/>
                <a:gd name="T3" fmla="*/ 2392 h 5622"/>
                <a:gd name="T4" fmla="*/ 4747 w 5622"/>
                <a:gd name="T5" fmla="*/ 1441 h 5622"/>
                <a:gd name="T6" fmla="*/ 4986 w 5622"/>
                <a:gd name="T7" fmla="*/ 1202 h 5622"/>
                <a:gd name="T8" fmla="*/ 5022 w 5622"/>
                <a:gd name="T9" fmla="*/ 1114 h 5622"/>
                <a:gd name="T10" fmla="*/ 4986 w 5622"/>
                <a:gd name="T11" fmla="*/ 1026 h 5622"/>
                <a:gd name="T12" fmla="*/ 4569 w 5622"/>
                <a:gd name="T13" fmla="*/ 609 h 5622"/>
                <a:gd name="T14" fmla="*/ 4393 w 5622"/>
                <a:gd name="T15" fmla="*/ 609 h 5622"/>
                <a:gd name="T16" fmla="*/ 4147 w 5622"/>
                <a:gd name="T17" fmla="*/ 855 h 5622"/>
                <a:gd name="T18" fmla="*/ 3215 w 5622"/>
                <a:gd name="T19" fmla="*/ 474 h 5622"/>
                <a:gd name="T20" fmla="*/ 3215 w 5622"/>
                <a:gd name="T21" fmla="*/ 124 h 5622"/>
                <a:gd name="T22" fmla="*/ 3090 w 5622"/>
                <a:gd name="T23" fmla="*/ 0 h 5622"/>
                <a:gd name="T24" fmla="*/ 2500 w 5622"/>
                <a:gd name="T25" fmla="*/ 0 h 5622"/>
                <a:gd name="T26" fmla="*/ 2376 w 5622"/>
                <a:gd name="T27" fmla="*/ 124 h 5622"/>
                <a:gd name="T28" fmla="*/ 2376 w 5622"/>
                <a:gd name="T29" fmla="*/ 474 h 5622"/>
                <a:gd name="T30" fmla="*/ 1437 w 5622"/>
                <a:gd name="T31" fmla="*/ 860 h 5622"/>
                <a:gd name="T32" fmla="*/ 1197 w 5622"/>
                <a:gd name="T33" fmla="*/ 620 h 5622"/>
                <a:gd name="T34" fmla="*/ 1022 w 5622"/>
                <a:gd name="T35" fmla="*/ 620 h 5622"/>
                <a:gd name="T36" fmla="*/ 604 w 5622"/>
                <a:gd name="T37" fmla="*/ 1037 h 5622"/>
                <a:gd name="T38" fmla="*/ 568 w 5622"/>
                <a:gd name="T39" fmla="*/ 1125 h 5622"/>
                <a:gd name="T40" fmla="*/ 604 w 5622"/>
                <a:gd name="T41" fmla="*/ 1213 h 5622"/>
                <a:gd name="T42" fmla="*/ 839 w 5622"/>
                <a:gd name="T43" fmla="*/ 1448 h 5622"/>
                <a:gd name="T44" fmla="*/ 437 w 5622"/>
                <a:gd name="T45" fmla="*/ 2392 h 5622"/>
                <a:gd name="T46" fmla="*/ 124 w 5622"/>
                <a:gd name="T47" fmla="*/ 2392 h 5622"/>
                <a:gd name="T48" fmla="*/ 0 w 5622"/>
                <a:gd name="T49" fmla="*/ 2516 h 5622"/>
                <a:gd name="T50" fmla="*/ 0 w 5622"/>
                <a:gd name="T51" fmla="*/ 3106 h 5622"/>
                <a:gd name="T52" fmla="*/ 124 w 5622"/>
                <a:gd name="T53" fmla="*/ 3230 h 5622"/>
                <a:gd name="T54" fmla="*/ 427 w 5622"/>
                <a:gd name="T55" fmla="*/ 3230 h 5622"/>
                <a:gd name="T56" fmla="*/ 814 w 5622"/>
                <a:gd name="T57" fmla="*/ 4189 h 5622"/>
                <a:gd name="T58" fmla="*/ 593 w 5622"/>
                <a:gd name="T59" fmla="*/ 4409 h 5622"/>
                <a:gd name="T60" fmla="*/ 593 w 5622"/>
                <a:gd name="T61" fmla="*/ 4584 h 5622"/>
                <a:gd name="T62" fmla="*/ 1011 w 5622"/>
                <a:gd name="T63" fmla="*/ 5002 h 5622"/>
                <a:gd name="T64" fmla="*/ 1099 w 5622"/>
                <a:gd name="T65" fmla="*/ 5038 h 5622"/>
                <a:gd name="T66" fmla="*/ 1186 w 5622"/>
                <a:gd name="T67" fmla="*/ 5002 h 5622"/>
                <a:gd name="T68" fmla="*/ 1400 w 5622"/>
                <a:gd name="T69" fmla="*/ 4789 h 5622"/>
                <a:gd name="T70" fmla="*/ 2376 w 5622"/>
                <a:gd name="T71" fmla="*/ 5200 h 5622"/>
                <a:gd name="T72" fmla="*/ 2376 w 5622"/>
                <a:gd name="T73" fmla="*/ 5498 h 5622"/>
                <a:gd name="T74" fmla="*/ 2500 w 5622"/>
                <a:gd name="T75" fmla="*/ 5622 h 5622"/>
                <a:gd name="T76" fmla="*/ 3090 w 5622"/>
                <a:gd name="T77" fmla="*/ 5622 h 5622"/>
                <a:gd name="T78" fmla="*/ 3215 w 5622"/>
                <a:gd name="T79" fmla="*/ 5498 h 5622"/>
                <a:gd name="T80" fmla="*/ 3215 w 5622"/>
                <a:gd name="T81" fmla="*/ 5200 h 5622"/>
                <a:gd name="T82" fmla="*/ 4184 w 5622"/>
                <a:gd name="T83" fmla="*/ 4793 h 5622"/>
                <a:gd name="T84" fmla="*/ 4404 w 5622"/>
                <a:gd name="T85" fmla="*/ 5013 h 5622"/>
                <a:gd name="T86" fmla="*/ 4580 w 5622"/>
                <a:gd name="T87" fmla="*/ 5013 h 5622"/>
                <a:gd name="T88" fmla="*/ 4997 w 5622"/>
                <a:gd name="T89" fmla="*/ 4595 h 5622"/>
                <a:gd name="T90" fmla="*/ 4997 w 5622"/>
                <a:gd name="T91" fmla="*/ 4420 h 5622"/>
                <a:gd name="T92" fmla="*/ 4773 w 5622"/>
                <a:gd name="T93" fmla="*/ 4195 h 5622"/>
                <a:gd name="T94" fmla="*/ 5164 w 5622"/>
                <a:gd name="T95" fmla="*/ 3230 h 5622"/>
                <a:gd name="T96" fmla="*/ 5498 w 5622"/>
                <a:gd name="T97" fmla="*/ 3230 h 5622"/>
                <a:gd name="T98" fmla="*/ 5622 w 5622"/>
                <a:gd name="T99" fmla="*/ 3106 h 5622"/>
                <a:gd name="T100" fmla="*/ 5622 w 5622"/>
                <a:gd name="T101" fmla="*/ 2516 h 5622"/>
                <a:gd name="T102" fmla="*/ 5498 w 5622"/>
                <a:gd name="T103" fmla="*/ 2392 h 5622"/>
                <a:gd name="T104" fmla="*/ 2811 w 5622"/>
                <a:gd name="T105" fmla="*/ 4121 h 5622"/>
                <a:gd name="T106" fmla="*/ 1501 w 5622"/>
                <a:gd name="T107" fmla="*/ 2811 h 5622"/>
                <a:gd name="T108" fmla="*/ 2811 w 5622"/>
                <a:gd name="T109" fmla="*/ 1501 h 5622"/>
                <a:gd name="T110" fmla="*/ 4121 w 5622"/>
                <a:gd name="T111" fmla="*/ 2811 h 5622"/>
                <a:gd name="T112" fmla="*/ 2811 w 5622"/>
                <a:gd name="T113" fmla="*/ 4121 h 5622"/>
                <a:gd name="T114" fmla="*/ 3308 w 5622"/>
                <a:gd name="T115" fmla="*/ 2811 h 5622"/>
                <a:gd name="T116" fmla="*/ 2811 w 5622"/>
                <a:gd name="T117" fmla="*/ 3308 h 5622"/>
                <a:gd name="T118" fmla="*/ 2314 w 5622"/>
                <a:gd name="T119" fmla="*/ 2811 h 5622"/>
                <a:gd name="T120" fmla="*/ 2811 w 5622"/>
                <a:gd name="T121" fmla="*/ 2314 h 5622"/>
                <a:gd name="T122" fmla="*/ 3308 w 5622"/>
                <a:gd name="T123" fmla="*/ 2811 h 5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22" h="5622">
                  <a:moveTo>
                    <a:pt x="5498" y="2392"/>
                  </a:moveTo>
                  <a:lnTo>
                    <a:pt x="5153" y="2392"/>
                  </a:lnTo>
                  <a:cubicBezTo>
                    <a:pt x="5089" y="2049"/>
                    <a:pt x="4950" y="1724"/>
                    <a:pt x="4747" y="1441"/>
                  </a:cubicBezTo>
                  <a:lnTo>
                    <a:pt x="4986" y="1202"/>
                  </a:lnTo>
                  <a:cubicBezTo>
                    <a:pt x="5009" y="1179"/>
                    <a:pt x="5022" y="1147"/>
                    <a:pt x="5022" y="1114"/>
                  </a:cubicBezTo>
                  <a:cubicBezTo>
                    <a:pt x="5022" y="1081"/>
                    <a:pt x="5009" y="1050"/>
                    <a:pt x="4986" y="1026"/>
                  </a:cubicBezTo>
                  <a:lnTo>
                    <a:pt x="4569" y="609"/>
                  </a:lnTo>
                  <a:cubicBezTo>
                    <a:pt x="4520" y="561"/>
                    <a:pt x="4442" y="561"/>
                    <a:pt x="4393" y="609"/>
                  </a:cubicBezTo>
                  <a:lnTo>
                    <a:pt x="4147" y="855"/>
                  </a:lnTo>
                  <a:cubicBezTo>
                    <a:pt x="3866" y="663"/>
                    <a:pt x="3548" y="533"/>
                    <a:pt x="3215" y="474"/>
                  </a:cubicBezTo>
                  <a:lnTo>
                    <a:pt x="3215" y="124"/>
                  </a:lnTo>
                  <a:cubicBezTo>
                    <a:pt x="3215" y="56"/>
                    <a:pt x="3159" y="0"/>
                    <a:pt x="3090" y="0"/>
                  </a:cubicBezTo>
                  <a:lnTo>
                    <a:pt x="2500" y="0"/>
                  </a:lnTo>
                  <a:cubicBezTo>
                    <a:pt x="2432" y="0"/>
                    <a:pt x="2376" y="56"/>
                    <a:pt x="2376" y="124"/>
                  </a:cubicBezTo>
                  <a:lnTo>
                    <a:pt x="2376" y="474"/>
                  </a:lnTo>
                  <a:cubicBezTo>
                    <a:pt x="2040" y="534"/>
                    <a:pt x="1719" y="665"/>
                    <a:pt x="1437" y="860"/>
                  </a:cubicBezTo>
                  <a:lnTo>
                    <a:pt x="1197" y="620"/>
                  </a:lnTo>
                  <a:cubicBezTo>
                    <a:pt x="1149" y="572"/>
                    <a:pt x="1070" y="572"/>
                    <a:pt x="1022" y="620"/>
                  </a:cubicBezTo>
                  <a:lnTo>
                    <a:pt x="604" y="1037"/>
                  </a:lnTo>
                  <a:cubicBezTo>
                    <a:pt x="581" y="1061"/>
                    <a:pt x="568" y="1092"/>
                    <a:pt x="568" y="1125"/>
                  </a:cubicBezTo>
                  <a:cubicBezTo>
                    <a:pt x="568" y="1158"/>
                    <a:pt x="581" y="1190"/>
                    <a:pt x="604" y="1213"/>
                  </a:cubicBezTo>
                  <a:lnTo>
                    <a:pt x="839" y="1448"/>
                  </a:lnTo>
                  <a:cubicBezTo>
                    <a:pt x="639" y="1730"/>
                    <a:pt x="502" y="2052"/>
                    <a:pt x="437" y="2392"/>
                  </a:cubicBezTo>
                  <a:lnTo>
                    <a:pt x="124" y="2392"/>
                  </a:lnTo>
                  <a:cubicBezTo>
                    <a:pt x="56" y="2392"/>
                    <a:pt x="0" y="2447"/>
                    <a:pt x="0" y="2516"/>
                  </a:cubicBezTo>
                  <a:lnTo>
                    <a:pt x="0" y="3106"/>
                  </a:lnTo>
                  <a:cubicBezTo>
                    <a:pt x="0" y="3175"/>
                    <a:pt x="56" y="3230"/>
                    <a:pt x="124" y="3230"/>
                  </a:cubicBezTo>
                  <a:lnTo>
                    <a:pt x="427" y="3230"/>
                  </a:lnTo>
                  <a:cubicBezTo>
                    <a:pt x="484" y="3573"/>
                    <a:pt x="616" y="3900"/>
                    <a:pt x="814" y="4189"/>
                  </a:cubicBezTo>
                  <a:lnTo>
                    <a:pt x="593" y="4409"/>
                  </a:lnTo>
                  <a:cubicBezTo>
                    <a:pt x="545" y="4457"/>
                    <a:pt x="545" y="4536"/>
                    <a:pt x="593" y="4584"/>
                  </a:cubicBezTo>
                  <a:lnTo>
                    <a:pt x="1011" y="5002"/>
                  </a:lnTo>
                  <a:cubicBezTo>
                    <a:pt x="1034" y="5025"/>
                    <a:pt x="1066" y="5038"/>
                    <a:pt x="1099" y="5038"/>
                  </a:cubicBezTo>
                  <a:cubicBezTo>
                    <a:pt x="1132" y="5038"/>
                    <a:pt x="1163" y="5025"/>
                    <a:pt x="1186" y="5002"/>
                  </a:cubicBezTo>
                  <a:lnTo>
                    <a:pt x="1400" y="4789"/>
                  </a:lnTo>
                  <a:cubicBezTo>
                    <a:pt x="1690" y="4997"/>
                    <a:pt x="2024" y="5138"/>
                    <a:pt x="2376" y="5200"/>
                  </a:cubicBezTo>
                  <a:lnTo>
                    <a:pt x="2376" y="5498"/>
                  </a:lnTo>
                  <a:cubicBezTo>
                    <a:pt x="2376" y="5566"/>
                    <a:pt x="2432" y="5622"/>
                    <a:pt x="2500" y="5622"/>
                  </a:cubicBezTo>
                  <a:lnTo>
                    <a:pt x="3090" y="5622"/>
                  </a:lnTo>
                  <a:cubicBezTo>
                    <a:pt x="3159" y="5622"/>
                    <a:pt x="3215" y="5566"/>
                    <a:pt x="3215" y="5498"/>
                  </a:cubicBezTo>
                  <a:lnTo>
                    <a:pt x="3215" y="5200"/>
                  </a:lnTo>
                  <a:cubicBezTo>
                    <a:pt x="3564" y="5138"/>
                    <a:pt x="3895" y="4999"/>
                    <a:pt x="4184" y="4793"/>
                  </a:cubicBezTo>
                  <a:lnTo>
                    <a:pt x="4404" y="5013"/>
                  </a:lnTo>
                  <a:cubicBezTo>
                    <a:pt x="4451" y="5059"/>
                    <a:pt x="4533" y="5059"/>
                    <a:pt x="4580" y="5013"/>
                  </a:cubicBezTo>
                  <a:lnTo>
                    <a:pt x="4997" y="4595"/>
                  </a:lnTo>
                  <a:cubicBezTo>
                    <a:pt x="5046" y="4547"/>
                    <a:pt x="5046" y="4468"/>
                    <a:pt x="4997" y="4420"/>
                  </a:cubicBezTo>
                  <a:lnTo>
                    <a:pt x="4773" y="4195"/>
                  </a:lnTo>
                  <a:cubicBezTo>
                    <a:pt x="4973" y="3905"/>
                    <a:pt x="5106" y="3575"/>
                    <a:pt x="5164" y="3230"/>
                  </a:cubicBezTo>
                  <a:lnTo>
                    <a:pt x="5498" y="3230"/>
                  </a:lnTo>
                  <a:cubicBezTo>
                    <a:pt x="5566" y="3230"/>
                    <a:pt x="5622" y="3175"/>
                    <a:pt x="5622" y="3106"/>
                  </a:cubicBezTo>
                  <a:lnTo>
                    <a:pt x="5622" y="2516"/>
                  </a:lnTo>
                  <a:cubicBezTo>
                    <a:pt x="5622" y="2447"/>
                    <a:pt x="5566" y="2392"/>
                    <a:pt x="5498" y="2392"/>
                  </a:cubicBezTo>
                  <a:close/>
                  <a:moveTo>
                    <a:pt x="2811" y="4121"/>
                  </a:moveTo>
                  <a:cubicBezTo>
                    <a:pt x="2088" y="4121"/>
                    <a:pt x="1501" y="3534"/>
                    <a:pt x="1501" y="2811"/>
                  </a:cubicBezTo>
                  <a:cubicBezTo>
                    <a:pt x="1501" y="2088"/>
                    <a:pt x="2088" y="1501"/>
                    <a:pt x="2811" y="1501"/>
                  </a:cubicBezTo>
                  <a:cubicBezTo>
                    <a:pt x="3534" y="1501"/>
                    <a:pt x="4121" y="2088"/>
                    <a:pt x="4121" y="2811"/>
                  </a:cubicBezTo>
                  <a:cubicBezTo>
                    <a:pt x="4121" y="3534"/>
                    <a:pt x="3534" y="4121"/>
                    <a:pt x="2811" y="4121"/>
                  </a:cubicBezTo>
                  <a:close/>
                  <a:moveTo>
                    <a:pt x="3308" y="2811"/>
                  </a:moveTo>
                  <a:cubicBezTo>
                    <a:pt x="3308" y="3086"/>
                    <a:pt x="3085" y="3308"/>
                    <a:pt x="2811" y="3308"/>
                  </a:cubicBezTo>
                  <a:cubicBezTo>
                    <a:pt x="2537" y="3308"/>
                    <a:pt x="2314" y="3086"/>
                    <a:pt x="2314" y="2811"/>
                  </a:cubicBezTo>
                  <a:cubicBezTo>
                    <a:pt x="2314" y="2537"/>
                    <a:pt x="2537" y="2314"/>
                    <a:pt x="2811" y="2314"/>
                  </a:cubicBezTo>
                  <a:cubicBezTo>
                    <a:pt x="3085" y="2314"/>
                    <a:pt x="3308" y="2537"/>
                    <a:pt x="3308" y="2811"/>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 name="矩形 1">
              <a:extLst>
                <a:ext uri="{FF2B5EF4-FFF2-40B4-BE49-F238E27FC236}">
                  <a16:creationId xmlns:a16="http://schemas.microsoft.com/office/drawing/2014/main" id="{B6F18ACD-D741-4FC3-A53F-2F35588682D2}"/>
                </a:ext>
              </a:extLst>
            </p:cNvPr>
            <p:cNvSpPr/>
            <p:nvPr/>
          </p:nvSpPr>
          <p:spPr>
            <a:xfrm>
              <a:off x="7506269" y="2664501"/>
              <a:ext cx="2041984" cy="400110"/>
            </a:xfrm>
            <a:prstGeom prst="rect">
              <a:avLst/>
            </a:prstGeom>
          </p:spPr>
          <p:txBody>
            <a:bodyPr wrap="square">
              <a:spAutoFit/>
            </a:bodyPr>
            <a:lstStyle/>
            <a:p>
              <a:pPr algn="ctr"/>
              <a:r>
                <a:rPr lang="zh-CN" altLang="en-US" sz="2000" b="1" dirty="0">
                  <a:solidFill>
                    <a:srgbClr val="004D73"/>
                  </a:solidFill>
                  <a:latin typeface="微软雅黑" panose="020B0503020204020204" pitchFamily="34" charset="-122"/>
                  <a:ea typeface="微软雅黑" panose="020B0503020204020204" pitchFamily="34" charset="-122"/>
                </a:rPr>
                <a:t>投资方案评估</a:t>
              </a:r>
            </a:p>
          </p:txBody>
        </p:sp>
      </p:grpSp>
    </p:spTree>
    <p:extLst>
      <p:ext uri="{BB962C8B-B14F-4D97-AF65-F5344CB8AC3E}">
        <p14:creationId xmlns:p14="http://schemas.microsoft.com/office/powerpoint/2010/main" val="2001910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圆角 69">
            <a:extLst>
              <a:ext uri="{FF2B5EF4-FFF2-40B4-BE49-F238E27FC236}">
                <a16:creationId xmlns:a16="http://schemas.microsoft.com/office/drawing/2014/main" id="{B4BFFBC4-F6E7-4A82-AA37-E54DABE09454}"/>
              </a:ext>
            </a:extLst>
          </p:cNvPr>
          <p:cNvSpPr/>
          <p:nvPr/>
        </p:nvSpPr>
        <p:spPr>
          <a:xfrm rot="2700000">
            <a:off x="7305986" y="1802291"/>
            <a:ext cx="2147318" cy="2215579"/>
          </a:xfrm>
          <a:prstGeom prst="roundRect">
            <a:avLst/>
          </a:prstGeom>
          <a:solidFill>
            <a:schemeClr val="bg1"/>
          </a:solidFill>
          <a:ln w="60325" cap="flat" cmpd="sng" algn="ctr">
            <a:gradFill flip="none" rotWithShape="1">
              <a:gsLst>
                <a:gs pos="0">
                  <a:srgbClr val="DBDBDB"/>
                </a:gs>
                <a:gs pos="100000">
                  <a:sysClr val="window" lastClr="FFFFFF"/>
                </a:gs>
              </a:gsLst>
              <a:lin ang="18900000" scaled="1"/>
              <a:tileRect/>
            </a:gradFill>
            <a:prstDash val="solid"/>
            <a:miter lim="800000"/>
          </a:ln>
          <a:effectLst>
            <a:outerShdw blurRad="698500" dist="190500" dir="8100000" algn="tr" rotWithShape="0">
              <a:prstClr val="black">
                <a:alpha val="15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grpSp>
        <p:nvGrpSpPr>
          <p:cNvPr id="60" name="Group 59"/>
          <p:cNvGrpSpPr/>
          <p:nvPr/>
        </p:nvGrpSpPr>
        <p:grpSpPr>
          <a:xfrm>
            <a:off x="1" y="301326"/>
            <a:ext cx="12192000" cy="6556674"/>
            <a:chOff x="1" y="301326"/>
            <a:chExt cx="12192000" cy="6556674"/>
          </a:xfrm>
        </p:grpSpPr>
        <p:sp>
          <p:nvSpPr>
            <p:cNvPr id="5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9"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46" name="Rectangle 18">
            <a:extLst>
              <a:ext uri="{FF2B5EF4-FFF2-40B4-BE49-F238E27FC236}">
                <a16:creationId xmlns:a16="http://schemas.microsoft.com/office/drawing/2014/main" id="{BCEA0AB4-D364-47BB-8440-8A8EB423C1C6}"/>
              </a:ext>
            </a:extLst>
          </p:cNvPr>
          <p:cNvSpPr/>
          <p:nvPr/>
        </p:nvSpPr>
        <p:spPr>
          <a:xfrm>
            <a:off x="1009860" y="402584"/>
            <a:ext cx="5295247"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rPr>
              <a:t>项目财务分析</a:t>
            </a:r>
            <a:r>
              <a:rPr lang="en-US" altLang="zh-CN" sz="2000" b="1" dirty="0">
                <a:solidFill>
                  <a:srgbClr val="004D73"/>
                </a:solidFill>
                <a:latin typeface="微软雅黑" panose="020B0503020204020204" pitchFamily="34" charset="-122"/>
                <a:ea typeface="微软雅黑" panose="020B0503020204020204" pitchFamily="34" charset="-122"/>
              </a:rPr>
              <a:t>——</a:t>
            </a:r>
            <a:r>
              <a:rPr lang="zh-CN" altLang="en-US" sz="2000" b="1" dirty="0">
                <a:solidFill>
                  <a:srgbClr val="004D73"/>
                </a:solidFill>
                <a:latin typeface="微软雅黑" panose="020B0503020204020204" pitchFamily="34" charset="-122"/>
                <a:ea typeface="微软雅黑" panose="020B0503020204020204" pitchFamily="34" charset="-122"/>
              </a:rPr>
              <a:t>项目融资方案评估</a:t>
            </a:r>
          </a:p>
        </p:txBody>
      </p:sp>
      <p:sp>
        <p:nvSpPr>
          <p:cNvPr id="48" name="矩形: 圆角 47">
            <a:extLst>
              <a:ext uri="{FF2B5EF4-FFF2-40B4-BE49-F238E27FC236}">
                <a16:creationId xmlns:a16="http://schemas.microsoft.com/office/drawing/2014/main" id="{2F961641-68CA-4B97-91DB-69E8B3A5E792}"/>
              </a:ext>
            </a:extLst>
          </p:cNvPr>
          <p:cNvSpPr/>
          <p:nvPr/>
        </p:nvSpPr>
        <p:spPr>
          <a:xfrm rot="2700000">
            <a:off x="6650765" y="3694142"/>
            <a:ext cx="1060517" cy="1060517"/>
          </a:xfrm>
          <a:prstGeom prst="roundRect">
            <a:avLst/>
          </a:prstGeom>
          <a:solidFill>
            <a:schemeClr val="bg1"/>
          </a:solidFill>
          <a:ln w="60325" cap="flat" cmpd="sng" algn="ctr">
            <a:gradFill flip="none" rotWithShape="1">
              <a:gsLst>
                <a:gs pos="0">
                  <a:srgbClr val="DBDBDB"/>
                </a:gs>
                <a:gs pos="100000">
                  <a:sysClr val="window" lastClr="FFFFFF"/>
                </a:gs>
              </a:gsLst>
              <a:lin ang="18900000" scaled="1"/>
              <a:tileRect/>
            </a:gradFill>
            <a:prstDash val="solid"/>
            <a:miter lim="800000"/>
          </a:ln>
          <a:effectLst>
            <a:outerShdw blurRad="698500" dist="190500" dir="8100000" algn="tr" rotWithShape="0">
              <a:prstClr val="black">
                <a:alpha val="15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49" name="矩形: 圆角 48">
            <a:extLst>
              <a:ext uri="{FF2B5EF4-FFF2-40B4-BE49-F238E27FC236}">
                <a16:creationId xmlns:a16="http://schemas.microsoft.com/office/drawing/2014/main" id="{BAF3E0C4-1DA0-48D1-9226-6FC95C76CA79}"/>
              </a:ext>
            </a:extLst>
          </p:cNvPr>
          <p:cNvSpPr/>
          <p:nvPr/>
        </p:nvSpPr>
        <p:spPr>
          <a:xfrm rot="2700000">
            <a:off x="8107521" y="3839024"/>
            <a:ext cx="1760065" cy="1760065"/>
          </a:xfrm>
          <a:prstGeom prst="roundRect">
            <a:avLst/>
          </a:prstGeom>
          <a:solidFill>
            <a:srgbClr val="59AEC1"/>
          </a:solidFill>
          <a:ln w="60325" cap="flat" cmpd="sng" algn="ctr">
            <a:noFill/>
            <a:prstDash val="solid"/>
            <a:miter lim="800000"/>
          </a:ln>
          <a:effectLst>
            <a:outerShdw blurRad="698500" dist="190500" dir="8100000" algn="tr" rotWithShape="0">
              <a:prstClr val="black">
                <a:alpha val="15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50" name="矩形: 圆角 49">
            <a:extLst>
              <a:ext uri="{FF2B5EF4-FFF2-40B4-BE49-F238E27FC236}">
                <a16:creationId xmlns:a16="http://schemas.microsoft.com/office/drawing/2014/main" id="{F376C98A-8B31-412C-B67A-6C2A94FBCC7F}"/>
              </a:ext>
            </a:extLst>
          </p:cNvPr>
          <p:cNvSpPr/>
          <p:nvPr/>
        </p:nvSpPr>
        <p:spPr>
          <a:xfrm rot="2700000">
            <a:off x="9767894" y="3111992"/>
            <a:ext cx="1060517" cy="1060517"/>
          </a:xfrm>
          <a:prstGeom prst="roundRect">
            <a:avLst/>
          </a:prstGeom>
          <a:solidFill>
            <a:schemeClr val="bg1"/>
          </a:solidFill>
          <a:ln w="60325" cap="flat" cmpd="sng" algn="ctr">
            <a:gradFill flip="none" rotWithShape="1">
              <a:gsLst>
                <a:gs pos="0">
                  <a:srgbClr val="DBDBDB"/>
                </a:gs>
                <a:gs pos="100000">
                  <a:sysClr val="window" lastClr="FFFFFF"/>
                </a:gs>
              </a:gsLst>
              <a:lin ang="18900000" scaled="1"/>
              <a:tileRect/>
            </a:gradFill>
            <a:prstDash val="solid"/>
            <a:miter lim="800000"/>
          </a:ln>
          <a:effectLst>
            <a:outerShdw blurRad="698500" dist="190500" dir="8100000" algn="tr" rotWithShape="0">
              <a:prstClr val="black">
                <a:alpha val="15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51" name="椭圆 16">
            <a:extLst>
              <a:ext uri="{FF2B5EF4-FFF2-40B4-BE49-F238E27FC236}">
                <a16:creationId xmlns:a16="http://schemas.microsoft.com/office/drawing/2014/main" id="{DFB485C9-9397-4318-8972-5F4880546739}"/>
              </a:ext>
            </a:extLst>
          </p:cNvPr>
          <p:cNvSpPr/>
          <p:nvPr/>
        </p:nvSpPr>
        <p:spPr>
          <a:xfrm>
            <a:off x="6987015" y="3991914"/>
            <a:ext cx="388017" cy="464972"/>
          </a:xfrm>
          <a:custGeom>
            <a:avLst/>
            <a:gdLst>
              <a:gd name="connsiteX0" fmla="*/ 234347 w 506307"/>
              <a:gd name="connsiteY0" fmla="*/ 379219 h 606722"/>
              <a:gd name="connsiteX1" fmla="*/ 271960 w 506307"/>
              <a:gd name="connsiteY1" fmla="*/ 379219 h 606722"/>
              <a:gd name="connsiteX2" fmla="*/ 278451 w 506307"/>
              <a:gd name="connsiteY2" fmla="*/ 385705 h 606722"/>
              <a:gd name="connsiteX3" fmla="*/ 278451 w 506307"/>
              <a:gd name="connsiteY3" fmla="*/ 448520 h 606722"/>
              <a:gd name="connsiteX4" fmla="*/ 271960 w 506307"/>
              <a:gd name="connsiteY4" fmla="*/ 455006 h 606722"/>
              <a:gd name="connsiteX5" fmla="*/ 234347 w 506307"/>
              <a:gd name="connsiteY5" fmla="*/ 455006 h 606722"/>
              <a:gd name="connsiteX6" fmla="*/ 227856 w 506307"/>
              <a:gd name="connsiteY6" fmla="*/ 448520 h 606722"/>
              <a:gd name="connsiteX7" fmla="*/ 227856 w 506307"/>
              <a:gd name="connsiteY7" fmla="*/ 385705 h 606722"/>
              <a:gd name="connsiteX8" fmla="*/ 234347 w 506307"/>
              <a:gd name="connsiteY8" fmla="*/ 379219 h 606722"/>
              <a:gd name="connsiteX9" fmla="*/ 234331 w 506307"/>
              <a:gd name="connsiteY9" fmla="*/ 328645 h 606722"/>
              <a:gd name="connsiteX10" fmla="*/ 177194 w 506307"/>
              <a:gd name="connsiteY10" fmla="*/ 385700 h 606722"/>
              <a:gd name="connsiteX11" fmla="*/ 177194 w 506307"/>
              <a:gd name="connsiteY11" fmla="*/ 448532 h 606722"/>
              <a:gd name="connsiteX12" fmla="*/ 234331 w 506307"/>
              <a:gd name="connsiteY12" fmla="*/ 505587 h 606722"/>
              <a:gd name="connsiteX13" fmla="*/ 271977 w 506307"/>
              <a:gd name="connsiteY13" fmla="*/ 505587 h 606722"/>
              <a:gd name="connsiteX14" fmla="*/ 329113 w 506307"/>
              <a:gd name="connsiteY14" fmla="*/ 448532 h 606722"/>
              <a:gd name="connsiteX15" fmla="*/ 329113 w 506307"/>
              <a:gd name="connsiteY15" fmla="*/ 385700 h 606722"/>
              <a:gd name="connsiteX16" fmla="*/ 271977 w 506307"/>
              <a:gd name="connsiteY16" fmla="*/ 328645 h 606722"/>
              <a:gd name="connsiteX17" fmla="*/ 253109 w 506307"/>
              <a:gd name="connsiteY17" fmla="*/ 0 h 606722"/>
              <a:gd name="connsiteX18" fmla="*/ 430303 w 506307"/>
              <a:gd name="connsiteY18" fmla="*/ 176942 h 606722"/>
              <a:gd name="connsiteX19" fmla="*/ 430303 w 506307"/>
              <a:gd name="connsiteY19" fmla="*/ 252749 h 606722"/>
              <a:gd name="connsiteX20" fmla="*/ 480943 w 506307"/>
              <a:gd name="connsiteY20" fmla="*/ 252749 h 606722"/>
              <a:gd name="connsiteX21" fmla="*/ 506307 w 506307"/>
              <a:gd name="connsiteY21" fmla="*/ 278077 h 606722"/>
              <a:gd name="connsiteX22" fmla="*/ 506307 w 506307"/>
              <a:gd name="connsiteY22" fmla="*/ 581394 h 606722"/>
              <a:gd name="connsiteX23" fmla="*/ 480943 w 506307"/>
              <a:gd name="connsiteY23" fmla="*/ 606722 h 606722"/>
              <a:gd name="connsiteX24" fmla="*/ 25275 w 506307"/>
              <a:gd name="connsiteY24" fmla="*/ 606722 h 606722"/>
              <a:gd name="connsiteX25" fmla="*/ 0 w 506307"/>
              <a:gd name="connsiteY25" fmla="*/ 581394 h 606722"/>
              <a:gd name="connsiteX26" fmla="*/ 0 w 506307"/>
              <a:gd name="connsiteY26" fmla="*/ 278077 h 606722"/>
              <a:gd name="connsiteX27" fmla="*/ 25275 w 506307"/>
              <a:gd name="connsiteY27" fmla="*/ 252749 h 606722"/>
              <a:gd name="connsiteX28" fmla="*/ 379753 w 506307"/>
              <a:gd name="connsiteY28" fmla="*/ 252749 h 606722"/>
              <a:gd name="connsiteX29" fmla="*/ 379753 w 506307"/>
              <a:gd name="connsiteY29" fmla="*/ 176942 h 606722"/>
              <a:gd name="connsiteX30" fmla="*/ 253109 w 506307"/>
              <a:gd name="connsiteY30" fmla="*/ 50568 h 606722"/>
              <a:gd name="connsiteX31" fmla="*/ 126554 w 506307"/>
              <a:gd name="connsiteY31" fmla="*/ 176942 h 606722"/>
              <a:gd name="connsiteX32" fmla="*/ 101279 w 506307"/>
              <a:gd name="connsiteY32" fmla="*/ 202270 h 606722"/>
              <a:gd name="connsiteX33" fmla="*/ 75915 w 506307"/>
              <a:gd name="connsiteY33" fmla="*/ 176942 h 606722"/>
              <a:gd name="connsiteX34" fmla="*/ 253109 w 506307"/>
              <a:gd name="connsiteY34"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6307" h="606722">
                <a:moveTo>
                  <a:pt x="234347" y="379219"/>
                </a:moveTo>
                <a:lnTo>
                  <a:pt x="271960" y="379219"/>
                </a:lnTo>
                <a:cubicBezTo>
                  <a:pt x="275517" y="379219"/>
                  <a:pt x="278451" y="382062"/>
                  <a:pt x="278451" y="385705"/>
                </a:cubicBezTo>
                <a:lnTo>
                  <a:pt x="278451" y="448520"/>
                </a:lnTo>
                <a:cubicBezTo>
                  <a:pt x="278451" y="452074"/>
                  <a:pt x="275517" y="455006"/>
                  <a:pt x="271960" y="455006"/>
                </a:cubicBezTo>
                <a:lnTo>
                  <a:pt x="234347" y="455006"/>
                </a:lnTo>
                <a:cubicBezTo>
                  <a:pt x="230791" y="455006"/>
                  <a:pt x="227856" y="452074"/>
                  <a:pt x="227856" y="448520"/>
                </a:cubicBezTo>
                <a:lnTo>
                  <a:pt x="227856" y="385705"/>
                </a:lnTo>
                <a:cubicBezTo>
                  <a:pt x="227856" y="382062"/>
                  <a:pt x="230791" y="379219"/>
                  <a:pt x="234347" y="379219"/>
                </a:cubicBezTo>
                <a:close/>
                <a:moveTo>
                  <a:pt x="234331" y="328645"/>
                </a:moveTo>
                <a:cubicBezTo>
                  <a:pt x="202825" y="328645"/>
                  <a:pt x="177194" y="354240"/>
                  <a:pt x="177194" y="385700"/>
                </a:cubicBezTo>
                <a:lnTo>
                  <a:pt x="177194" y="448532"/>
                </a:lnTo>
                <a:cubicBezTo>
                  <a:pt x="177194" y="479992"/>
                  <a:pt x="202825" y="505587"/>
                  <a:pt x="234331" y="505587"/>
                </a:cubicBezTo>
                <a:lnTo>
                  <a:pt x="271977" y="505587"/>
                </a:lnTo>
                <a:cubicBezTo>
                  <a:pt x="303482" y="505587"/>
                  <a:pt x="329113" y="479992"/>
                  <a:pt x="329113" y="448532"/>
                </a:cubicBezTo>
                <a:lnTo>
                  <a:pt x="329113" y="385700"/>
                </a:lnTo>
                <a:cubicBezTo>
                  <a:pt x="329113" y="354240"/>
                  <a:pt x="303482" y="328645"/>
                  <a:pt x="271977" y="328645"/>
                </a:cubicBezTo>
                <a:close/>
                <a:moveTo>
                  <a:pt x="253109" y="0"/>
                </a:moveTo>
                <a:cubicBezTo>
                  <a:pt x="350829" y="0"/>
                  <a:pt x="430303" y="79362"/>
                  <a:pt x="430303" y="176942"/>
                </a:cubicBezTo>
                <a:lnTo>
                  <a:pt x="430303" y="252749"/>
                </a:lnTo>
                <a:lnTo>
                  <a:pt x="480943" y="252749"/>
                </a:lnTo>
                <a:cubicBezTo>
                  <a:pt x="494916" y="252749"/>
                  <a:pt x="506307" y="264124"/>
                  <a:pt x="506307" y="278077"/>
                </a:cubicBezTo>
                <a:lnTo>
                  <a:pt x="506307" y="581394"/>
                </a:lnTo>
                <a:cubicBezTo>
                  <a:pt x="506307" y="595435"/>
                  <a:pt x="494916" y="606722"/>
                  <a:pt x="480943" y="606722"/>
                </a:cubicBezTo>
                <a:lnTo>
                  <a:pt x="25275" y="606722"/>
                </a:lnTo>
                <a:cubicBezTo>
                  <a:pt x="11302" y="606722"/>
                  <a:pt x="0" y="595435"/>
                  <a:pt x="0" y="581394"/>
                </a:cubicBezTo>
                <a:lnTo>
                  <a:pt x="0" y="278077"/>
                </a:lnTo>
                <a:cubicBezTo>
                  <a:pt x="0" y="264124"/>
                  <a:pt x="11302" y="252749"/>
                  <a:pt x="25275" y="252749"/>
                </a:cubicBezTo>
                <a:lnTo>
                  <a:pt x="379753" y="252749"/>
                </a:lnTo>
                <a:lnTo>
                  <a:pt x="379753" y="176942"/>
                </a:lnTo>
                <a:cubicBezTo>
                  <a:pt x="379753" y="107267"/>
                  <a:pt x="322972" y="50568"/>
                  <a:pt x="253109" y="50568"/>
                </a:cubicBezTo>
                <a:cubicBezTo>
                  <a:pt x="183335" y="50568"/>
                  <a:pt x="126554" y="107267"/>
                  <a:pt x="126554" y="176942"/>
                </a:cubicBezTo>
                <a:cubicBezTo>
                  <a:pt x="126554" y="190895"/>
                  <a:pt x="115252" y="202270"/>
                  <a:pt x="101279" y="202270"/>
                </a:cubicBezTo>
                <a:cubicBezTo>
                  <a:pt x="87306" y="202270"/>
                  <a:pt x="75915" y="190895"/>
                  <a:pt x="75915" y="176942"/>
                </a:cubicBezTo>
                <a:cubicBezTo>
                  <a:pt x="75915" y="79362"/>
                  <a:pt x="155389" y="0"/>
                  <a:pt x="253109" y="0"/>
                </a:cubicBezTo>
                <a:close/>
              </a:path>
            </a:pathLst>
          </a:custGeom>
          <a:solidFill>
            <a:srgbClr val="59AEC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2" name="椭圆 17">
            <a:extLst>
              <a:ext uri="{FF2B5EF4-FFF2-40B4-BE49-F238E27FC236}">
                <a16:creationId xmlns:a16="http://schemas.microsoft.com/office/drawing/2014/main" id="{C7A004EA-8271-479C-8E9F-17C4071961B3}"/>
              </a:ext>
            </a:extLst>
          </p:cNvPr>
          <p:cNvSpPr/>
          <p:nvPr/>
        </p:nvSpPr>
        <p:spPr>
          <a:xfrm>
            <a:off x="10065666" y="3496756"/>
            <a:ext cx="464972" cy="290661"/>
          </a:xfrm>
          <a:custGeom>
            <a:avLst/>
            <a:gdLst>
              <a:gd name="connsiteX0" fmla="*/ 218748 w 607427"/>
              <a:gd name="connsiteY0" fmla="*/ 211767 h 379713"/>
              <a:gd name="connsiteX1" fmla="*/ 303678 w 607427"/>
              <a:gd name="connsiteY1" fmla="*/ 286283 h 379713"/>
              <a:gd name="connsiteX2" fmla="*/ 388608 w 607427"/>
              <a:gd name="connsiteY2" fmla="*/ 211767 h 379713"/>
              <a:gd name="connsiteX3" fmla="*/ 580118 w 607427"/>
              <a:gd name="connsiteY3" fmla="*/ 379713 h 379713"/>
              <a:gd name="connsiteX4" fmla="*/ 27238 w 607427"/>
              <a:gd name="connsiteY4" fmla="*/ 379713 h 379713"/>
              <a:gd name="connsiteX5" fmla="*/ 607427 w 607427"/>
              <a:gd name="connsiteY5" fmla="*/ 19970 h 379713"/>
              <a:gd name="connsiteX6" fmla="*/ 607427 w 607427"/>
              <a:gd name="connsiteY6" fmla="*/ 359531 h 379713"/>
              <a:gd name="connsiteX7" fmla="*/ 413725 w 607427"/>
              <a:gd name="connsiteY7" fmla="*/ 189751 h 379713"/>
              <a:gd name="connsiteX8" fmla="*/ 0 w 607427"/>
              <a:gd name="connsiteY8" fmla="*/ 19970 h 379713"/>
              <a:gd name="connsiteX9" fmla="*/ 193561 w 607427"/>
              <a:gd name="connsiteY9" fmla="*/ 189751 h 379713"/>
              <a:gd name="connsiteX10" fmla="*/ 0 w 607427"/>
              <a:gd name="connsiteY10" fmla="*/ 359531 h 379713"/>
              <a:gd name="connsiteX11" fmla="*/ 27379 w 607427"/>
              <a:gd name="connsiteY11" fmla="*/ 0 h 379713"/>
              <a:gd name="connsiteX12" fmla="*/ 579906 w 607427"/>
              <a:gd name="connsiteY12" fmla="*/ 0 h 379713"/>
              <a:gd name="connsiteX13" fmla="*/ 303694 w 607427"/>
              <a:gd name="connsiteY13" fmla="*/ 242251 h 37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7427" h="379713">
                <a:moveTo>
                  <a:pt x="218748" y="211767"/>
                </a:moveTo>
                <a:lnTo>
                  <a:pt x="303678" y="286283"/>
                </a:lnTo>
                <a:lnTo>
                  <a:pt x="388608" y="211767"/>
                </a:lnTo>
                <a:lnTo>
                  <a:pt x="580118" y="379713"/>
                </a:lnTo>
                <a:lnTo>
                  <a:pt x="27238" y="379713"/>
                </a:lnTo>
                <a:close/>
                <a:moveTo>
                  <a:pt x="607427" y="19970"/>
                </a:moveTo>
                <a:lnTo>
                  <a:pt x="607427" y="359531"/>
                </a:lnTo>
                <a:lnTo>
                  <a:pt x="413725" y="189751"/>
                </a:lnTo>
                <a:close/>
                <a:moveTo>
                  <a:pt x="0" y="19970"/>
                </a:moveTo>
                <a:lnTo>
                  <a:pt x="193561" y="189751"/>
                </a:lnTo>
                <a:lnTo>
                  <a:pt x="0" y="359531"/>
                </a:lnTo>
                <a:close/>
                <a:moveTo>
                  <a:pt x="27379" y="0"/>
                </a:moveTo>
                <a:lnTo>
                  <a:pt x="579906" y="0"/>
                </a:lnTo>
                <a:lnTo>
                  <a:pt x="303694" y="242251"/>
                </a:lnTo>
                <a:close/>
              </a:path>
            </a:pathLst>
          </a:custGeom>
          <a:solidFill>
            <a:srgbClr val="59AEC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3" name="椭圆 18">
            <a:extLst>
              <a:ext uri="{FF2B5EF4-FFF2-40B4-BE49-F238E27FC236}">
                <a16:creationId xmlns:a16="http://schemas.microsoft.com/office/drawing/2014/main" id="{EE0B3688-94E9-4616-BD55-6BF6E1E1D463}"/>
              </a:ext>
            </a:extLst>
          </p:cNvPr>
          <p:cNvSpPr/>
          <p:nvPr/>
        </p:nvSpPr>
        <p:spPr>
          <a:xfrm>
            <a:off x="8520310" y="4252462"/>
            <a:ext cx="934486" cy="933189"/>
          </a:xfrm>
          <a:custGeom>
            <a:avLst/>
            <a:gdLst>
              <a:gd name="T0" fmla="*/ 5498 w 5622"/>
              <a:gd name="T1" fmla="*/ 2392 h 5622"/>
              <a:gd name="T2" fmla="*/ 5153 w 5622"/>
              <a:gd name="T3" fmla="*/ 2392 h 5622"/>
              <a:gd name="T4" fmla="*/ 4747 w 5622"/>
              <a:gd name="T5" fmla="*/ 1441 h 5622"/>
              <a:gd name="T6" fmla="*/ 4986 w 5622"/>
              <a:gd name="T7" fmla="*/ 1202 h 5622"/>
              <a:gd name="T8" fmla="*/ 5022 w 5622"/>
              <a:gd name="T9" fmla="*/ 1114 h 5622"/>
              <a:gd name="T10" fmla="*/ 4986 w 5622"/>
              <a:gd name="T11" fmla="*/ 1026 h 5622"/>
              <a:gd name="T12" fmla="*/ 4569 w 5622"/>
              <a:gd name="T13" fmla="*/ 609 h 5622"/>
              <a:gd name="T14" fmla="*/ 4393 w 5622"/>
              <a:gd name="T15" fmla="*/ 609 h 5622"/>
              <a:gd name="T16" fmla="*/ 4147 w 5622"/>
              <a:gd name="T17" fmla="*/ 855 h 5622"/>
              <a:gd name="T18" fmla="*/ 3215 w 5622"/>
              <a:gd name="T19" fmla="*/ 474 h 5622"/>
              <a:gd name="T20" fmla="*/ 3215 w 5622"/>
              <a:gd name="T21" fmla="*/ 124 h 5622"/>
              <a:gd name="T22" fmla="*/ 3090 w 5622"/>
              <a:gd name="T23" fmla="*/ 0 h 5622"/>
              <a:gd name="T24" fmla="*/ 2500 w 5622"/>
              <a:gd name="T25" fmla="*/ 0 h 5622"/>
              <a:gd name="T26" fmla="*/ 2376 w 5622"/>
              <a:gd name="T27" fmla="*/ 124 h 5622"/>
              <a:gd name="T28" fmla="*/ 2376 w 5622"/>
              <a:gd name="T29" fmla="*/ 474 h 5622"/>
              <a:gd name="T30" fmla="*/ 1437 w 5622"/>
              <a:gd name="T31" fmla="*/ 860 h 5622"/>
              <a:gd name="T32" fmla="*/ 1197 w 5622"/>
              <a:gd name="T33" fmla="*/ 620 h 5622"/>
              <a:gd name="T34" fmla="*/ 1022 w 5622"/>
              <a:gd name="T35" fmla="*/ 620 h 5622"/>
              <a:gd name="T36" fmla="*/ 604 w 5622"/>
              <a:gd name="T37" fmla="*/ 1037 h 5622"/>
              <a:gd name="T38" fmla="*/ 568 w 5622"/>
              <a:gd name="T39" fmla="*/ 1125 h 5622"/>
              <a:gd name="T40" fmla="*/ 604 w 5622"/>
              <a:gd name="T41" fmla="*/ 1213 h 5622"/>
              <a:gd name="T42" fmla="*/ 839 w 5622"/>
              <a:gd name="T43" fmla="*/ 1448 h 5622"/>
              <a:gd name="T44" fmla="*/ 437 w 5622"/>
              <a:gd name="T45" fmla="*/ 2392 h 5622"/>
              <a:gd name="T46" fmla="*/ 124 w 5622"/>
              <a:gd name="T47" fmla="*/ 2392 h 5622"/>
              <a:gd name="T48" fmla="*/ 0 w 5622"/>
              <a:gd name="T49" fmla="*/ 2516 h 5622"/>
              <a:gd name="T50" fmla="*/ 0 w 5622"/>
              <a:gd name="T51" fmla="*/ 3106 h 5622"/>
              <a:gd name="T52" fmla="*/ 124 w 5622"/>
              <a:gd name="T53" fmla="*/ 3230 h 5622"/>
              <a:gd name="T54" fmla="*/ 427 w 5622"/>
              <a:gd name="T55" fmla="*/ 3230 h 5622"/>
              <a:gd name="T56" fmla="*/ 814 w 5622"/>
              <a:gd name="T57" fmla="*/ 4189 h 5622"/>
              <a:gd name="T58" fmla="*/ 593 w 5622"/>
              <a:gd name="T59" fmla="*/ 4409 h 5622"/>
              <a:gd name="T60" fmla="*/ 593 w 5622"/>
              <a:gd name="T61" fmla="*/ 4584 h 5622"/>
              <a:gd name="T62" fmla="*/ 1011 w 5622"/>
              <a:gd name="T63" fmla="*/ 5002 h 5622"/>
              <a:gd name="T64" fmla="*/ 1099 w 5622"/>
              <a:gd name="T65" fmla="*/ 5038 h 5622"/>
              <a:gd name="T66" fmla="*/ 1186 w 5622"/>
              <a:gd name="T67" fmla="*/ 5002 h 5622"/>
              <a:gd name="T68" fmla="*/ 1400 w 5622"/>
              <a:gd name="T69" fmla="*/ 4789 h 5622"/>
              <a:gd name="T70" fmla="*/ 2376 w 5622"/>
              <a:gd name="T71" fmla="*/ 5200 h 5622"/>
              <a:gd name="T72" fmla="*/ 2376 w 5622"/>
              <a:gd name="T73" fmla="*/ 5498 h 5622"/>
              <a:gd name="T74" fmla="*/ 2500 w 5622"/>
              <a:gd name="T75" fmla="*/ 5622 h 5622"/>
              <a:gd name="T76" fmla="*/ 3090 w 5622"/>
              <a:gd name="T77" fmla="*/ 5622 h 5622"/>
              <a:gd name="T78" fmla="*/ 3215 w 5622"/>
              <a:gd name="T79" fmla="*/ 5498 h 5622"/>
              <a:gd name="T80" fmla="*/ 3215 w 5622"/>
              <a:gd name="T81" fmla="*/ 5200 h 5622"/>
              <a:gd name="T82" fmla="*/ 4184 w 5622"/>
              <a:gd name="T83" fmla="*/ 4793 h 5622"/>
              <a:gd name="T84" fmla="*/ 4404 w 5622"/>
              <a:gd name="T85" fmla="*/ 5013 h 5622"/>
              <a:gd name="T86" fmla="*/ 4580 w 5622"/>
              <a:gd name="T87" fmla="*/ 5013 h 5622"/>
              <a:gd name="T88" fmla="*/ 4997 w 5622"/>
              <a:gd name="T89" fmla="*/ 4595 h 5622"/>
              <a:gd name="T90" fmla="*/ 4997 w 5622"/>
              <a:gd name="T91" fmla="*/ 4420 h 5622"/>
              <a:gd name="T92" fmla="*/ 4773 w 5622"/>
              <a:gd name="T93" fmla="*/ 4195 h 5622"/>
              <a:gd name="T94" fmla="*/ 5164 w 5622"/>
              <a:gd name="T95" fmla="*/ 3230 h 5622"/>
              <a:gd name="T96" fmla="*/ 5498 w 5622"/>
              <a:gd name="T97" fmla="*/ 3230 h 5622"/>
              <a:gd name="T98" fmla="*/ 5622 w 5622"/>
              <a:gd name="T99" fmla="*/ 3106 h 5622"/>
              <a:gd name="T100" fmla="*/ 5622 w 5622"/>
              <a:gd name="T101" fmla="*/ 2516 h 5622"/>
              <a:gd name="T102" fmla="*/ 5498 w 5622"/>
              <a:gd name="T103" fmla="*/ 2392 h 5622"/>
              <a:gd name="T104" fmla="*/ 2811 w 5622"/>
              <a:gd name="T105" fmla="*/ 4121 h 5622"/>
              <a:gd name="T106" fmla="*/ 1501 w 5622"/>
              <a:gd name="T107" fmla="*/ 2811 h 5622"/>
              <a:gd name="T108" fmla="*/ 2811 w 5622"/>
              <a:gd name="T109" fmla="*/ 1501 h 5622"/>
              <a:gd name="T110" fmla="*/ 4121 w 5622"/>
              <a:gd name="T111" fmla="*/ 2811 h 5622"/>
              <a:gd name="T112" fmla="*/ 2811 w 5622"/>
              <a:gd name="T113" fmla="*/ 4121 h 5622"/>
              <a:gd name="T114" fmla="*/ 3308 w 5622"/>
              <a:gd name="T115" fmla="*/ 2811 h 5622"/>
              <a:gd name="T116" fmla="*/ 2811 w 5622"/>
              <a:gd name="T117" fmla="*/ 3308 h 5622"/>
              <a:gd name="T118" fmla="*/ 2314 w 5622"/>
              <a:gd name="T119" fmla="*/ 2811 h 5622"/>
              <a:gd name="T120" fmla="*/ 2811 w 5622"/>
              <a:gd name="T121" fmla="*/ 2314 h 5622"/>
              <a:gd name="T122" fmla="*/ 3308 w 5622"/>
              <a:gd name="T123" fmla="*/ 2811 h 5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22" h="5622">
                <a:moveTo>
                  <a:pt x="5498" y="2392"/>
                </a:moveTo>
                <a:lnTo>
                  <a:pt x="5153" y="2392"/>
                </a:lnTo>
                <a:cubicBezTo>
                  <a:pt x="5089" y="2049"/>
                  <a:pt x="4950" y="1724"/>
                  <a:pt x="4747" y="1441"/>
                </a:cubicBezTo>
                <a:lnTo>
                  <a:pt x="4986" y="1202"/>
                </a:lnTo>
                <a:cubicBezTo>
                  <a:pt x="5009" y="1179"/>
                  <a:pt x="5022" y="1147"/>
                  <a:pt x="5022" y="1114"/>
                </a:cubicBezTo>
                <a:cubicBezTo>
                  <a:pt x="5022" y="1081"/>
                  <a:pt x="5009" y="1050"/>
                  <a:pt x="4986" y="1026"/>
                </a:cubicBezTo>
                <a:lnTo>
                  <a:pt x="4569" y="609"/>
                </a:lnTo>
                <a:cubicBezTo>
                  <a:pt x="4520" y="561"/>
                  <a:pt x="4442" y="561"/>
                  <a:pt x="4393" y="609"/>
                </a:cubicBezTo>
                <a:lnTo>
                  <a:pt x="4147" y="855"/>
                </a:lnTo>
                <a:cubicBezTo>
                  <a:pt x="3866" y="663"/>
                  <a:pt x="3548" y="533"/>
                  <a:pt x="3215" y="474"/>
                </a:cubicBezTo>
                <a:lnTo>
                  <a:pt x="3215" y="124"/>
                </a:lnTo>
                <a:cubicBezTo>
                  <a:pt x="3215" y="56"/>
                  <a:pt x="3159" y="0"/>
                  <a:pt x="3090" y="0"/>
                </a:cubicBezTo>
                <a:lnTo>
                  <a:pt x="2500" y="0"/>
                </a:lnTo>
                <a:cubicBezTo>
                  <a:pt x="2432" y="0"/>
                  <a:pt x="2376" y="56"/>
                  <a:pt x="2376" y="124"/>
                </a:cubicBezTo>
                <a:lnTo>
                  <a:pt x="2376" y="474"/>
                </a:lnTo>
                <a:cubicBezTo>
                  <a:pt x="2040" y="534"/>
                  <a:pt x="1719" y="665"/>
                  <a:pt x="1437" y="860"/>
                </a:cubicBezTo>
                <a:lnTo>
                  <a:pt x="1197" y="620"/>
                </a:lnTo>
                <a:cubicBezTo>
                  <a:pt x="1149" y="572"/>
                  <a:pt x="1070" y="572"/>
                  <a:pt x="1022" y="620"/>
                </a:cubicBezTo>
                <a:lnTo>
                  <a:pt x="604" y="1037"/>
                </a:lnTo>
                <a:cubicBezTo>
                  <a:pt x="581" y="1061"/>
                  <a:pt x="568" y="1092"/>
                  <a:pt x="568" y="1125"/>
                </a:cubicBezTo>
                <a:cubicBezTo>
                  <a:pt x="568" y="1158"/>
                  <a:pt x="581" y="1190"/>
                  <a:pt x="604" y="1213"/>
                </a:cubicBezTo>
                <a:lnTo>
                  <a:pt x="839" y="1448"/>
                </a:lnTo>
                <a:cubicBezTo>
                  <a:pt x="639" y="1730"/>
                  <a:pt x="502" y="2052"/>
                  <a:pt x="437" y="2392"/>
                </a:cubicBezTo>
                <a:lnTo>
                  <a:pt x="124" y="2392"/>
                </a:lnTo>
                <a:cubicBezTo>
                  <a:pt x="56" y="2392"/>
                  <a:pt x="0" y="2447"/>
                  <a:pt x="0" y="2516"/>
                </a:cubicBezTo>
                <a:lnTo>
                  <a:pt x="0" y="3106"/>
                </a:lnTo>
                <a:cubicBezTo>
                  <a:pt x="0" y="3175"/>
                  <a:pt x="56" y="3230"/>
                  <a:pt x="124" y="3230"/>
                </a:cubicBezTo>
                <a:lnTo>
                  <a:pt x="427" y="3230"/>
                </a:lnTo>
                <a:cubicBezTo>
                  <a:pt x="484" y="3573"/>
                  <a:pt x="616" y="3900"/>
                  <a:pt x="814" y="4189"/>
                </a:cubicBezTo>
                <a:lnTo>
                  <a:pt x="593" y="4409"/>
                </a:lnTo>
                <a:cubicBezTo>
                  <a:pt x="545" y="4457"/>
                  <a:pt x="545" y="4536"/>
                  <a:pt x="593" y="4584"/>
                </a:cubicBezTo>
                <a:lnTo>
                  <a:pt x="1011" y="5002"/>
                </a:lnTo>
                <a:cubicBezTo>
                  <a:pt x="1034" y="5025"/>
                  <a:pt x="1066" y="5038"/>
                  <a:pt x="1099" y="5038"/>
                </a:cubicBezTo>
                <a:cubicBezTo>
                  <a:pt x="1132" y="5038"/>
                  <a:pt x="1163" y="5025"/>
                  <a:pt x="1186" y="5002"/>
                </a:cubicBezTo>
                <a:lnTo>
                  <a:pt x="1400" y="4789"/>
                </a:lnTo>
                <a:cubicBezTo>
                  <a:pt x="1690" y="4997"/>
                  <a:pt x="2024" y="5138"/>
                  <a:pt x="2376" y="5200"/>
                </a:cubicBezTo>
                <a:lnTo>
                  <a:pt x="2376" y="5498"/>
                </a:lnTo>
                <a:cubicBezTo>
                  <a:pt x="2376" y="5566"/>
                  <a:pt x="2432" y="5622"/>
                  <a:pt x="2500" y="5622"/>
                </a:cubicBezTo>
                <a:lnTo>
                  <a:pt x="3090" y="5622"/>
                </a:lnTo>
                <a:cubicBezTo>
                  <a:pt x="3159" y="5622"/>
                  <a:pt x="3215" y="5566"/>
                  <a:pt x="3215" y="5498"/>
                </a:cubicBezTo>
                <a:lnTo>
                  <a:pt x="3215" y="5200"/>
                </a:lnTo>
                <a:cubicBezTo>
                  <a:pt x="3564" y="5138"/>
                  <a:pt x="3895" y="4999"/>
                  <a:pt x="4184" y="4793"/>
                </a:cubicBezTo>
                <a:lnTo>
                  <a:pt x="4404" y="5013"/>
                </a:lnTo>
                <a:cubicBezTo>
                  <a:pt x="4451" y="5059"/>
                  <a:pt x="4533" y="5059"/>
                  <a:pt x="4580" y="5013"/>
                </a:cubicBezTo>
                <a:lnTo>
                  <a:pt x="4997" y="4595"/>
                </a:lnTo>
                <a:cubicBezTo>
                  <a:pt x="5046" y="4547"/>
                  <a:pt x="5046" y="4468"/>
                  <a:pt x="4997" y="4420"/>
                </a:cubicBezTo>
                <a:lnTo>
                  <a:pt x="4773" y="4195"/>
                </a:lnTo>
                <a:cubicBezTo>
                  <a:pt x="4973" y="3905"/>
                  <a:pt x="5106" y="3575"/>
                  <a:pt x="5164" y="3230"/>
                </a:cubicBezTo>
                <a:lnTo>
                  <a:pt x="5498" y="3230"/>
                </a:lnTo>
                <a:cubicBezTo>
                  <a:pt x="5566" y="3230"/>
                  <a:pt x="5622" y="3175"/>
                  <a:pt x="5622" y="3106"/>
                </a:cubicBezTo>
                <a:lnTo>
                  <a:pt x="5622" y="2516"/>
                </a:lnTo>
                <a:cubicBezTo>
                  <a:pt x="5622" y="2447"/>
                  <a:pt x="5566" y="2392"/>
                  <a:pt x="5498" y="2392"/>
                </a:cubicBezTo>
                <a:close/>
                <a:moveTo>
                  <a:pt x="2811" y="4121"/>
                </a:moveTo>
                <a:cubicBezTo>
                  <a:pt x="2088" y="4121"/>
                  <a:pt x="1501" y="3534"/>
                  <a:pt x="1501" y="2811"/>
                </a:cubicBezTo>
                <a:cubicBezTo>
                  <a:pt x="1501" y="2088"/>
                  <a:pt x="2088" y="1501"/>
                  <a:pt x="2811" y="1501"/>
                </a:cubicBezTo>
                <a:cubicBezTo>
                  <a:pt x="3534" y="1501"/>
                  <a:pt x="4121" y="2088"/>
                  <a:pt x="4121" y="2811"/>
                </a:cubicBezTo>
                <a:cubicBezTo>
                  <a:pt x="4121" y="3534"/>
                  <a:pt x="3534" y="4121"/>
                  <a:pt x="2811" y="4121"/>
                </a:cubicBezTo>
                <a:close/>
                <a:moveTo>
                  <a:pt x="3308" y="2811"/>
                </a:moveTo>
                <a:cubicBezTo>
                  <a:pt x="3308" y="3086"/>
                  <a:pt x="3085" y="3308"/>
                  <a:pt x="2811" y="3308"/>
                </a:cubicBezTo>
                <a:cubicBezTo>
                  <a:pt x="2537" y="3308"/>
                  <a:pt x="2314" y="3086"/>
                  <a:pt x="2314" y="2811"/>
                </a:cubicBezTo>
                <a:cubicBezTo>
                  <a:pt x="2314" y="2537"/>
                  <a:pt x="2537" y="2314"/>
                  <a:pt x="2811" y="2314"/>
                </a:cubicBezTo>
                <a:cubicBezTo>
                  <a:pt x="3085" y="2314"/>
                  <a:pt x="3308" y="2537"/>
                  <a:pt x="3308" y="2811"/>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6" name="文本框 55">
            <a:extLst>
              <a:ext uri="{FF2B5EF4-FFF2-40B4-BE49-F238E27FC236}">
                <a16:creationId xmlns:a16="http://schemas.microsoft.com/office/drawing/2014/main" id="{5CE34306-40C5-443F-B9A2-C33104E8589A}"/>
              </a:ext>
            </a:extLst>
          </p:cNvPr>
          <p:cNvSpPr txBox="1"/>
          <p:nvPr/>
        </p:nvSpPr>
        <p:spPr>
          <a:xfrm>
            <a:off x="818762" y="1624409"/>
            <a:ext cx="5147261" cy="3332772"/>
          </a:xfrm>
          <a:prstGeom prst="rect">
            <a:avLst/>
          </a:prstGeom>
          <a:noFill/>
        </p:spPr>
        <p:txBody>
          <a:bodyPr wrap="square" rtlCol="0">
            <a:spAutoFit/>
          </a:bodyPr>
          <a:lstStyle/>
          <a:p>
            <a:pPr lvl="0">
              <a:lnSpc>
                <a:spcPct val="200000"/>
              </a:lnSpc>
              <a:defRPr/>
            </a:pPr>
            <a:r>
              <a:rPr lang="zh-CN" altLang="en-US" kern="0" dirty="0">
                <a:solidFill>
                  <a:prstClr val="black">
                    <a:lumMod val="75000"/>
                    <a:lumOff val="25000"/>
                  </a:prstClr>
                </a:solidFill>
                <a:latin typeface="微软雅黑" panose="020B0503020204020204" pitchFamily="34" charset="-122"/>
                <a:ea typeface="微软雅黑" panose="020B0503020204020204" pitchFamily="34" charset="-122"/>
                <a:cs typeface="+mn-ea"/>
                <a:sym typeface="思源黑体 CN Bold" panose="020B0800000000000000" pitchFamily="34" charset="-122"/>
              </a:rPr>
              <a:t>项目融资方案评估是通过分析项目建设和生产所需全部资金的来源、构成（含资本／负债比例、长短期负债比例、资本金结构、银行债权融资结构等）、按计划到位的可能性及与项目投资计划的匹配性，评估项目融资方案的合理性、可靠性及对银行贷款的保障能力。</a:t>
            </a:r>
            <a:endParaRPr lang="zh-CN" altLang="en-US" kern="0" dirty="0">
              <a:solidFill>
                <a:prstClr val="black">
                  <a:lumMod val="75000"/>
                  <a:lumOff val="25000"/>
                </a:prstClr>
              </a:solidFill>
              <a:latin typeface="思源宋体 CN" panose="02020400000000000000" pitchFamily="18" charset="-122"/>
              <a:ea typeface="思源宋体 CN" panose="02020400000000000000" pitchFamily="18" charset="-122"/>
              <a:cs typeface="+mn-ea"/>
              <a:sym typeface="思源黑体 CN Bold" panose="020B0800000000000000" pitchFamily="34" charset="-122"/>
            </a:endParaRPr>
          </a:p>
        </p:txBody>
      </p:sp>
      <p:sp>
        <p:nvSpPr>
          <p:cNvPr id="2" name="矩形 1">
            <a:extLst>
              <a:ext uri="{FF2B5EF4-FFF2-40B4-BE49-F238E27FC236}">
                <a16:creationId xmlns:a16="http://schemas.microsoft.com/office/drawing/2014/main" id="{B6F18ACD-D741-4FC3-A53F-2F35588682D2}"/>
              </a:ext>
            </a:extLst>
          </p:cNvPr>
          <p:cNvSpPr/>
          <p:nvPr/>
        </p:nvSpPr>
        <p:spPr>
          <a:xfrm>
            <a:off x="7506269" y="2664501"/>
            <a:ext cx="2041984" cy="400110"/>
          </a:xfrm>
          <a:prstGeom prst="rect">
            <a:avLst/>
          </a:prstGeom>
        </p:spPr>
        <p:txBody>
          <a:bodyPr wrap="square">
            <a:spAutoFit/>
          </a:bodyPr>
          <a:lstStyle/>
          <a:p>
            <a:pPr algn="ctr"/>
            <a:r>
              <a:rPr lang="zh-CN" altLang="en-US" sz="2000" b="1" dirty="0">
                <a:solidFill>
                  <a:srgbClr val="004D73"/>
                </a:solidFill>
                <a:latin typeface="微软雅黑" panose="020B0503020204020204" pitchFamily="34" charset="-122"/>
                <a:ea typeface="微软雅黑" panose="020B0503020204020204" pitchFamily="34" charset="-122"/>
              </a:rPr>
              <a:t>融资方案评估</a:t>
            </a:r>
          </a:p>
        </p:txBody>
      </p:sp>
    </p:spTree>
    <p:extLst>
      <p:ext uri="{BB962C8B-B14F-4D97-AF65-F5344CB8AC3E}">
        <p14:creationId xmlns:p14="http://schemas.microsoft.com/office/powerpoint/2010/main" val="324830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500"/>
                                        <p:tgtEl>
                                          <p:spTgt spid="5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70"/>
                                        </p:tgtEl>
                                        <p:attrNameLst>
                                          <p:attrName>style.visibility</p:attrName>
                                        </p:attrNameLst>
                                      </p:cBhvr>
                                      <p:to>
                                        <p:strVal val="visible"/>
                                      </p:to>
                                    </p:set>
                                    <p:anim calcmode="lin" valueType="num">
                                      <p:cBhvr>
                                        <p:cTn id="34" dur="500" fill="hold"/>
                                        <p:tgtEl>
                                          <p:spTgt spid="70"/>
                                        </p:tgtEl>
                                        <p:attrNameLst>
                                          <p:attrName>ppt_w</p:attrName>
                                        </p:attrNameLst>
                                      </p:cBhvr>
                                      <p:tavLst>
                                        <p:tav tm="0">
                                          <p:val>
                                            <p:fltVal val="0"/>
                                          </p:val>
                                        </p:tav>
                                        <p:tav tm="100000">
                                          <p:val>
                                            <p:strVal val="#ppt_w"/>
                                          </p:val>
                                        </p:tav>
                                      </p:tavLst>
                                    </p:anim>
                                    <p:anim calcmode="lin" valueType="num">
                                      <p:cBhvr>
                                        <p:cTn id="35" dur="500" fill="hold"/>
                                        <p:tgtEl>
                                          <p:spTgt spid="70"/>
                                        </p:tgtEl>
                                        <p:attrNameLst>
                                          <p:attrName>ppt_h</p:attrName>
                                        </p:attrNameLst>
                                      </p:cBhvr>
                                      <p:tavLst>
                                        <p:tav tm="0">
                                          <p:val>
                                            <p:fltVal val="0"/>
                                          </p:val>
                                        </p:tav>
                                        <p:tav tm="100000">
                                          <p:val>
                                            <p:strVal val="#ppt_h"/>
                                          </p:val>
                                        </p:tav>
                                      </p:tavLst>
                                    </p:anim>
                                    <p:animEffect transition="in" filter="fade">
                                      <p:cBhvr>
                                        <p:cTn id="36"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48" grpId="0" animBg="1"/>
      <p:bldP spid="49"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_1">
            <a:extLst>
              <a:ext uri="{FF2B5EF4-FFF2-40B4-BE49-F238E27FC236}">
                <a16:creationId xmlns:a16="http://schemas.microsoft.com/office/drawing/2014/main" id="{B0A66E68-D5B0-4DF9-90E9-B2EF9FAC5259}"/>
              </a:ext>
            </a:extLst>
          </p:cNvPr>
          <p:cNvSpPr/>
          <p:nvPr/>
        </p:nvSpPr>
        <p:spPr>
          <a:xfrm>
            <a:off x="0" y="0"/>
            <a:ext cx="12206514" cy="6858000"/>
          </a:xfrm>
          <a:prstGeom prst="rect">
            <a:avLst/>
          </a:prstGeom>
          <a:blipFill dpi="0" rotWithShape="1">
            <a:blip r:embed="rId2">
              <a:alphaModFix amt="80000"/>
            </a:blip>
            <a:srcRect/>
            <a:stretch>
              <a:fillRect t="-20580" b="-24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08D9A07-FF23-43C6-B87B-E5244B05FFAB}"/>
              </a:ext>
            </a:extLst>
          </p:cNvPr>
          <p:cNvSpPr/>
          <p:nvPr/>
        </p:nvSpPr>
        <p:spPr>
          <a:xfrm>
            <a:off x="0" y="0"/>
            <a:ext cx="12206514" cy="6858000"/>
          </a:xfrm>
          <a:prstGeom prst="rect">
            <a:avLst/>
          </a:prstGeom>
          <a:solidFill>
            <a:schemeClr val="bg1">
              <a:lumMod val="50000"/>
              <a:alpha val="50000"/>
            </a:schemeClr>
          </a:solidFill>
          <a:ln w="12700" cap="flat" cmpd="sng" algn="ctr">
            <a:solidFill>
              <a:srgbClr val="004D7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形状 13">
            <a:extLst>
              <a:ext uri="{FF2B5EF4-FFF2-40B4-BE49-F238E27FC236}">
                <a16:creationId xmlns:a16="http://schemas.microsoft.com/office/drawing/2014/main" id="{61302F6A-AA90-46A4-9C08-7C9400970CBD}"/>
              </a:ext>
            </a:extLst>
          </p:cNvPr>
          <p:cNvSpPr>
            <a:spLocks/>
          </p:cNvSpPr>
          <p:nvPr/>
        </p:nvSpPr>
        <p:spPr bwMode="auto">
          <a:xfrm rot="16200000">
            <a:off x="3373649" y="-2703723"/>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6" name="标题 4">
            <a:extLst>
              <a:ext uri="{FF2B5EF4-FFF2-40B4-BE49-F238E27FC236}">
                <a16:creationId xmlns:a16="http://schemas.microsoft.com/office/drawing/2014/main" id="{AE63C015-B9A7-4DB4-A5F1-EF3AEDABB2FB}"/>
              </a:ext>
            </a:extLst>
          </p:cNvPr>
          <p:cNvSpPr txBox="1">
            <a:spLocks/>
          </p:cNvSpPr>
          <p:nvPr/>
        </p:nvSpPr>
        <p:spPr bwMode="auto">
          <a:xfrm>
            <a:off x="3386137" y="1257749"/>
            <a:ext cx="5419725" cy="161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normAutofit lnSpcReduction="10000"/>
          </a:bodyPr>
          <a:lstStyle>
            <a:lvl1pPr marL="912261" indent="-912261"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2pPr>
            <a:lvl3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3pPr>
            <a:lvl4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4pPr>
            <a:lvl5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5pPr>
            <a:lvl6pPr marL="1523925"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6pPr>
            <a:lvl7pPr marL="2133493"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7pPr>
            <a:lvl8pPr marL="274306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8pPr>
            <a:lvl9pPr marL="335263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9pPr>
          </a:lstStyle>
          <a:p>
            <a:pPr algn="ctr">
              <a:lnSpc>
                <a:spcPct val="200000"/>
              </a:lnSpc>
            </a:pPr>
            <a:r>
              <a:rPr lang="zh-CN" altLang="en-US"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项目财务分析</a:t>
            </a:r>
            <a:endParaRPr lang="en-US" altLang="zh-CN"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a:p>
            <a:pPr algn="ctr">
              <a:lnSpc>
                <a:spcPct val="200000"/>
              </a:lnSpc>
            </a:pPr>
            <a:r>
              <a:rPr lang="zh-CN" altLang="en-US" sz="24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项目财务预测分析</a:t>
            </a:r>
          </a:p>
        </p:txBody>
      </p:sp>
    </p:spTree>
    <p:extLst>
      <p:ext uri="{BB962C8B-B14F-4D97-AF65-F5344CB8AC3E}">
        <p14:creationId xmlns:p14="http://schemas.microsoft.com/office/powerpoint/2010/main" val="34216249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1" y="301326"/>
            <a:ext cx="12192000" cy="6556674"/>
            <a:chOff x="1" y="301326"/>
            <a:chExt cx="12192000" cy="6556674"/>
          </a:xfrm>
        </p:grpSpPr>
        <p:sp>
          <p:nvSpPr>
            <p:cNvPr id="5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9"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54" name="Rectangle 18">
            <a:extLst>
              <a:ext uri="{FF2B5EF4-FFF2-40B4-BE49-F238E27FC236}">
                <a16:creationId xmlns:a16="http://schemas.microsoft.com/office/drawing/2014/main" id="{CBA73671-7D35-42E2-828B-7082C79F0666}"/>
              </a:ext>
            </a:extLst>
          </p:cNvPr>
          <p:cNvSpPr/>
          <p:nvPr/>
        </p:nvSpPr>
        <p:spPr>
          <a:xfrm>
            <a:off x="1009860" y="402584"/>
            <a:ext cx="5295247"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rPr>
              <a:t>项目财务分析</a:t>
            </a:r>
            <a:r>
              <a:rPr lang="en-US" altLang="zh-CN" sz="2000" b="1" dirty="0">
                <a:solidFill>
                  <a:srgbClr val="004D73"/>
                </a:solidFill>
                <a:latin typeface="微软雅黑" panose="020B0503020204020204" pitchFamily="34" charset="-122"/>
                <a:ea typeface="微软雅黑" panose="020B0503020204020204" pitchFamily="34" charset="-122"/>
              </a:rPr>
              <a:t>——</a:t>
            </a:r>
            <a:r>
              <a:rPr lang="zh-CN" altLang="en-US" sz="2000" b="1" dirty="0">
                <a:solidFill>
                  <a:srgbClr val="004D73"/>
                </a:solidFill>
                <a:latin typeface="微软雅黑" panose="020B0503020204020204" pitchFamily="34" charset="-122"/>
                <a:ea typeface="微软雅黑" panose="020B0503020204020204" pitchFamily="34" charset="-122"/>
              </a:rPr>
              <a:t>项目财务预测分析</a:t>
            </a:r>
          </a:p>
        </p:txBody>
      </p:sp>
      <p:sp>
        <p:nvSpPr>
          <p:cNvPr id="55" name="矩形 54">
            <a:extLst>
              <a:ext uri="{FF2B5EF4-FFF2-40B4-BE49-F238E27FC236}">
                <a16:creationId xmlns:a16="http://schemas.microsoft.com/office/drawing/2014/main" id="{9C89FA96-26B2-4B25-8BA5-A41CDBF02ACF}"/>
              </a:ext>
            </a:extLst>
          </p:cNvPr>
          <p:cNvSpPr/>
          <p:nvPr/>
        </p:nvSpPr>
        <p:spPr>
          <a:xfrm>
            <a:off x="6096000" y="1214738"/>
            <a:ext cx="6096000" cy="5643261"/>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6" name="矩形 55">
            <a:extLst>
              <a:ext uri="{FF2B5EF4-FFF2-40B4-BE49-F238E27FC236}">
                <a16:creationId xmlns:a16="http://schemas.microsoft.com/office/drawing/2014/main" id="{B47699C8-A491-4991-9BC3-B09906C2E02A}"/>
              </a:ext>
            </a:extLst>
          </p:cNvPr>
          <p:cNvSpPr/>
          <p:nvPr/>
        </p:nvSpPr>
        <p:spPr>
          <a:xfrm>
            <a:off x="0" y="1214740"/>
            <a:ext cx="6096000" cy="5643260"/>
          </a:xfrm>
          <a:prstGeom prst="rect">
            <a:avLst/>
          </a:prstGeom>
          <a:solidFill>
            <a:srgbClr val="004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grpSp>
        <p:nvGrpSpPr>
          <p:cNvPr id="61" name="组合 60">
            <a:extLst>
              <a:ext uri="{FF2B5EF4-FFF2-40B4-BE49-F238E27FC236}">
                <a16:creationId xmlns:a16="http://schemas.microsoft.com/office/drawing/2014/main" id="{FBF526BE-A827-4648-8F03-72FA921D221A}"/>
              </a:ext>
            </a:extLst>
          </p:cNvPr>
          <p:cNvGrpSpPr/>
          <p:nvPr/>
        </p:nvGrpSpPr>
        <p:grpSpPr>
          <a:xfrm>
            <a:off x="4295775" y="1696077"/>
            <a:ext cx="3630561" cy="3538871"/>
            <a:chOff x="4724400" y="2057400"/>
            <a:chExt cx="2743200" cy="2743200"/>
          </a:xfrm>
        </p:grpSpPr>
        <p:sp>
          <p:nvSpPr>
            <p:cNvPr id="62" name="椭圆 61">
              <a:extLst>
                <a:ext uri="{FF2B5EF4-FFF2-40B4-BE49-F238E27FC236}">
                  <a16:creationId xmlns:a16="http://schemas.microsoft.com/office/drawing/2014/main" id="{03A68C29-1F70-4499-B5A0-9FB3DE58CFDF}"/>
                </a:ext>
              </a:extLst>
            </p:cNvPr>
            <p:cNvSpPr/>
            <p:nvPr/>
          </p:nvSpPr>
          <p:spPr>
            <a:xfrm>
              <a:off x="4724400" y="2057400"/>
              <a:ext cx="2743200" cy="2743200"/>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3" name="椭圆 62">
              <a:extLst>
                <a:ext uri="{FF2B5EF4-FFF2-40B4-BE49-F238E27FC236}">
                  <a16:creationId xmlns:a16="http://schemas.microsoft.com/office/drawing/2014/main" id="{313BB367-BD31-4818-9F48-6A92D176FDF9}"/>
                </a:ext>
              </a:extLst>
            </p:cNvPr>
            <p:cNvSpPr/>
            <p:nvPr/>
          </p:nvSpPr>
          <p:spPr>
            <a:xfrm>
              <a:off x="4876800" y="2209800"/>
              <a:ext cx="2438400" cy="24384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000" dirty="0">
                  <a:solidFill>
                    <a:srgbClr val="485766"/>
                  </a:solidFill>
                  <a:latin typeface="微软雅黑" panose="020B0503020204020204" pitchFamily="34" charset="-122"/>
                  <a:ea typeface="微软雅黑" panose="020B0503020204020204" pitchFamily="34" charset="-122"/>
                </a:rPr>
                <a:t>项目财务预测是评估项目的盈利能力和清偿能力，并据此判别项目的财务可行性的基础</a:t>
              </a:r>
              <a:endParaRPr lang="zh-HK" altLang="en-US" sz="2000" dirty="0">
                <a:solidFill>
                  <a:srgbClr val="485766"/>
                </a:solidFill>
                <a:latin typeface="微软雅黑" panose="020B0503020204020204" pitchFamily="34" charset="-122"/>
                <a:ea typeface="微软雅黑" panose="020B0503020204020204" pitchFamily="34" charset="-122"/>
              </a:endParaRPr>
            </a:p>
          </p:txBody>
        </p:sp>
      </p:grpSp>
      <p:sp>
        <p:nvSpPr>
          <p:cNvPr id="64" name="矩形 63">
            <a:extLst>
              <a:ext uri="{FF2B5EF4-FFF2-40B4-BE49-F238E27FC236}">
                <a16:creationId xmlns:a16="http://schemas.microsoft.com/office/drawing/2014/main" id="{243335FA-4A12-4060-98F4-C4CC54BAE4B4}"/>
              </a:ext>
            </a:extLst>
          </p:cNvPr>
          <p:cNvSpPr/>
          <p:nvPr/>
        </p:nvSpPr>
        <p:spPr>
          <a:xfrm>
            <a:off x="267188" y="2160800"/>
            <a:ext cx="3776442" cy="2536400"/>
          </a:xfrm>
          <a:prstGeom prst="rect">
            <a:avLst/>
          </a:prstGeom>
        </p:spPr>
        <p:txBody>
          <a:bodyPr wrap="square">
            <a:spAutoFit/>
          </a:bodyPr>
          <a:lstStyle/>
          <a:p>
            <a:pPr algn="r">
              <a:lnSpc>
                <a:spcPct val="150000"/>
              </a:lnSpc>
            </a:pPr>
            <a:r>
              <a:rPr lang="en-US" altLang="zh-CN" dirty="0">
                <a:solidFill>
                  <a:schemeClr val="bg1"/>
                </a:solidFill>
                <a:latin typeface="微软雅黑" panose="020B0503020204020204" pitchFamily="34" charset="-122"/>
                <a:ea typeface="微软雅黑" panose="020B0503020204020204" pitchFamily="34" charset="-122"/>
              </a:rPr>
              <a:t>1</a:t>
            </a:r>
            <a:r>
              <a:rPr lang="zh-CN" altLang="en-US" dirty="0">
                <a:solidFill>
                  <a:schemeClr val="bg1"/>
                </a:solidFill>
                <a:latin typeface="微软雅黑" panose="020B0503020204020204" pitchFamily="34" charset="-122"/>
                <a:ea typeface="微软雅黑" panose="020B0503020204020204" pitchFamily="34" charset="-122"/>
              </a:rPr>
              <a:t>．财务预测步骤和内容</a:t>
            </a:r>
            <a:endParaRPr lang="en-US" altLang="zh-CN" dirty="0">
              <a:solidFill>
                <a:schemeClr val="bg1"/>
              </a:solidFill>
              <a:latin typeface="微软雅黑" panose="020B0503020204020204" pitchFamily="34" charset="-122"/>
              <a:ea typeface="微软雅黑" panose="020B0503020204020204" pitchFamily="34" charset="-122"/>
            </a:endParaRPr>
          </a:p>
          <a:p>
            <a:pPr algn="r">
              <a:lnSpc>
                <a:spcPct val="150000"/>
              </a:lnSpc>
            </a:pP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1</a:t>
            </a:r>
            <a:r>
              <a:rPr lang="zh-CN" altLang="en-US" dirty="0">
                <a:solidFill>
                  <a:schemeClr val="bg1"/>
                </a:solidFill>
                <a:latin typeface="微软雅黑" panose="020B0503020204020204" pitchFamily="34" charset="-122"/>
                <a:ea typeface="微软雅黑" panose="020B0503020204020204" pitchFamily="34" charset="-122"/>
              </a:rPr>
              <a:t>）选取项目预测基础数据与参数</a:t>
            </a:r>
          </a:p>
          <a:p>
            <a:pPr algn="r">
              <a:lnSpc>
                <a:spcPct val="150000"/>
              </a:lnSpc>
            </a:pP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2</a:t>
            </a:r>
            <a:r>
              <a:rPr lang="zh-CN" altLang="en-US" dirty="0">
                <a:solidFill>
                  <a:schemeClr val="bg1"/>
                </a:solidFill>
                <a:latin typeface="微软雅黑" panose="020B0503020204020204" pitchFamily="34" charset="-122"/>
                <a:ea typeface="微软雅黑" panose="020B0503020204020204" pitchFamily="34" charset="-122"/>
              </a:rPr>
              <a:t>）预测销售（营业）收入</a:t>
            </a:r>
          </a:p>
          <a:p>
            <a:pPr algn="r">
              <a:lnSpc>
                <a:spcPct val="150000"/>
              </a:lnSpc>
            </a:pP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3</a:t>
            </a:r>
            <a:r>
              <a:rPr lang="zh-CN" altLang="en-US" dirty="0">
                <a:solidFill>
                  <a:schemeClr val="bg1"/>
                </a:solidFill>
                <a:latin typeface="微软雅黑" panose="020B0503020204020204" pitchFamily="34" charset="-122"/>
                <a:ea typeface="微软雅黑" panose="020B0503020204020204" pitchFamily="34" charset="-122"/>
              </a:rPr>
              <a:t>）计算增值税、销售税金及附加</a:t>
            </a:r>
          </a:p>
          <a:p>
            <a:pPr algn="r">
              <a:lnSpc>
                <a:spcPct val="150000"/>
              </a:lnSpc>
            </a:pP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4</a:t>
            </a:r>
            <a:r>
              <a:rPr lang="zh-CN" altLang="en-US" dirty="0">
                <a:solidFill>
                  <a:schemeClr val="bg1"/>
                </a:solidFill>
                <a:latin typeface="微软雅黑" panose="020B0503020204020204" pitchFamily="34" charset="-122"/>
                <a:ea typeface="微软雅黑" panose="020B0503020204020204" pitchFamily="34" charset="-122"/>
              </a:rPr>
              <a:t>）评估成本与费用</a:t>
            </a:r>
          </a:p>
          <a:p>
            <a:pPr algn="r">
              <a:lnSpc>
                <a:spcPct val="150000"/>
              </a:lnSpc>
            </a:pP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5</a:t>
            </a:r>
            <a:r>
              <a:rPr lang="zh-CN" altLang="en-US" dirty="0">
                <a:solidFill>
                  <a:schemeClr val="bg1"/>
                </a:solidFill>
                <a:latin typeface="微软雅黑" panose="020B0503020204020204" pitchFamily="34" charset="-122"/>
                <a:ea typeface="微软雅黑" panose="020B0503020204020204" pitchFamily="34" charset="-122"/>
              </a:rPr>
              <a:t>）计算项目利润</a:t>
            </a:r>
          </a:p>
        </p:txBody>
      </p:sp>
      <p:sp>
        <p:nvSpPr>
          <p:cNvPr id="70" name="矩形 69">
            <a:extLst>
              <a:ext uri="{FF2B5EF4-FFF2-40B4-BE49-F238E27FC236}">
                <a16:creationId xmlns:a16="http://schemas.microsoft.com/office/drawing/2014/main" id="{A799CFFE-00DF-4DCF-8D24-99D5C5E2BDB8}"/>
              </a:ext>
            </a:extLst>
          </p:cNvPr>
          <p:cNvSpPr/>
          <p:nvPr/>
        </p:nvSpPr>
        <p:spPr>
          <a:xfrm>
            <a:off x="8243887" y="1989564"/>
            <a:ext cx="3680925" cy="2951898"/>
          </a:xfrm>
          <a:prstGeom prst="rect">
            <a:avLst/>
          </a:prstGeom>
        </p:spPr>
        <p:txBody>
          <a:bodyPr wrap="square">
            <a:spAutoFit/>
          </a:bodyPr>
          <a:lstStyle/>
          <a:p>
            <a:pPr>
              <a:lnSpc>
                <a:spcPct val="150000"/>
              </a:lnSpc>
            </a:pPr>
            <a:r>
              <a:rPr lang="en-US" altLang="zh-CN" dirty="0">
                <a:solidFill>
                  <a:schemeClr val="bg1"/>
                </a:solidFill>
                <a:latin typeface="微软雅黑" panose="020B0503020204020204" pitchFamily="34" charset="-122"/>
                <a:ea typeface="微软雅黑" panose="020B0503020204020204" pitchFamily="34" charset="-122"/>
              </a:rPr>
              <a:t>2</a:t>
            </a:r>
            <a:r>
              <a:rPr lang="zh-CN" altLang="en-US" dirty="0">
                <a:solidFill>
                  <a:schemeClr val="bg1"/>
                </a:solidFill>
                <a:latin typeface="微软雅黑" panose="020B0503020204020204" pitchFamily="34" charset="-122"/>
                <a:ea typeface="微软雅黑" panose="020B0503020204020204" pitchFamily="34" charset="-122"/>
              </a:rPr>
              <a:t>．审查应注意的问题</a:t>
            </a:r>
          </a:p>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项目建设期应与项目投资计划相对应；运营期应根据产品寿命期（如矿产资源项目的设计开采年限、收费公路的收费年限）、主要设施和设备的使用寿命期、主要技术的寿命期等因素综合确定。</a:t>
            </a:r>
          </a:p>
        </p:txBody>
      </p:sp>
    </p:spTree>
    <p:extLst>
      <p:ext uri="{BB962C8B-B14F-4D97-AF65-F5344CB8AC3E}">
        <p14:creationId xmlns:p14="http://schemas.microsoft.com/office/powerpoint/2010/main" val="3744159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_1">
            <a:extLst>
              <a:ext uri="{FF2B5EF4-FFF2-40B4-BE49-F238E27FC236}">
                <a16:creationId xmlns:a16="http://schemas.microsoft.com/office/drawing/2014/main" id="{B0A66E68-D5B0-4DF9-90E9-B2EF9FAC5259}"/>
              </a:ext>
            </a:extLst>
          </p:cNvPr>
          <p:cNvSpPr/>
          <p:nvPr/>
        </p:nvSpPr>
        <p:spPr>
          <a:xfrm>
            <a:off x="0" y="0"/>
            <a:ext cx="12206514" cy="6858000"/>
          </a:xfrm>
          <a:prstGeom prst="rect">
            <a:avLst/>
          </a:prstGeom>
          <a:blipFill dpi="0" rotWithShape="1">
            <a:blip r:embed="rId2">
              <a:alphaModFix amt="80000"/>
            </a:blip>
            <a:srcRect/>
            <a:stretch>
              <a:fillRect t="-20580" b="-24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08D9A07-FF23-43C6-B87B-E5244B05FFAB}"/>
              </a:ext>
            </a:extLst>
          </p:cNvPr>
          <p:cNvSpPr/>
          <p:nvPr/>
        </p:nvSpPr>
        <p:spPr>
          <a:xfrm>
            <a:off x="0" y="0"/>
            <a:ext cx="12206514" cy="6858000"/>
          </a:xfrm>
          <a:prstGeom prst="rect">
            <a:avLst/>
          </a:prstGeom>
          <a:solidFill>
            <a:schemeClr val="bg1">
              <a:lumMod val="50000"/>
              <a:alpha val="50000"/>
            </a:schemeClr>
          </a:solidFill>
          <a:ln w="12700" cap="flat" cmpd="sng" algn="ctr">
            <a:solidFill>
              <a:srgbClr val="004D7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形状 13">
            <a:extLst>
              <a:ext uri="{FF2B5EF4-FFF2-40B4-BE49-F238E27FC236}">
                <a16:creationId xmlns:a16="http://schemas.microsoft.com/office/drawing/2014/main" id="{61302F6A-AA90-46A4-9C08-7C9400970CBD}"/>
              </a:ext>
            </a:extLst>
          </p:cNvPr>
          <p:cNvSpPr>
            <a:spLocks/>
          </p:cNvSpPr>
          <p:nvPr/>
        </p:nvSpPr>
        <p:spPr bwMode="auto">
          <a:xfrm rot="16200000">
            <a:off x="3373649" y="-2703723"/>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7" name="标题 4">
            <a:extLst>
              <a:ext uri="{FF2B5EF4-FFF2-40B4-BE49-F238E27FC236}">
                <a16:creationId xmlns:a16="http://schemas.microsoft.com/office/drawing/2014/main" id="{47859D49-732A-44C2-91AB-14015D63A3A2}"/>
              </a:ext>
            </a:extLst>
          </p:cNvPr>
          <p:cNvSpPr txBox="1">
            <a:spLocks/>
          </p:cNvSpPr>
          <p:nvPr/>
        </p:nvSpPr>
        <p:spPr bwMode="auto">
          <a:xfrm>
            <a:off x="3386137" y="1257749"/>
            <a:ext cx="5419725" cy="161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normAutofit lnSpcReduction="10000"/>
          </a:bodyPr>
          <a:lstStyle>
            <a:lvl1pPr marL="912261" indent="-912261"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2pPr>
            <a:lvl3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3pPr>
            <a:lvl4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4pPr>
            <a:lvl5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5pPr>
            <a:lvl6pPr marL="1523925"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6pPr>
            <a:lvl7pPr marL="2133493"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7pPr>
            <a:lvl8pPr marL="274306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8pPr>
            <a:lvl9pPr marL="335263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9pPr>
          </a:lstStyle>
          <a:p>
            <a:pPr algn="ctr">
              <a:lnSpc>
                <a:spcPct val="200000"/>
              </a:lnSpc>
            </a:pPr>
            <a:r>
              <a:rPr lang="zh-CN" altLang="en-US"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项目财务分析</a:t>
            </a:r>
            <a:endParaRPr lang="en-US" altLang="zh-CN"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a:p>
            <a:pPr algn="ctr">
              <a:lnSpc>
                <a:spcPct val="200000"/>
              </a:lnSpc>
            </a:pPr>
            <a:r>
              <a:rPr lang="zh-CN" altLang="en-US" sz="24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财务分析报表</a:t>
            </a:r>
          </a:p>
        </p:txBody>
      </p:sp>
    </p:spTree>
    <p:extLst>
      <p:ext uri="{BB962C8B-B14F-4D97-AF65-F5344CB8AC3E}">
        <p14:creationId xmlns:p14="http://schemas.microsoft.com/office/powerpoint/2010/main" val="35226569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DIAGRAM" val="1831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5.1.2"/>
</p:tagLst>
</file>

<file path=ppt/tags/tag3.xml><?xml version="1.0" encoding="utf-8"?>
<p:tagLst xmlns:a="http://schemas.openxmlformats.org/drawingml/2006/main" xmlns:r="http://schemas.openxmlformats.org/officeDocument/2006/relationships" xmlns:p="http://schemas.openxmlformats.org/presentationml/2006/main">
  <p:tag name="PA" val="v5.1.2"/>
</p:tagLst>
</file>

<file path=ppt/tags/tag4.xml><?xml version="1.0" encoding="utf-8"?>
<p:tagLst xmlns:a="http://schemas.openxmlformats.org/drawingml/2006/main" xmlns:r="http://schemas.openxmlformats.org/officeDocument/2006/relationships" xmlns:p="http://schemas.openxmlformats.org/presentationml/2006/main">
  <p:tag name="PA" val="v5.1.2"/>
</p:tagLst>
</file>

<file path=ppt/tags/tag5.xml><?xml version="1.0" encoding="utf-8"?>
<p:tagLst xmlns:a="http://schemas.openxmlformats.org/drawingml/2006/main" xmlns:r="http://schemas.openxmlformats.org/officeDocument/2006/relationships" xmlns:p="http://schemas.openxmlformats.org/presentationml/2006/main">
  <p:tag name="PA" val="v5.1.2"/>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1_Office 主题​​">
  <a:themeElements>
    <a:clrScheme name="Custom 27">
      <a:dk1>
        <a:srgbClr val="000000"/>
      </a:dk1>
      <a:lt1>
        <a:srgbClr val="FFFFFF"/>
      </a:lt1>
      <a:dk2>
        <a:srgbClr val="44546A"/>
      </a:dk2>
      <a:lt2>
        <a:srgbClr val="E7E6E6"/>
      </a:lt2>
      <a:accent1>
        <a:srgbClr val="004D73"/>
      </a:accent1>
      <a:accent2>
        <a:srgbClr val="3C7AAB"/>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2656</TotalTime>
  <Words>1432</Words>
  <Application>Microsoft Office PowerPoint</Application>
  <PresentationFormat>宽屏</PresentationFormat>
  <Paragraphs>90</Paragraphs>
  <Slides>18</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18</vt:i4>
      </vt:variant>
    </vt:vector>
  </HeadingPairs>
  <TitlesOfParts>
    <vt:vector size="30" baseType="lpstr">
      <vt:lpstr>FZQingKeBenYueSongS-R-GB</vt:lpstr>
      <vt:lpstr>Microsoft YaHei Light</vt:lpstr>
      <vt:lpstr>Source Han Sans SC</vt:lpstr>
      <vt:lpstr>等线</vt:lpstr>
      <vt:lpstr>等线 Light</vt:lpstr>
      <vt:lpstr>思源黑体</vt:lpstr>
      <vt:lpstr>思源宋体 CN</vt:lpstr>
      <vt:lpstr>思源宋体 CN Heavy</vt:lpstr>
      <vt:lpstr>微软雅黑</vt:lpstr>
      <vt:lpstr>Aparajita</vt:lpstr>
      <vt:lpstr>Arial</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123</dc:creator>
  <cp:lastModifiedBy>123</cp:lastModifiedBy>
  <cp:revision>83</cp:revision>
  <dcterms:created xsi:type="dcterms:W3CDTF">2022-09-09T01:53:11Z</dcterms:created>
  <dcterms:modified xsi:type="dcterms:W3CDTF">2022-10-14T10:27:28Z</dcterms:modified>
</cp:coreProperties>
</file>