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87" r:id="rId4"/>
    <p:sldId id="282" r:id="rId5"/>
    <p:sldId id="260" r:id="rId6"/>
    <p:sldId id="283" r:id="rId7"/>
    <p:sldId id="275" r:id="rId8"/>
    <p:sldId id="276" r:id="rId9"/>
    <p:sldId id="277" r:id="rId10"/>
    <p:sldId id="278" r:id="rId11"/>
    <p:sldId id="280" r:id="rId12"/>
    <p:sldId id="284" r:id="rId13"/>
    <p:sldId id="281" r:id="rId14"/>
    <p:sldId id="285" r:id="rId15"/>
    <p:sldId id="286" r:id="rId16"/>
    <p:sldId id="26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4" autoAdjust="0"/>
    <p:restoredTop sz="94660"/>
  </p:normalViewPr>
  <p:slideViewPr>
    <p:cSldViewPr snapToGrid="0" showGuides="1">
      <p:cViewPr varScale="1">
        <p:scale>
          <a:sx n="90" d="100"/>
          <a:sy n="90" d="100"/>
        </p:scale>
        <p:origin x="606" y="9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80F95-95A9-411B-8A33-4B0CC2FEA226}" type="datetimeFigureOut">
              <a:rPr lang="zh-CN" altLang="en-US" smtClean="0"/>
              <a:t>2022/10/1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6140F-7798-4957-9AC2-78BB7EADB55B}" type="slidenum">
              <a:rPr lang="zh-CN" altLang="en-US" smtClean="0"/>
              <a:t>‹#›</a:t>
            </a:fld>
            <a:endParaRPr lang="zh-CN" altLang="en-US"/>
          </a:p>
        </p:txBody>
      </p:sp>
    </p:spTree>
    <p:extLst>
      <p:ext uri="{BB962C8B-B14F-4D97-AF65-F5344CB8AC3E}">
        <p14:creationId xmlns:p14="http://schemas.microsoft.com/office/powerpoint/2010/main" val="70761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634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364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8591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6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4069"/>
            <a:ext cx="10515600" cy="1327151"/>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a:ln/>
        </p:spPr>
        <p:txBody>
          <a:bodyPr/>
          <a:lstStyle>
            <a:lvl1pPr>
              <a:defRPr/>
            </a:lvl1pPr>
          </a:lstStyle>
          <a:p>
            <a:pPr fontAlgn="base">
              <a:spcBef>
                <a:spcPct val="0"/>
              </a:spcBef>
              <a:spcAft>
                <a:spcPct val="0"/>
              </a:spcAft>
              <a:defRPr/>
            </a:pPr>
            <a:fld id="{BF817420-7A5F-4E8A-8A95-A1D1AB6D74FC}" type="datetime1">
              <a:rPr lang="zh-CN" altLang="en-US" smtClean="0">
                <a:latin typeface="Arial" panose="020B0604020202020204" pitchFamily="34" charset="0"/>
                <a:ea typeface="宋体" panose="02010600030101010101" pitchFamily="2" charset="-122"/>
              </a:rPr>
              <a:pPr fontAlgn="base">
                <a:spcBef>
                  <a:spcPct val="0"/>
                </a:spcBef>
                <a:spcAft>
                  <a:spcPct val="0"/>
                </a:spcAft>
                <a:defRPr/>
              </a:pPr>
              <a:t>2022/10/1</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Footer Placeholder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zh-CN" altLang="zh-CN">
              <a:latin typeface="Arial" panose="020B0604020202020204" pitchFamily="34" charset="0"/>
              <a:ea typeface="宋体" panose="02010600030101010101" pitchFamily="2" charset="-122"/>
            </a:endParaRPr>
          </a:p>
        </p:txBody>
      </p:sp>
      <p:sp>
        <p:nvSpPr>
          <p:cNvPr id="5" name="Slide Number Placeholder 5"/>
          <p:cNvSpPr>
            <a:spLocks noGrp="1" noChangeArrowheads="1"/>
          </p:cNvSpPr>
          <p:nvPr>
            <p:ph type="sldNum" sz="quarter" idx="12"/>
          </p:nvPr>
        </p:nvSpPr>
        <p:spPr>
          <a:ln/>
        </p:spPr>
        <p:txBody>
          <a:bodyPr/>
          <a:lstStyle>
            <a:lvl1pPr>
              <a:defRPr/>
            </a:lvl1pPr>
          </a:lstStyle>
          <a:p>
            <a:pPr defTabSz="912261" fontAlgn="base">
              <a:spcBef>
                <a:spcPct val="0"/>
              </a:spcBef>
              <a:spcAft>
                <a:spcPct val="0"/>
              </a:spcAft>
              <a:defRPr/>
            </a:pPr>
            <a:fld id="{62E0817F-478C-43E8-B957-E97021C4B95C}" type="slidenum">
              <a:rPr lang="zh-CN" altLang="en-US" smtClean="0">
                <a:latin typeface="Arial" panose="020B0604020202020204" pitchFamily="34" charset="0"/>
                <a:ea typeface="宋体" panose="02010600030101010101" pitchFamily="2" charset="-122"/>
              </a:rPr>
              <a:pPr defTabSz="912261" fontAlgn="base">
                <a:spcBef>
                  <a:spcPct val="0"/>
                </a:spcBef>
                <a:spcAft>
                  <a:spcPct val="0"/>
                </a:spcAft>
                <a:defRPr/>
              </a:pPr>
              <a:t>‹#›</a:t>
            </a:fld>
            <a:endParaRPr lang="zh-CN" altLang="en-US" sz="24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0178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2596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3949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708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5719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2265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216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403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71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9921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3" name="Pentagon 8"/>
          <p:cNvSpPr/>
          <p:nvPr/>
        </p:nvSpPr>
        <p:spPr>
          <a:xfrm rot="5400000">
            <a:off x="3850550" y="-2255278"/>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 name="Title 5"/>
          <p:cNvSpPr txBox="1"/>
          <p:nvPr/>
        </p:nvSpPr>
        <p:spPr>
          <a:xfrm>
            <a:off x="1819142" y="1881164"/>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mn-lt"/>
              </a:rPr>
              <a:t>金融服务师认证培训</a:t>
            </a:r>
          </a:p>
        </p:txBody>
      </p:sp>
      <p:sp>
        <p:nvSpPr>
          <p:cNvPr id="5" name="文本框 6"/>
          <p:cNvSpPr txBox="1"/>
          <p:nvPr/>
        </p:nvSpPr>
        <p:spPr>
          <a:xfrm>
            <a:off x="2089350" y="2811300"/>
            <a:ext cx="8097388" cy="645160"/>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ea"/>
              <a:sym typeface="+mn-lt"/>
            </a:endParaRPr>
          </a:p>
        </p:txBody>
      </p:sp>
      <p:sp>
        <p:nvSpPr>
          <p:cNvPr id="7" name="Freeform 19"/>
          <p:cNvSpPr/>
          <p:nvPr/>
        </p:nvSpPr>
        <p:spPr bwMode="auto">
          <a:xfrm rot="5400000" flipH="1">
            <a:off x="4907006" y="-661857"/>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Tree>
    <p:extLst>
      <p:ext uri="{BB962C8B-B14F-4D97-AF65-F5344CB8AC3E}">
        <p14:creationId xmlns:p14="http://schemas.microsoft.com/office/powerpoint/2010/main" val="4060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55" name="组合 54">
            <a:extLst>
              <a:ext uri="{FF2B5EF4-FFF2-40B4-BE49-F238E27FC236}">
                <a16:creationId xmlns:a16="http://schemas.microsoft.com/office/drawing/2014/main" id="{1647F95B-AAF0-4FBD-A436-419AC8F8D89C}"/>
              </a:ext>
            </a:extLst>
          </p:cNvPr>
          <p:cNvGrpSpPr/>
          <p:nvPr/>
        </p:nvGrpSpPr>
        <p:grpSpPr>
          <a:xfrm>
            <a:off x="4553221" y="1672322"/>
            <a:ext cx="4712002" cy="1410220"/>
            <a:chOff x="4514084" y="1429539"/>
            <a:chExt cx="4712002" cy="1410220"/>
          </a:xfrm>
        </p:grpSpPr>
        <p:sp>
          <p:nvSpPr>
            <p:cNvPr id="116" name="TextBox 52">
              <a:extLst>
                <a:ext uri="{FF2B5EF4-FFF2-40B4-BE49-F238E27FC236}">
                  <a16:creationId xmlns:a16="http://schemas.microsoft.com/office/drawing/2014/main" id="{D08E33EA-4335-4F1B-B608-2848C22084B6}"/>
                </a:ext>
              </a:extLst>
            </p:cNvPr>
            <p:cNvSpPr txBox="1"/>
            <p:nvPr/>
          </p:nvSpPr>
          <p:spPr>
            <a:xfrm>
              <a:off x="4523752" y="1429539"/>
              <a:ext cx="1345240"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1.</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波特五力模型</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24" name="Rectangle 60">
              <a:extLst>
                <a:ext uri="{FF2B5EF4-FFF2-40B4-BE49-F238E27FC236}">
                  <a16:creationId xmlns:a16="http://schemas.microsoft.com/office/drawing/2014/main" id="{46FE8F9A-8FDD-43C9-A58F-8644288274BD}"/>
                </a:ext>
              </a:extLst>
            </p:cNvPr>
            <p:cNvSpPr/>
            <p:nvPr/>
          </p:nvSpPr>
          <p:spPr>
            <a:xfrm>
              <a:off x="4514084" y="1761643"/>
              <a:ext cx="4712002" cy="1078116"/>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迈克尔</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波特教授认为可以用五个方面来描述行业竞争态势：行业竞争状况、供应商议价能力、客户议价能力、替代产品或服务的威胁、潜在竞争者进入的威胁。上述五种力量决定了行业竞争程度和吸引力，企业应该综合评价以上各个方面，分析行业潜力，并由此制定竞争战略。</a:t>
              </a:r>
            </a:p>
          </p:txBody>
        </p:sp>
      </p:grpSp>
      <p:grpSp>
        <p:nvGrpSpPr>
          <p:cNvPr id="11" name="组合 10">
            <a:extLst>
              <a:ext uri="{FF2B5EF4-FFF2-40B4-BE49-F238E27FC236}">
                <a16:creationId xmlns:a16="http://schemas.microsoft.com/office/drawing/2014/main" id="{FC68D7D4-1309-4534-B299-BEAC129EA69E}"/>
              </a:ext>
            </a:extLst>
          </p:cNvPr>
          <p:cNvGrpSpPr/>
          <p:nvPr/>
        </p:nvGrpSpPr>
        <p:grpSpPr>
          <a:xfrm>
            <a:off x="459951" y="1269277"/>
            <a:ext cx="3533136" cy="4986466"/>
            <a:chOff x="755238" y="1169581"/>
            <a:chExt cx="3533136" cy="4986466"/>
          </a:xfrm>
        </p:grpSpPr>
        <p:grpSp>
          <p:nvGrpSpPr>
            <p:cNvPr id="64" name="Group 4">
              <a:extLst>
                <a:ext uri="{FF2B5EF4-FFF2-40B4-BE49-F238E27FC236}">
                  <a16:creationId xmlns:a16="http://schemas.microsoft.com/office/drawing/2014/main" id="{9C938AFF-F0E4-47B9-83E7-181FB8C5ED69}"/>
                </a:ext>
              </a:extLst>
            </p:cNvPr>
            <p:cNvGrpSpPr/>
            <p:nvPr/>
          </p:nvGrpSpPr>
          <p:grpSpPr>
            <a:xfrm>
              <a:off x="822128" y="1169581"/>
              <a:ext cx="259113" cy="4986466"/>
              <a:chOff x="1374772" y="1213680"/>
              <a:chExt cx="274322" cy="5187394"/>
            </a:xfrm>
          </p:grpSpPr>
          <p:sp>
            <p:nvSpPr>
              <p:cNvPr id="94" name="Pentagon 21">
                <a:extLst>
                  <a:ext uri="{FF2B5EF4-FFF2-40B4-BE49-F238E27FC236}">
                    <a16:creationId xmlns:a16="http://schemas.microsoft.com/office/drawing/2014/main" id="{06697BA9-4CFA-4393-983C-60A3A9020C14}"/>
                  </a:ext>
                </a:extLst>
              </p:cNvPr>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5" name="Rectangle 5">
                <a:extLst>
                  <a:ext uri="{FF2B5EF4-FFF2-40B4-BE49-F238E27FC236}">
                    <a16:creationId xmlns:a16="http://schemas.microsoft.com/office/drawing/2014/main" id="{DA86BCFC-9E10-4EF7-BD8F-77D557B02035}"/>
                  </a:ext>
                </a:extLst>
              </p:cNvPr>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6" name="Rectangle 23">
                <a:extLst>
                  <a:ext uri="{FF2B5EF4-FFF2-40B4-BE49-F238E27FC236}">
                    <a16:creationId xmlns:a16="http://schemas.microsoft.com/office/drawing/2014/main" id="{18B99F44-6900-446B-BCBF-D0C02B4650FD}"/>
                  </a:ext>
                </a:extLst>
              </p:cNvPr>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7" name="Rectangle 24">
                <a:extLst>
                  <a:ext uri="{FF2B5EF4-FFF2-40B4-BE49-F238E27FC236}">
                    <a16:creationId xmlns:a16="http://schemas.microsoft.com/office/drawing/2014/main" id="{A69125DD-7CA2-40B8-9491-5F7AB90748CA}"/>
                  </a:ext>
                </a:extLst>
              </p:cNvPr>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8" name="Freeform 25">
                <a:extLst>
                  <a:ext uri="{FF2B5EF4-FFF2-40B4-BE49-F238E27FC236}">
                    <a16:creationId xmlns:a16="http://schemas.microsoft.com/office/drawing/2014/main" id="{E09E21EA-34CA-46D9-AE7E-E5B0900E102B}"/>
                  </a:ext>
                </a:extLst>
              </p:cNvPr>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cxnSp>
            <p:nvCxnSpPr>
              <p:cNvPr id="99" name="Straight Connector 26">
                <a:extLst>
                  <a:ext uri="{FF2B5EF4-FFF2-40B4-BE49-F238E27FC236}">
                    <a16:creationId xmlns:a16="http://schemas.microsoft.com/office/drawing/2014/main" id="{8D3CD2DB-BCB9-439D-9B37-67EEF5B6AA00}"/>
                  </a:ext>
                </a:extLst>
              </p:cNvPr>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0" name="Straight Connector 27">
                <a:extLst>
                  <a:ext uri="{FF2B5EF4-FFF2-40B4-BE49-F238E27FC236}">
                    <a16:creationId xmlns:a16="http://schemas.microsoft.com/office/drawing/2014/main" id="{04603589-6B0C-435F-AF10-4E9A761A66CF}"/>
                  </a:ext>
                </a:extLst>
              </p:cNvPr>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28">
                <a:extLst>
                  <a:ext uri="{FF2B5EF4-FFF2-40B4-BE49-F238E27FC236}">
                    <a16:creationId xmlns:a16="http://schemas.microsoft.com/office/drawing/2014/main" id="{75DBEB0E-5C19-4897-B980-BAE62927EE3D}"/>
                  </a:ext>
                </a:extLst>
              </p:cNvPr>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29">
                <a:extLst>
                  <a:ext uri="{FF2B5EF4-FFF2-40B4-BE49-F238E27FC236}">
                    <a16:creationId xmlns:a16="http://schemas.microsoft.com/office/drawing/2014/main" id="{8E4AABB8-9CEC-4192-BBE6-CD2B8A3C8208}"/>
                  </a:ext>
                </a:extLst>
              </p:cNvPr>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3" name="Straight Connector 30">
                <a:extLst>
                  <a:ext uri="{FF2B5EF4-FFF2-40B4-BE49-F238E27FC236}">
                    <a16:creationId xmlns:a16="http://schemas.microsoft.com/office/drawing/2014/main" id="{BFC5C03D-964D-4A49-8595-27C7EB109265}"/>
                  </a:ext>
                </a:extLst>
              </p:cNvPr>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31">
                <a:extLst>
                  <a:ext uri="{FF2B5EF4-FFF2-40B4-BE49-F238E27FC236}">
                    <a16:creationId xmlns:a16="http://schemas.microsoft.com/office/drawing/2014/main" id="{40A5D894-0C27-4A40-8F3F-C30EA0A88E17}"/>
                  </a:ext>
                </a:extLst>
              </p:cNvPr>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32">
                <a:extLst>
                  <a:ext uri="{FF2B5EF4-FFF2-40B4-BE49-F238E27FC236}">
                    <a16:creationId xmlns:a16="http://schemas.microsoft.com/office/drawing/2014/main" id="{5E0427BE-39EB-4783-ABEE-A25DF6A7697C}"/>
                  </a:ext>
                </a:extLst>
              </p:cNvPr>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392E23A9-32A5-4A11-87B8-F7D8A3248582}"/>
                </a:ext>
              </a:extLst>
            </p:cNvPr>
            <p:cNvGrpSpPr/>
            <p:nvPr/>
          </p:nvGrpSpPr>
          <p:grpSpPr>
            <a:xfrm>
              <a:off x="769324" y="1994615"/>
              <a:ext cx="3519050" cy="584149"/>
              <a:chOff x="769324" y="1994615"/>
              <a:chExt cx="3114255" cy="584149"/>
            </a:xfrm>
          </p:grpSpPr>
          <p:sp>
            <p:nvSpPr>
              <p:cNvPr id="81" name="Trapezoid 8">
                <a:extLst>
                  <a:ext uri="{FF2B5EF4-FFF2-40B4-BE49-F238E27FC236}">
                    <a16:creationId xmlns:a16="http://schemas.microsoft.com/office/drawing/2014/main" id="{A9F8013A-1367-4EBD-BBCD-537E3DA79DFF}"/>
                  </a:ext>
                </a:extLst>
              </p:cNvPr>
              <p:cNvSpPr/>
              <p:nvPr/>
            </p:nvSpPr>
            <p:spPr>
              <a:xfrm rot="16200000">
                <a:off x="521336" y="2249692"/>
                <a:ext cx="584149" cy="73995"/>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2" name="Pentagon 9">
                <a:extLst>
                  <a:ext uri="{FF2B5EF4-FFF2-40B4-BE49-F238E27FC236}">
                    <a16:creationId xmlns:a16="http://schemas.microsoft.com/office/drawing/2014/main" id="{E011A74C-C10D-4373-B530-404D5C988A7C}"/>
                  </a:ext>
                </a:extLst>
              </p:cNvPr>
              <p:cNvSpPr/>
              <p:nvPr/>
            </p:nvSpPr>
            <p:spPr>
              <a:xfrm>
                <a:off x="769324" y="2035817"/>
                <a:ext cx="3114255" cy="49442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供应阶段分析</a:t>
                </a:r>
              </a:p>
            </p:txBody>
          </p:sp>
        </p:grpSp>
        <p:grpSp>
          <p:nvGrpSpPr>
            <p:cNvPr id="3" name="组合 2">
              <a:extLst>
                <a:ext uri="{FF2B5EF4-FFF2-40B4-BE49-F238E27FC236}">
                  <a16:creationId xmlns:a16="http://schemas.microsoft.com/office/drawing/2014/main" id="{FCD4A31C-577A-4AA1-864D-A95B7FCDE202}"/>
                </a:ext>
              </a:extLst>
            </p:cNvPr>
            <p:cNvGrpSpPr/>
            <p:nvPr/>
          </p:nvGrpSpPr>
          <p:grpSpPr>
            <a:xfrm>
              <a:off x="755238" y="2697953"/>
              <a:ext cx="3519050" cy="579690"/>
              <a:chOff x="769324" y="2861964"/>
              <a:chExt cx="3114255" cy="525533"/>
            </a:xfrm>
          </p:grpSpPr>
          <p:sp>
            <p:nvSpPr>
              <p:cNvPr id="80" name="Trapezoid 7">
                <a:extLst>
                  <a:ext uri="{FF2B5EF4-FFF2-40B4-BE49-F238E27FC236}">
                    <a16:creationId xmlns:a16="http://schemas.microsoft.com/office/drawing/2014/main" id="{0F8E0C39-0FD6-4BB2-A605-C049357930A9}"/>
                  </a:ext>
                </a:extLst>
              </p:cNvPr>
              <p:cNvSpPr/>
              <p:nvPr/>
            </p:nvSpPr>
            <p:spPr>
              <a:xfrm rot="16200000">
                <a:off x="547100" y="3084190"/>
                <a:ext cx="525533" cy="81082"/>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3" name="Pentagon 10">
                <a:extLst>
                  <a:ext uri="{FF2B5EF4-FFF2-40B4-BE49-F238E27FC236}">
                    <a16:creationId xmlns:a16="http://schemas.microsoft.com/office/drawing/2014/main" id="{D710F822-4BE7-487A-B9EF-22EB5368BDA4}"/>
                  </a:ext>
                </a:extLst>
              </p:cNvPr>
              <p:cNvSpPr/>
              <p:nvPr/>
            </p:nvSpPr>
            <p:spPr>
              <a:xfrm>
                <a:off x="769324" y="2914054"/>
                <a:ext cx="3114255" cy="4255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生产阶段分析</a:t>
                </a:r>
              </a:p>
            </p:txBody>
          </p:sp>
        </p:grpSp>
        <p:grpSp>
          <p:nvGrpSpPr>
            <p:cNvPr id="4" name="组合 3">
              <a:extLst>
                <a:ext uri="{FF2B5EF4-FFF2-40B4-BE49-F238E27FC236}">
                  <a16:creationId xmlns:a16="http://schemas.microsoft.com/office/drawing/2014/main" id="{4B13F76C-AD06-4F64-A11A-C915236C9E47}"/>
                </a:ext>
              </a:extLst>
            </p:cNvPr>
            <p:cNvGrpSpPr/>
            <p:nvPr/>
          </p:nvGrpSpPr>
          <p:grpSpPr>
            <a:xfrm>
              <a:off x="776413" y="3424979"/>
              <a:ext cx="3473423" cy="520219"/>
              <a:chOff x="769324" y="3729314"/>
              <a:chExt cx="3114255" cy="668393"/>
            </a:xfrm>
          </p:grpSpPr>
          <p:sp>
            <p:nvSpPr>
              <p:cNvPr id="79" name="Trapezoid 6">
                <a:extLst>
                  <a:ext uri="{FF2B5EF4-FFF2-40B4-BE49-F238E27FC236}">
                    <a16:creationId xmlns:a16="http://schemas.microsoft.com/office/drawing/2014/main" id="{CE739CAC-42D6-41C1-AF3E-FCB62339EA82}"/>
                  </a:ext>
                </a:extLst>
              </p:cNvPr>
              <p:cNvSpPr/>
              <p:nvPr/>
            </p:nvSpPr>
            <p:spPr>
              <a:xfrm rot="16200000">
                <a:off x="461532" y="4037108"/>
                <a:ext cx="668393" cy="52806"/>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4" name="Pentagon 11">
                <a:extLst>
                  <a:ext uri="{FF2B5EF4-FFF2-40B4-BE49-F238E27FC236}">
                    <a16:creationId xmlns:a16="http://schemas.microsoft.com/office/drawing/2014/main" id="{C9C7977C-B6CA-4B8A-A5C4-ACD143009402}"/>
                  </a:ext>
                </a:extLst>
              </p:cNvPr>
              <p:cNvSpPr/>
              <p:nvPr/>
            </p:nvSpPr>
            <p:spPr>
              <a:xfrm>
                <a:off x="769324" y="3770516"/>
                <a:ext cx="3114255" cy="58369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销售阶段分析</a:t>
                </a:r>
              </a:p>
            </p:txBody>
          </p:sp>
        </p:grpSp>
        <p:grpSp>
          <p:nvGrpSpPr>
            <p:cNvPr id="6" name="组合 5">
              <a:extLst>
                <a:ext uri="{FF2B5EF4-FFF2-40B4-BE49-F238E27FC236}">
                  <a16:creationId xmlns:a16="http://schemas.microsoft.com/office/drawing/2014/main" id="{4EBFF5FC-135A-40BA-B62F-98B9FF6AB6A4}"/>
                </a:ext>
              </a:extLst>
            </p:cNvPr>
            <p:cNvGrpSpPr/>
            <p:nvPr/>
          </p:nvGrpSpPr>
          <p:grpSpPr>
            <a:xfrm>
              <a:off x="796147" y="4123793"/>
              <a:ext cx="3473423" cy="534985"/>
              <a:chOff x="769324" y="4596662"/>
              <a:chExt cx="3114255" cy="668393"/>
            </a:xfrm>
          </p:grpSpPr>
          <p:sp>
            <p:nvSpPr>
              <p:cNvPr id="78" name="Trapezoid 5">
                <a:extLst>
                  <a:ext uri="{FF2B5EF4-FFF2-40B4-BE49-F238E27FC236}">
                    <a16:creationId xmlns:a16="http://schemas.microsoft.com/office/drawing/2014/main" id="{2770F615-6AB6-4FC1-9FB6-67A87E1AC539}"/>
                  </a:ext>
                </a:extLst>
              </p:cNvPr>
              <p:cNvSpPr/>
              <p:nvPr/>
            </p:nvSpPr>
            <p:spPr>
              <a:xfrm rot="16200000">
                <a:off x="461532" y="4904456"/>
                <a:ext cx="668393" cy="52806"/>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5" name="Pentagon 12">
                <a:extLst>
                  <a:ext uri="{FF2B5EF4-FFF2-40B4-BE49-F238E27FC236}">
                    <a16:creationId xmlns:a16="http://schemas.microsoft.com/office/drawing/2014/main" id="{CEB815A6-69D7-40C3-94EB-1A6F60988F81}"/>
                  </a:ext>
                </a:extLst>
              </p:cNvPr>
              <p:cNvSpPr/>
              <p:nvPr/>
            </p:nvSpPr>
            <p:spPr>
              <a:xfrm>
                <a:off x="769324" y="4637865"/>
                <a:ext cx="3114255" cy="58369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b="1" dirty="0">
                    <a:solidFill>
                      <a:srgbClr val="FF0000"/>
                    </a:solidFill>
                    <a:latin typeface="微软雅黑" panose="020B0503020204020204" pitchFamily="34" charset="-122"/>
                    <a:ea typeface="微软雅黑" panose="020B0503020204020204" pitchFamily="34" charset="-122"/>
                  </a:rPr>
                  <a:t>竞争战略分析</a:t>
                </a:r>
              </a:p>
            </p:txBody>
          </p:sp>
        </p:grpSp>
        <p:grpSp>
          <p:nvGrpSpPr>
            <p:cNvPr id="180" name="组合 179">
              <a:extLst>
                <a:ext uri="{FF2B5EF4-FFF2-40B4-BE49-F238E27FC236}">
                  <a16:creationId xmlns:a16="http://schemas.microsoft.com/office/drawing/2014/main" id="{08CCBC15-7F52-4F27-A873-CE97A8002B7A}"/>
                </a:ext>
              </a:extLst>
            </p:cNvPr>
            <p:cNvGrpSpPr/>
            <p:nvPr/>
          </p:nvGrpSpPr>
          <p:grpSpPr>
            <a:xfrm>
              <a:off x="810781" y="4903176"/>
              <a:ext cx="3473423" cy="534985"/>
              <a:chOff x="769324" y="4596662"/>
              <a:chExt cx="3114255" cy="668393"/>
            </a:xfrm>
          </p:grpSpPr>
          <p:sp>
            <p:nvSpPr>
              <p:cNvPr id="181" name="Trapezoid 5">
                <a:extLst>
                  <a:ext uri="{FF2B5EF4-FFF2-40B4-BE49-F238E27FC236}">
                    <a16:creationId xmlns:a16="http://schemas.microsoft.com/office/drawing/2014/main" id="{DD72ECAB-E4AA-4856-8A08-F1BBCC1EF95A}"/>
                  </a:ext>
                </a:extLst>
              </p:cNvPr>
              <p:cNvSpPr/>
              <p:nvPr/>
            </p:nvSpPr>
            <p:spPr>
              <a:xfrm rot="16200000">
                <a:off x="461532" y="4904456"/>
                <a:ext cx="668393" cy="52806"/>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182" name="Pentagon 12">
                <a:extLst>
                  <a:ext uri="{FF2B5EF4-FFF2-40B4-BE49-F238E27FC236}">
                    <a16:creationId xmlns:a16="http://schemas.microsoft.com/office/drawing/2014/main" id="{6D5DAA7E-79A9-4DD6-A33E-6A30DC72252C}"/>
                  </a:ext>
                </a:extLst>
              </p:cNvPr>
              <p:cNvSpPr/>
              <p:nvPr/>
            </p:nvSpPr>
            <p:spPr>
              <a:xfrm>
                <a:off x="769324" y="4637865"/>
                <a:ext cx="3114255" cy="583699"/>
              </a:xfrm>
              <a:prstGeom prst="homePlate">
                <a:avLst>
                  <a:gd name="adj" fmla="val 36274"/>
                </a:avLst>
              </a:prstGeom>
              <a:solidFill>
                <a:schemeClr val="accent1">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产品竞争力和经营业绩分析</a:t>
                </a:r>
              </a:p>
            </p:txBody>
          </p:sp>
        </p:grpSp>
      </p:grpSp>
      <p:grpSp>
        <p:nvGrpSpPr>
          <p:cNvPr id="186" name="组合 185">
            <a:extLst>
              <a:ext uri="{FF2B5EF4-FFF2-40B4-BE49-F238E27FC236}">
                <a16:creationId xmlns:a16="http://schemas.microsoft.com/office/drawing/2014/main" id="{BE573C73-6694-4483-9C4B-9ACF7E07AF03}"/>
              </a:ext>
            </a:extLst>
          </p:cNvPr>
          <p:cNvGrpSpPr/>
          <p:nvPr/>
        </p:nvGrpSpPr>
        <p:grpSpPr>
          <a:xfrm>
            <a:off x="6227936" y="3614093"/>
            <a:ext cx="4819292" cy="2171967"/>
            <a:chOff x="4514084" y="1429539"/>
            <a:chExt cx="4819292" cy="2171967"/>
          </a:xfrm>
        </p:grpSpPr>
        <p:sp>
          <p:nvSpPr>
            <p:cNvPr id="187" name="TextBox 52">
              <a:extLst>
                <a:ext uri="{FF2B5EF4-FFF2-40B4-BE49-F238E27FC236}">
                  <a16:creationId xmlns:a16="http://schemas.microsoft.com/office/drawing/2014/main" id="{4F0A2CAA-E0DD-46E7-9B1F-CBCEA2571577}"/>
                </a:ext>
              </a:extLst>
            </p:cNvPr>
            <p:cNvSpPr txBox="1"/>
            <p:nvPr/>
          </p:nvSpPr>
          <p:spPr>
            <a:xfrm>
              <a:off x="4523752" y="1429539"/>
              <a:ext cx="1005403"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2.</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竞争战略</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88" name="Rectangle 60">
              <a:extLst>
                <a:ext uri="{FF2B5EF4-FFF2-40B4-BE49-F238E27FC236}">
                  <a16:creationId xmlns:a16="http://schemas.microsoft.com/office/drawing/2014/main" id="{A6C7E209-0EE4-4906-B299-E3D71680E7F2}"/>
                </a:ext>
              </a:extLst>
            </p:cNvPr>
            <p:cNvSpPr/>
            <p:nvPr/>
          </p:nvSpPr>
          <p:spPr>
            <a:xfrm>
              <a:off x="4514084" y="1761643"/>
              <a:ext cx="4819292" cy="1839863"/>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根据迈克尔</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波特的理论，竞争战略可分为三种：成本领先战略、差异化战略和集中化战略。</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endParaRPr>
            </a:p>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成本领先战略是指企业通过降低成本提供较低价格的产品或服务，扩大市场占有率，赢得市场竞争优势。</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endParaRPr>
            </a:p>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差异化战略是指企业通过技术、设计、创新等手段提供领先竞争对手或独具特色的产品或服务，以此吸引消费者，抢占市场份额，提高业务利润率。</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endParaRPr>
            </a:p>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集中化战略是指企业主攻某一细分市场，建立并巩固优势。</a:t>
              </a:r>
            </a:p>
          </p:txBody>
        </p:sp>
      </p:grpSp>
      <p:sp>
        <p:nvSpPr>
          <p:cNvPr id="45" name="Rectangle 18">
            <a:extLst>
              <a:ext uri="{FF2B5EF4-FFF2-40B4-BE49-F238E27FC236}">
                <a16:creationId xmlns:a16="http://schemas.microsoft.com/office/drawing/2014/main" id="{6E817FFE-EC7B-4DA7-AC6F-3696057393E9}"/>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客户品质分析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客户经营管理状况分析</a:t>
            </a:r>
          </a:p>
        </p:txBody>
      </p:sp>
    </p:spTree>
    <p:extLst>
      <p:ext uri="{BB962C8B-B14F-4D97-AF65-F5344CB8AC3E}">
        <p14:creationId xmlns:p14="http://schemas.microsoft.com/office/powerpoint/2010/main" val="4656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55" name="组合 54">
            <a:extLst>
              <a:ext uri="{FF2B5EF4-FFF2-40B4-BE49-F238E27FC236}">
                <a16:creationId xmlns:a16="http://schemas.microsoft.com/office/drawing/2014/main" id="{1647F95B-AAF0-4FBD-A436-419AC8F8D89C}"/>
              </a:ext>
            </a:extLst>
          </p:cNvPr>
          <p:cNvGrpSpPr/>
          <p:nvPr/>
        </p:nvGrpSpPr>
        <p:grpSpPr>
          <a:xfrm>
            <a:off x="4553221" y="1672322"/>
            <a:ext cx="4712002" cy="1156304"/>
            <a:chOff x="4514084" y="1429539"/>
            <a:chExt cx="4712002" cy="1156304"/>
          </a:xfrm>
        </p:grpSpPr>
        <p:sp>
          <p:nvSpPr>
            <p:cNvPr id="116" name="TextBox 52">
              <a:extLst>
                <a:ext uri="{FF2B5EF4-FFF2-40B4-BE49-F238E27FC236}">
                  <a16:creationId xmlns:a16="http://schemas.microsoft.com/office/drawing/2014/main" id="{D08E33EA-4335-4F1B-B608-2848C22084B6}"/>
                </a:ext>
              </a:extLst>
            </p:cNvPr>
            <p:cNvSpPr txBox="1"/>
            <p:nvPr/>
          </p:nvSpPr>
          <p:spPr>
            <a:xfrm>
              <a:off x="4523752" y="1429539"/>
              <a:ext cx="1515158"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1.</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产品竞争力分析</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24" name="Rectangle 60">
              <a:extLst>
                <a:ext uri="{FF2B5EF4-FFF2-40B4-BE49-F238E27FC236}">
                  <a16:creationId xmlns:a16="http://schemas.microsoft.com/office/drawing/2014/main" id="{46FE8F9A-8FDD-43C9-A58F-8644288274BD}"/>
                </a:ext>
              </a:extLst>
            </p:cNvPr>
            <p:cNvSpPr/>
            <p:nvPr/>
          </p:nvSpPr>
          <p:spPr>
            <a:xfrm>
              <a:off x="4514084" y="1761643"/>
              <a:ext cx="4712002" cy="824200"/>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竞争力强的产品会获得市场和购买者较多的认同，容易在市场竞争中战胜对手，顺利实现销售，并取得较好盈利，企业就能获得良好的融资环境，实现快速发展。</a:t>
              </a:r>
            </a:p>
          </p:txBody>
        </p:sp>
      </p:grpSp>
      <p:grpSp>
        <p:nvGrpSpPr>
          <p:cNvPr id="11" name="组合 10">
            <a:extLst>
              <a:ext uri="{FF2B5EF4-FFF2-40B4-BE49-F238E27FC236}">
                <a16:creationId xmlns:a16="http://schemas.microsoft.com/office/drawing/2014/main" id="{FC68D7D4-1309-4534-B299-BEAC129EA69E}"/>
              </a:ext>
            </a:extLst>
          </p:cNvPr>
          <p:cNvGrpSpPr/>
          <p:nvPr/>
        </p:nvGrpSpPr>
        <p:grpSpPr>
          <a:xfrm>
            <a:off x="459951" y="1269277"/>
            <a:ext cx="3533136" cy="4986466"/>
            <a:chOff x="755238" y="1169581"/>
            <a:chExt cx="3533136" cy="4986466"/>
          </a:xfrm>
        </p:grpSpPr>
        <p:grpSp>
          <p:nvGrpSpPr>
            <p:cNvPr id="64" name="Group 4">
              <a:extLst>
                <a:ext uri="{FF2B5EF4-FFF2-40B4-BE49-F238E27FC236}">
                  <a16:creationId xmlns:a16="http://schemas.microsoft.com/office/drawing/2014/main" id="{9C938AFF-F0E4-47B9-83E7-181FB8C5ED69}"/>
                </a:ext>
              </a:extLst>
            </p:cNvPr>
            <p:cNvGrpSpPr/>
            <p:nvPr/>
          </p:nvGrpSpPr>
          <p:grpSpPr>
            <a:xfrm>
              <a:off x="822128" y="1169581"/>
              <a:ext cx="259113" cy="4986466"/>
              <a:chOff x="1374772" y="1213680"/>
              <a:chExt cx="274322" cy="5187394"/>
            </a:xfrm>
          </p:grpSpPr>
          <p:sp>
            <p:nvSpPr>
              <p:cNvPr id="94" name="Pentagon 21">
                <a:extLst>
                  <a:ext uri="{FF2B5EF4-FFF2-40B4-BE49-F238E27FC236}">
                    <a16:creationId xmlns:a16="http://schemas.microsoft.com/office/drawing/2014/main" id="{06697BA9-4CFA-4393-983C-60A3A9020C14}"/>
                  </a:ext>
                </a:extLst>
              </p:cNvPr>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5" name="Rectangle 5">
                <a:extLst>
                  <a:ext uri="{FF2B5EF4-FFF2-40B4-BE49-F238E27FC236}">
                    <a16:creationId xmlns:a16="http://schemas.microsoft.com/office/drawing/2014/main" id="{DA86BCFC-9E10-4EF7-BD8F-77D557B02035}"/>
                  </a:ext>
                </a:extLst>
              </p:cNvPr>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6" name="Rectangle 23">
                <a:extLst>
                  <a:ext uri="{FF2B5EF4-FFF2-40B4-BE49-F238E27FC236}">
                    <a16:creationId xmlns:a16="http://schemas.microsoft.com/office/drawing/2014/main" id="{18B99F44-6900-446B-BCBF-D0C02B4650FD}"/>
                  </a:ext>
                </a:extLst>
              </p:cNvPr>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7" name="Rectangle 24">
                <a:extLst>
                  <a:ext uri="{FF2B5EF4-FFF2-40B4-BE49-F238E27FC236}">
                    <a16:creationId xmlns:a16="http://schemas.microsoft.com/office/drawing/2014/main" id="{A69125DD-7CA2-40B8-9491-5F7AB90748CA}"/>
                  </a:ext>
                </a:extLst>
              </p:cNvPr>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8" name="Freeform 25">
                <a:extLst>
                  <a:ext uri="{FF2B5EF4-FFF2-40B4-BE49-F238E27FC236}">
                    <a16:creationId xmlns:a16="http://schemas.microsoft.com/office/drawing/2014/main" id="{E09E21EA-34CA-46D9-AE7E-E5B0900E102B}"/>
                  </a:ext>
                </a:extLst>
              </p:cNvPr>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cxnSp>
            <p:nvCxnSpPr>
              <p:cNvPr id="99" name="Straight Connector 26">
                <a:extLst>
                  <a:ext uri="{FF2B5EF4-FFF2-40B4-BE49-F238E27FC236}">
                    <a16:creationId xmlns:a16="http://schemas.microsoft.com/office/drawing/2014/main" id="{8D3CD2DB-BCB9-439D-9B37-67EEF5B6AA00}"/>
                  </a:ext>
                </a:extLst>
              </p:cNvPr>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0" name="Straight Connector 27">
                <a:extLst>
                  <a:ext uri="{FF2B5EF4-FFF2-40B4-BE49-F238E27FC236}">
                    <a16:creationId xmlns:a16="http://schemas.microsoft.com/office/drawing/2014/main" id="{04603589-6B0C-435F-AF10-4E9A761A66CF}"/>
                  </a:ext>
                </a:extLst>
              </p:cNvPr>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28">
                <a:extLst>
                  <a:ext uri="{FF2B5EF4-FFF2-40B4-BE49-F238E27FC236}">
                    <a16:creationId xmlns:a16="http://schemas.microsoft.com/office/drawing/2014/main" id="{75DBEB0E-5C19-4897-B980-BAE62927EE3D}"/>
                  </a:ext>
                </a:extLst>
              </p:cNvPr>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29">
                <a:extLst>
                  <a:ext uri="{FF2B5EF4-FFF2-40B4-BE49-F238E27FC236}">
                    <a16:creationId xmlns:a16="http://schemas.microsoft.com/office/drawing/2014/main" id="{8E4AABB8-9CEC-4192-BBE6-CD2B8A3C8208}"/>
                  </a:ext>
                </a:extLst>
              </p:cNvPr>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3" name="Straight Connector 30">
                <a:extLst>
                  <a:ext uri="{FF2B5EF4-FFF2-40B4-BE49-F238E27FC236}">
                    <a16:creationId xmlns:a16="http://schemas.microsoft.com/office/drawing/2014/main" id="{BFC5C03D-964D-4A49-8595-27C7EB109265}"/>
                  </a:ext>
                </a:extLst>
              </p:cNvPr>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31">
                <a:extLst>
                  <a:ext uri="{FF2B5EF4-FFF2-40B4-BE49-F238E27FC236}">
                    <a16:creationId xmlns:a16="http://schemas.microsoft.com/office/drawing/2014/main" id="{40A5D894-0C27-4A40-8F3F-C30EA0A88E17}"/>
                  </a:ext>
                </a:extLst>
              </p:cNvPr>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32">
                <a:extLst>
                  <a:ext uri="{FF2B5EF4-FFF2-40B4-BE49-F238E27FC236}">
                    <a16:creationId xmlns:a16="http://schemas.microsoft.com/office/drawing/2014/main" id="{5E0427BE-39EB-4783-ABEE-A25DF6A7697C}"/>
                  </a:ext>
                </a:extLst>
              </p:cNvPr>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392E23A9-32A5-4A11-87B8-F7D8A3248582}"/>
                </a:ext>
              </a:extLst>
            </p:cNvPr>
            <p:cNvGrpSpPr/>
            <p:nvPr/>
          </p:nvGrpSpPr>
          <p:grpSpPr>
            <a:xfrm>
              <a:off x="769324" y="1994615"/>
              <a:ext cx="3519050" cy="584149"/>
              <a:chOff x="769324" y="1994615"/>
              <a:chExt cx="3114255" cy="584149"/>
            </a:xfrm>
          </p:grpSpPr>
          <p:sp>
            <p:nvSpPr>
              <p:cNvPr id="81" name="Trapezoid 8">
                <a:extLst>
                  <a:ext uri="{FF2B5EF4-FFF2-40B4-BE49-F238E27FC236}">
                    <a16:creationId xmlns:a16="http://schemas.microsoft.com/office/drawing/2014/main" id="{A9F8013A-1367-4EBD-BBCD-537E3DA79DFF}"/>
                  </a:ext>
                </a:extLst>
              </p:cNvPr>
              <p:cNvSpPr/>
              <p:nvPr/>
            </p:nvSpPr>
            <p:spPr>
              <a:xfrm rot="16200000">
                <a:off x="521336" y="2249692"/>
                <a:ext cx="584149" cy="73995"/>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2" name="Pentagon 9">
                <a:extLst>
                  <a:ext uri="{FF2B5EF4-FFF2-40B4-BE49-F238E27FC236}">
                    <a16:creationId xmlns:a16="http://schemas.microsoft.com/office/drawing/2014/main" id="{E011A74C-C10D-4373-B530-404D5C988A7C}"/>
                  </a:ext>
                </a:extLst>
              </p:cNvPr>
              <p:cNvSpPr/>
              <p:nvPr/>
            </p:nvSpPr>
            <p:spPr>
              <a:xfrm>
                <a:off x="769324" y="2035817"/>
                <a:ext cx="3114255" cy="49442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供应阶段分析</a:t>
                </a:r>
              </a:p>
            </p:txBody>
          </p:sp>
        </p:grpSp>
        <p:grpSp>
          <p:nvGrpSpPr>
            <p:cNvPr id="3" name="组合 2">
              <a:extLst>
                <a:ext uri="{FF2B5EF4-FFF2-40B4-BE49-F238E27FC236}">
                  <a16:creationId xmlns:a16="http://schemas.microsoft.com/office/drawing/2014/main" id="{FCD4A31C-577A-4AA1-864D-A95B7FCDE202}"/>
                </a:ext>
              </a:extLst>
            </p:cNvPr>
            <p:cNvGrpSpPr/>
            <p:nvPr/>
          </p:nvGrpSpPr>
          <p:grpSpPr>
            <a:xfrm>
              <a:off x="755238" y="2697953"/>
              <a:ext cx="3519050" cy="579690"/>
              <a:chOff x="769324" y="2861964"/>
              <a:chExt cx="3114255" cy="525533"/>
            </a:xfrm>
          </p:grpSpPr>
          <p:sp>
            <p:nvSpPr>
              <p:cNvPr id="80" name="Trapezoid 7">
                <a:extLst>
                  <a:ext uri="{FF2B5EF4-FFF2-40B4-BE49-F238E27FC236}">
                    <a16:creationId xmlns:a16="http://schemas.microsoft.com/office/drawing/2014/main" id="{0F8E0C39-0FD6-4BB2-A605-C049357930A9}"/>
                  </a:ext>
                </a:extLst>
              </p:cNvPr>
              <p:cNvSpPr/>
              <p:nvPr/>
            </p:nvSpPr>
            <p:spPr>
              <a:xfrm rot="16200000">
                <a:off x="547100" y="3084190"/>
                <a:ext cx="525533" cy="81082"/>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3" name="Pentagon 10">
                <a:extLst>
                  <a:ext uri="{FF2B5EF4-FFF2-40B4-BE49-F238E27FC236}">
                    <a16:creationId xmlns:a16="http://schemas.microsoft.com/office/drawing/2014/main" id="{D710F822-4BE7-487A-B9EF-22EB5368BDA4}"/>
                  </a:ext>
                </a:extLst>
              </p:cNvPr>
              <p:cNvSpPr/>
              <p:nvPr/>
            </p:nvSpPr>
            <p:spPr>
              <a:xfrm>
                <a:off x="769324" y="2914054"/>
                <a:ext cx="3114255" cy="4255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生产阶段分析</a:t>
                </a:r>
              </a:p>
            </p:txBody>
          </p:sp>
        </p:grpSp>
        <p:grpSp>
          <p:nvGrpSpPr>
            <p:cNvPr id="4" name="组合 3">
              <a:extLst>
                <a:ext uri="{FF2B5EF4-FFF2-40B4-BE49-F238E27FC236}">
                  <a16:creationId xmlns:a16="http://schemas.microsoft.com/office/drawing/2014/main" id="{4B13F76C-AD06-4F64-A11A-C915236C9E47}"/>
                </a:ext>
              </a:extLst>
            </p:cNvPr>
            <p:cNvGrpSpPr/>
            <p:nvPr/>
          </p:nvGrpSpPr>
          <p:grpSpPr>
            <a:xfrm>
              <a:off x="776413" y="3424979"/>
              <a:ext cx="3473423" cy="520219"/>
              <a:chOff x="769324" y="3729314"/>
              <a:chExt cx="3114255" cy="668393"/>
            </a:xfrm>
          </p:grpSpPr>
          <p:sp>
            <p:nvSpPr>
              <p:cNvPr id="79" name="Trapezoid 6">
                <a:extLst>
                  <a:ext uri="{FF2B5EF4-FFF2-40B4-BE49-F238E27FC236}">
                    <a16:creationId xmlns:a16="http://schemas.microsoft.com/office/drawing/2014/main" id="{CE739CAC-42D6-41C1-AF3E-FCB62339EA82}"/>
                  </a:ext>
                </a:extLst>
              </p:cNvPr>
              <p:cNvSpPr/>
              <p:nvPr/>
            </p:nvSpPr>
            <p:spPr>
              <a:xfrm rot="16200000">
                <a:off x="461532" y="4037108"/>
                <a:ext cx="668393" cy="52806"/>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4" name="Pentagon 11">
                <a:extLst>
                  <a:ext uri="{FF2B5EF4-FFF2-40B4-BE49-F238E27FC236}">
                    <a16:creationId xmlns:a16="http://schemas.microsoft.com/office/drawing/2014/main" id="{C9C7977C-B6CA-4B8A-A5C4-ACD143009402}"/>
                  </a:ext>
                </a:extLst>
              </p:cNvPr>
              <p:cNvSpPr/>
              <p:nvPr/>
            </p:nvSpPr>
            <p:spPr>
              <a:xfrm>
                <a:off x="769324" y="3770516"/>
                <a:ext cx="3114255" cy="58369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销售阶段分析</a:t>
                </a:r>
              </a:p>
            </p:txBody>
          </p:sp>
        </p:grpSp>
        <p:grpSp>
          <p:nvGrpSpPr>
            <p:cNvPr id="6" name="组合 5">
              <a:extLst>
                <a:ext uri="{FF2B5EF4-FFF2-40B4-BE49-F238E27FC236}">
                  <a16:creationId xmlns:a16="http://schemas.microsoft.com/office/drawing/2014/main" id="{4EBFF5FC-135A-40BA-B62F-98B9FF6AB6A4}"/>
                </a:ext>
              </a:extLst>
            </p:cNvPr>
            <p:cNvGrpSpPr/>
            <p:nvPr/>
          </p:nvGrpSpPr>
          <p:grpSpPr>
            <a:xfrm>
              <a:off x="796147" y="4123793"/>
              <a:ext cx="3473423" cy="534985"/>
              <a:chOff x="769324" y="4596662"/>
              <a:chExt cx="3114255" cy="668393"/>
            </a:xfrm>
          </p:grpSpPr>
          <p:sp>
            <p:nvSpPr>
              <p:cNvPr id="78" name="Trapezoid 5">
                <a:extLst>
                  <a:ext uri="{FF2B5EF4-FFF2-40B4-BE49-F238E27FC236}">
                    <a16:creationId xmlns:a16="http://schemas.microsoft.com/office/drawing/2014/main" id="{2770F615-6AB6-4FC1-9FB6-67A87E1AC539}"/>
                  </a:ext>
                </a:extLst>
              </p:cNvPr>
              <p:cNvSpPr/>
              <p:nvPr/>
            </p:nvSpPr>
            <p:spPr>
              <a:xfrm rot="16200000">
                <a:off x="461532" y="4904456"/>
                <a:ext cx="668393" cy="52806"/>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5" name="Pentagon 12">
                <a:extLst>
                  <a:ext uri="{FF2B5EF4-FFF2-40B4-BE49-F238E27FC236}">
                    <a16:creationId xmlns:a16="http://schemas.microsoft.com/office/drawing/2014/main" id="{CEB815A6-69D7-40C3-94EB-1A6F60988F81}"/>
                  </a:ext>
                </a:extLst>
              </p:cNvPr>
              <p:cNvSpPr/>
              <p:nvPr/>
            </p:nvSpPr>
            <p:spPr>
              <a:xfrm>
                <a:off x="769324" y="4637865"/>
                <a:ext cx="3114255" cy="58369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竞争战略分析</a:t>
                </a:r>
              </a:p>
            </p:txBody>
          </p:sp>
        </p:grpSp>
        <p:grpSp>
          <p:nvGrpSpPr>
            <p:cNvPr id="180" name="组合 179">
              <a:extLst>
                <a:ext uri="{FF2B5EF4-FFF2-40B4-BE49-F238E27FC236}">
                  <a16:creationId xmlns:a16="http://schemas.microsoft.com/office/drawing/2014/main" id="{08CCBC15-7F52-4F27-A873-CE97A8002B7A}"/>
                </a:ext>
              </a:extLst>
            </p:cNvPr>
            <p:cNvGrpSpPr/>
            <p:nvPr/>
          </p:nvGrpSpPr>
          <p:grpSpPr>
            <a:xfrm>
              <a:off x="810781" y="4903176"/>
              <a:ext cx="3473423" cy="534985"/>
              <a:chOff x="769324" y="4596662"/>
              <a:chExt cx="3114255" cy="668393"/>
            </a:xfrm>
          </p:grpSpPr>
          <p:sp>
            <p:nvSpPr>
              <p:cNvPr id="181" name="Trapezoid 5">
                <a:extLst>
                  <a:ext uri="{FF2B5EF4-FFF2-40B4-BE49-F238E27FC236}">
                    <a16:creationId xmlns:a16="http://schemas.microsoft.com/office/drawing/2014/main" id="{DD72ECAB-E4AA-4856-8A08-F1BBCC1EF95A}"/>
                  </a:ext>
                </a:extLst>
              </p:cNvPr>
              <p:cNvSpPr/>
              <p:nvPr/>
            </p:nvSpPr>
            <p:spPr>
              <a:xfrm rot="16200000">
                <a:off x="461532" y="4904456"/>
                <a:ext cx="668393" cy="52806"/>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182" name="Pentagon 12">
                <a:extLst>
                  <a:ext uri="{FF2B5EF4-FFF2-40B4-BE49-F238E27FC236}">
                    <a16:creationId xmlns:a16="http://schemas.microsoft.com/office/drawing/2014/main" id="{6D5DAA7E-79A9-4DD6-A33E-6A30DC72252C}"/>
                  </a:ext>
                </a:extLst>
              </p:cNvPr>
              <p:cNvSpPr/>
              <p:nvPr/>
            </p:nvSpPr>
            <p:spPr>
              <a:xfrm>
                <a:off x="769324" y="4637865"/>
                <a:ext cx="3114255" cy="583699"/>
              </a:xfrm>
              <a:prstGeom prst="homePlate">
                <a:avLst>
                  <a:gd name="adj" fmla="val 36274"/>
                </a:avLst>
              </a:prstGeom>
              <a:solidFill>
                <a:schemeClr val="accent1">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b="1" dirty="0">
                    <a:solidFill>
                      <a:srgbClr val="FF0000"/>
                    </a:solidFill>
                    <a:latin typeface="微软雅黑" panose="020B0503020204020204" pitchFamily="34" charset="-122"/>
                    <a:ea typeface="微软雅黑" panose="020B0503020204020204" pitchFamily="34" charset="-122"/>
                  </a:rPr>
                  <a:t>产品竞争力和经营业绩分析</a:t>
                </a:r>
              </a:p>
            </p:txBody>
          </p:sp>
        </p:grpSp>
      </p:grpSp>
      <p:grpSp>
        <p:nvGrpSpPr>
          <p:cNvPr id="186" name="组合 185">
            <a:extLst>
              <a:ext uri="{FF2B5EF4-FFF2-40B4-BE49-F238E27FC236}">
                <a16:creationId xmlns:a16="http://schemas.microsoft.com/office/drawing/2014/main" id="{BE573C73-6694-4483-9C4B-9ACF7E07AF03}"/>
              </a:ext>
            </a:extLst>
          </p:cNvPr>
          <p:cNvGrpSpPr/>
          <p:nvPr/>
        </p:nvGrpSpPr>
        <p:grpSpPr>
          <a:xfrm>
            <a:off x="6227936" y="3614093"/>
            <a:ext cx="4819292" cy="1918051"/>
            <a:chOff x="4514084" y="1429539"/>
            <a:chExt cx="4819292" cy="1918051"/>
          </a:xfrm>
        </p:grpSpPr>
        <p:sp>
          <p:nvSpPr>
            <p:cNvPr id="187" name="TextBox 52">
              <a:extLst>
                <a:ext uri="{FF2B5EF4-FFF2-40B4-BE49-F238E27FC236}">
                  <a16:creationId xmlns:a16="http://schemas.microsoft.com/office/drawing/2014/main" id="{4F0A2CAA-E0DD-46E7-9B1F-CBCEA2571577}"/>
                </a:ext>
              </a:extLst>
            </p:cNvPr>
            <p:cNvSpPr txBox="1"/>
            <p:nvPr/>
          </p:nvSpPr>
          <p:spPr>
            <a:xfrm>
              <a:off x="4523752" y="1429539"/>
              <a:ext cx="1345240"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2.</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经营业绩分析</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88" name="Rectangle 60">
              <a:extLst>
                <a:ext uri="{FF2B5EF4-FFF2-40B4-BE49-F238E27FC236}">
                  <a16:creationId xmlns:a16="http://schemas.microsoft.com/office/drawing/2014/main" id="{A6C7E209-0EE4-4906-B299-E3D71680E7F2}"/>
                </a:ext>
              </a:extLst>
            </p:cNvPr>
            <p:cNvSpPr/>
            <p:nvPr/>
          </p:nvSpPr>
          <p:spPr>
            <a:xfrm>
              <a:off x="4514084" y="1761643"/>
              <a:ext cx="4819292" cy="1585947"/>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经营业绩指标通常指与行业比较的销售增长率，高于行业平均的增长率说明客户经营业绩较好，反之则说明客户经营业绩较差。</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endParaRPr>
            </a:p>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市场占有率指标通常指客户产品的市场份额，所占市场份额较大说明客户在行业中的地位较高，其价格策略的调整对行业整体销售状况能产生影响；反之，则说明客户在行业中的地位较低，其价格策略的调整对行业整体销售状况不能产生影响。</a:t>
              </a:r>
            </a:p>
          </p:txBody>
        </p:sp>
      </p:grpSp>
      <p:sp>
        <p:nvSpPr>
          <p:cNvPr id="42" name="Rectangle 18">
            <a:extLst>
              <a:ext uri="{FF2B5EF4-FFF2-40B4-BE49-F238E27FC236}">
                <a16:creationId xmlns:a16="http://schemas.microsoft.com/office/drawing/2014/main" id="{035D8AC2-DC38-4B20-8627-30390348C0AF}"/>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客户品质分析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客户经营管理状况分析</a:t>
            </a:r>
          </a:p>
        </p:txBody>
      </p:sp>
    </p:spTree>
    <p:extLst>
      <p:ext uri="{BB962C8B-B14F-4D97-AF65-F5344CB8AC3E}">
        <p14:creationId xmlns:p14="http://schemas.microsoft.com/office/powerpoint/2010/main" val="308643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客户品质分析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客户财务分析</a:t>
            </a:r>
          </a:p>
        </p:txBody>
      </p:sp>
    </p:spTree>
    <p:extLst>
      <p:ext uri="{BB962C8B-B14F-4D97-AF65-F5344CB8AC3E}">
        <p14:creationId xmlns:p14="http://schemas.microsoft.com/office/powerpoint/2010/main" val="3407480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0" name="Rectangle 18"/>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客户品质分析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客户财务分析</a:t>
            </a:r>
          </a:p>
        </p:txBody>
      </p:sp>
      <p:sp>
        <p:nvSpPr>
          <p:cNvPr id="7" name="矩形: 圆角 4">
            <a:extLst>
              <a:ext uri="{FF2B5EF4-FFF2-40B4-BE49-F238E27FC236}">
                <a16:creationId xmlns:a16="http://schemas.microsoft.com/office/drawing/2014/main" id="{6B29EB91-B8F4-4E2B-A49A-E384CFE06CC8}"/>
              </a:ext>
            </a:extLst>
          </p:cNvPr>
          <p:cNvSpPr/>
          <p:nvPr/>
        </p:nvSpPr>
        <p:spPr>
          <a:xfrm>
            <a:off x="881575" y="1550069"/>
            <a:ext cx="2751962" cy="3644099"/>
          </a:xfrm>
          <a:custGeom>
            <a:avLst/>
            <a:gdLst>
              <a:gd name="connsiteX0" fmla="*/ 0 w 9144000"/>
              <a:gd name="connsiteY0" fmla="*/ 195106 h 4293699"/>
              <a:gd name="connsiteX1" fmla="*/ 195106 w 9144000"/>
              <a:gd name="connsiteY1" fmla="*/ 0 h 4293699"/>
              <a:gd name="connsiteX2" fmla="*/ 8948894 w 9144000"/>
              <a:gd name="connsiteY2" fmla="*/ 0 h 4293699"/>
              <a:gd name="connsiteX3" fmla="*/ 9144000 w 9144000"/>
              <a:gd name="connsiteY3" fmla="*/ 195106 h 4293699"/>
              <a:gd name="connsiteX4" fmla="*/ 9144000 w 9144000"/>
              <a:gd name="connsiteY4" fmla="*/ 4098593 h 4293699"/>
              <a:gd name="connsiteX5" fmla="*/ 8948894 w 9144000"/>
              <a:gd name="connsiteY5" fmla="*/ 4293699 h 4293699"/>
              <a:gd name="connsiteX6" fmla="*/ 195106 w 9144000"/>
              <a:gd name="connsiteY6" fmla="*/ 4293699 h 4293699"/>
              <a:gd name="connsiteX7" fmla="*/ 0 w 9144000"/>
              <a:gd name="connsiteY7" fmla="*/ 4098593 h 4293699"/>
              <a:gd name="connsiteX8" fmla="*/ 0 w 9144000"/>
              <a:gd name="connsiteY8" fmla="*/ 195106 h 4293699"/>
              <a:gd name="connsiteX0" fmla="*/ 0 w 9144000"/>
              <a:gd name="connsiteY0" fmla="*/ 195106 h 4293699"/>
              <a:gd name="connsiteX1" fmla="*/ 195106 w 9144000"/>
              <a:gd name="connsiteY1" fmla="*/ 0 h 4293699"/>
              <a:gd name="connsiteX2" fmla="*/ 8948894 w 9144000"/>
              <a:gd name="connsiteY2" fmla="*/ 0 h 4293699"/>
              <a:gd name="connsiteX3" fmla="*/ 9144000 w 9144000"/>
              <a:gd name="connsiteY3" fmla="*/ 195106 h 4293699"/>
              <a:gd name="connsiteX4" fmla="*/ 9144000 w 9144000"/>
              <a:gd name="connsiteY4" fmla="*/ 4098593 h 4293699"/>
              <a:gd name="connsiteX5" fmla="*/ 8948894 w 9144000"/>
              <a:gd name="connsiteY5" fmla="*/ 4293699 h 4293699"/>
              <a:gd name="connsiteX6" fmla="*/ 2625969 w 9144000"/>
              <a:gd name="connsiteY6" fmla="*/ 4293699 h 4293699"/>
              <a:gd name="connsiteX7" fmla="*/ 195106 w 9144000"/>
              <a:gd name="connsiteY7" fmla="*/ 4293699 h 4293699"/>
              <a:gd name="connsiteX8" fmla="*/ 0 w 9144000"/>
              <a:gd name="connsiteY8" fmla="*/ 4098593 h 4293699"/>
              <a:gd name="connsiteX9" fmla="*/ 0 w 9144000"/>
              <a:gd name="connsiteY9" fmla="*/ 195106 h 4293699"/>
              <a:gd name="connsiteX0" fmla="*/ 0 w 9144000"/>
              <a:gd name="connsiteY0" fmla="*/ 195106 h 4307766"/>
              <a:gd name="connsiteX1" fmla="*/ 195106 w 9144000"/>
              <a:gd name="connsiteY1" fmla="*/ 0 h 4307766"/>
              <a:gd name="connsiteX2" fmla="*/ 8948894 w 9144000"/>
              <a:gd name="connsiteY2" fmla="*/ 0 h 4307766"/>
              <a:gd name="connsiteX3" fmla="*/ 9144000 w 9144000"/>
              <a:gd name="connsiteY3" fmla="*/ 195106 h 4307766"/>
              <a:gd name="connsiteX4" fmla="*/ 9144000 w 9144000"/>
              <a:gd name="connsiteY4" fmla="*/ 4098593 h 4307766"/>
              <a:gd name="connsiteX5" fmla="*/ 8948894 w 9144000"/>
              <a:gd name="connsiteY5" fmla="*/ 4293699 h 4307766"/>
              <a:gd name="connsiteX6" fmla="*/ 5059680 w 9144000"/>
              <a:gd name="connsiteY6" fmla="*/ 4307766 h 4307766"/>
              <a:gd name="connsiteX7" fmla="*/ 2625969 w 9144000"/>
              <a:gd name="connsiteY7" fmla="*/ 4293699 h 4307766"/>
              <a:gd name="connsiteX8" fmla="*/ 195106 w 9144000"/>
              <a:gd name="connsiteY8" fmla="*/ 4293699 h 4307766"/>
              <a:gd name="connsiteX9" fmla="*/ 0 w 9144000"/>
              <a:gd name="connsiteY9" fmla="*/ 4098593 h 4307766"/>
              <a:gd name="connsiteX10" fmla="*/ 0 w 9144000"/>
              <a:gd name="connsiteY10" fmla="*/ 195106 h 4307766"/>
              <a:gd name="connsiteX0" fmla="*/ 5059680 w 9144000"/>
              <a:gd name="connsiteY0" fmla="*/ 4307766 h 4399206"/>
              <a:gd name="connsiteX1" fmla="*/ 2625969 w 9144000"/>
              <a:gd name="connsiteY1" fmla="*/ 4293699 h 4399206"/>
              <a:gd name="connsiteX2" fmla="*/ 195106 w 9144000"/>
              <a:gd name="connsiteY2" fmla="*/ 4293699 h 4399206"/>
              <a:gd name="connsiteX3" fmla="*/ 0 w 9144000"/>
              <a:gd name="connsiteY3" fmla="*/ 4098593 h 4399206"/>
              <a:gd name="connsiteX4" fmla="*/ 0 w 9144000"/>
              <a:gd name="connsiteY4" fmla="*/ 195106 h 4399206"/>
              <a:gd name="connsiteX5" fmla="*/ 195106 w 9144000"/>
              <a:gd name="connsiteY5" fmla="*/ 0 h 4399206"/>
              <a:gd name="connsiteX6" fmla="*/ 8948894 w 9144000"/>
              <a:gd name="connsiteY6" fmla="*/ 0 h 4399206"/>
              <a:gd name="connsiteX7" fmla="*/ 9144000 w 9144000"/>
              <a:gd name="connsiteY7" fmla="*/ 195106 h 4399206"/>
              <a:gd name="connsiteX8" fmla="*/ 9144000 w 9144000"/>
              <a:gd name="connsiteY8" fmla="*/ 4098593 h 4399206"/>
              <a:gd name="connsiteX9" fmla="*/ 8948894 w 9144000"/>
              <a:gd name="connsiteY9" fmla="*/ 4293699 h 4399206"/>
              <a:gd name="connsiteX10" fmla="*/ 5151120 w 9144000"/>
              <a:gd name="connsiteY10" fmla="*/ 4399206 h 4399206"/>
              <a:gd name="connsiteX0" fmla="*/ 5059680 w 9144000"/>
              <a:gd name="connsiteY0" fmla="*/ 4307766 h 4328868"/>
              <a:gd name="connsiteX1" fmla="*/ 2625969 w 9144000"/>
              <a:gd name="connsiteY1" fmla="*/ 4293699 h 4328868"/>
              <a:gd name="connsiteX2" fmla="*/ 195106 w 9144000"/>
              <a:gd name="connsiteY2" fmla="*/ 4293699 h 4328868"/>
              <a:gd name="connsiteX3" fmla="*/ 0 w 9144000"/>
              <a:gd name="connsiteY3" fmla="*/ 4098593 h 4328868"/>
              <a:gd name="connsiteX4" fmla="*/ 0 w 9144000"/>
              <a:gd name="connsiteY4" fmla="*/ 195106 h 4328868"/>
              <a:gd name="connsiteX5" fmla="*/ 195106 w 9144000"/>
              <a:gd name="connsiteY5" fmla="*/ 0 h 4328868"/>
              <a:gd name="connsiteX6" fmla="*/ 8948894 w 9144000"/>
              <a:gd name="connsiteY6" fmla="*/ 0 h 4328868"/>
              <a:gd name="connsiteX7" fmla="*/ 9144000 w 9144000"/>
              <a:gd name="connsiteY7" fmla="*/ 195106 h 4328868"/>
              <a:gd name="connsiteX8" fmla="*/ 9144000 w 9144000"/>
              <a:gd name="connsiteY8" fmla="*/ 4098593 h 4328868"/>
              <a:gd name="connsiteX9" fmla="*/ 8948894 w 9144000"/>
              <a:gd name="connsiteY9" fmla="*/ 4293699 h 4328868"/>
              <a:gd name="connsiteX10" fmla="*/ 6346874 w 9144000"/>
              <a:gd name="connsiteY10" fmla="*/ 4328868 h 4328868"/>
              <a:gd name="connsiteX0" fmla="*/ 2625969 w 9144000"/>
              <a:gd name="connsiteY0" fmla="*/ 4293699 h 4328868"/>
              <a:gd name="connsiteX1" fmla="*/ 195106 w 9144000"/>
              <a:gd name="connsiteY1" fmla="*/ 4293699 h 4328868"/>
              <a:gd name="connsiteX2" fmla="*/ 0 w 9144000"/>
              <a:gd name="connsiteY2" fmla="*/ 4098593 h 4328868"/>
              <a:gd name="connsiteX3" fmla="*/ 0 w 9144000"/>
              <a:gd name="connsiteY3" fmla="*/ 195106 h 4328868"/>
              <a:gd name="connsiteX4" fmla="*/ 195106 w 9144000"/>
              <a:gd name="connsiteY4" fmla="*/ 0 h 4328868"/>
              <a:gd name="connsiteX5" fmla="*/ 8948894 w 9144000"/>
              <a:gd name="connsiteY5" fmla="*/ 0 h 4328868"/>
              <a:gd name="connsiteX6" fmla="*/ 9144000 w 9144000"/>
              <a:gd name="connsiteY6" fmla="*/ 195106 h 4328868"/>
              <a:gd name="connsiteX7" fmla="*/ 9144000 w 9144000"/>
              <a:gd name="connsiteY7" fmla="*/ 4098593 h 4328868"/>
              <a:gd name="connsiteX8" fmla="*/ 8948894 w 9144000"/>
              <a:gd name="connsiteY8" fmla="*/ 4293699 h 4328868"/>
              <a:gd name="connsiteX9" fmla="*/ 6346874 w 9144000"/>
              <a:gd name="connsiteY9" fmla="*/ 4328868 h 4328868"/>
              <a:gd name="connsiteX0" fmla="*/ 2625969 w 9144000"/>
              <a:gd name="connsiteY0" fmla="*/ 4293699 h 4300733"/>
              <a:gd name="connsiteX1" fmla="*/ 195106 w 9144000"/>
              <a:gd name="connsiteY1" fmla="*/ 4293699 h 4300733"/>
              <a:gd name="connsiteX2" fmla="*/ 0 w 9144000"/>
              <a:gd name="connsiteY2" fmla="*/ 4098593 h 4300733"/>
              <a:gd name="connsiteX3" fmla="*/ 0 w 9144000"/>
              <a:gd name="connsiteY3" fmla="*/ 195106 h 4300733"/>
              <a:gd name="connsiteX4" fmla="*/ 195106 w 9144000"/>
              <a:gd name="connsiteY4" fmla="*/ 0 h 4300733"/>
              <a:gd name="connsiteX5" fmla="*/ 8948894 w 9144000"/>
              <a:gd name="connsiteY5" fmla="*/ 0 h 4300733"/>
              <a:gd name="connsiteX6" fmla="*/ 9144000 w 9144000"/>
              <a:gd name="connsiteY6" fmla="*/ 195106 h 4300733"/>
              <a:gd name="connsiteX7" fmla="*/ 9144000 w 9144000"/>
              <a:gd name="connsiteY7" fmla="*/ 4098593 h 4300733"/>
              <a:gd name="connsiteX8" fmla="*/ 8948894 w 9144000"/>
              <a:gd name="connsiteY8" fmla="*/ 4293699 h 4300733"/>
              <a:gd name="connsiteX9" fmla="*/ 6431281 w 9144000"/>
              <a:gd name="connsiteY9" fmla="*/ 4300733 h 4300733"/>
              <a:gd name="connsiteX0" fmla="*/ 1852246 w 9144000"/>
              <a:gd name="connsiteY0" fmla="*/ 4293699 h 4300733"/>
              <a:gd name="connsiteX1" fmla="*/ 195106 w 9144000"/>
              <a:gd name="connsiteY1" fmla="*/ 4293699 h 4300733"/>
              <a:gd name="connsiteX2" fmla="*/ 0 w 9144000"/>
              <a:gd name="connsiteY2" fmla="*/ 4098593 h 4300733"/>
              <a:gd name="connsiteX3" fmla="*/ 0 w 9144000"/>
              <a:gd name="connsiteY3" fmla="*/ 195106 h 4300733"/>
              <a:gd name="connsiteX4" fmla="*/ 195106 w 9144000"/>
              <a:gd name="connsiteY4" fmla="*/ 0 h 4300733"/>
              <a:gd name="connsiteX5" fmla="*/ 8948894 w 9144000"/>
              <a:gd name="connsiteY5" fmla="*/ 0 h 4300733"/>
              <a:gd name="connsiteX6" fmla="*/ 9144000 w 9144000"/>
              <a:gd name="connsiteY6" fmla="*/ 195106 h 4300733"/>
              <a:gd name="connsiteX7" fmla="*/ 9144000 w 9144000"/>
              <a:gd name="connsiteY7" fmla="*/ 4098593 h 4300733"/>
              <a:gd name="connsiteX8" fmla="*/ 8948894 w 9144000"/>
              <a:gd name="connsiteY8" fmla="*/ 4293699 h 4300733"/>
              <a:gd name="connsiteX9" fmla="*/ 6431281 w 9144000"/>
              <a:gd name="connsiteY9" fmla="*/ 4300733 h 4300733"/>
              <a:gd name="connsiteX0" fmla="*/ 1852246 w 9144000"/>
              <a:gd name="connsiteY0" fmla="*/ 4293699 h 4328869"/>
              <a:gd name="connsiteX1" fmla="*/ 195106 w 9144000"/>
              <a:gd name="connsiteY1" fmla="*/ 4293699 h 4328869"/>
              <a:gd name="connsiteX2" fmla="*/ 0 w 9144000"/>
              <a:gd name="connsiteY2" fmla="*/ 4098593 h 4328869"/>
              <a:gd name="connsiteX3" fmla="*/ 0 w 9144000"/>
              <a:gd name="connsiteY3" fmla="*/ 195106 h 4328869"/>
              <a:gd name="connsiteX4" fmla="*/ 195106 w 9144000"/>
              <a:gd name="connsiteY4" fmla="*/ 0 h 4328869"/>
              <a:gd name="connsiteX5" fmla="*/ 8948894 w 9144000"/>
              <a:gd name="connsiteY5" fmla="*/ 0 h 4328869"/>
              <a:gd name="connsiteX6" fmla="*/ 9144000 w 9144000"/>
              <a:gd name="connsiteY6" fmla="*/ 195106 h 4328869"/>
              <a:gd name="connsiteX7" fmla="*/ 9144000 w 9144000"/>
              <a:gd name="connsiteY7" fmla="*/ 4098593 h 4328869"/>
              <a:gd name="connsiteX8" fmla="*/ 8948894 w 9144000"/>
              <a:gd name="connsiteY8" fmla="*/ 4293699 h 4328869"/>
              <a:gd name="connsiteX9" fmla="*/ 7148734 w 9144000"/>
              <a:gd name="connsiteY9" fmla="*/ 4328869 h 4328869"/>
              <a:gd name="connsiteX0" fmla="*/ 1852246 w 9144000"/>
              <a:gd name="connsiteY0" fmla="*/ 4293699 h 4314801"/>
              <a:gd name="connsiteX1" fmla="*/ 195106 w 9144000"/>
              <a:gd name="connsiteY1" fmla="*/ 4293699 h 4314801"/>
              <a:gd name="connsiteX2" fmla="*/ 0 w 9144000"/>
              <a:gd name="connsiteY2" fmla="*/ 4098593 h 4314801"/>
              <a:gd name="connsiteX3" fmla="*/ 0 w 9144000"/>
              <a:gd name="connsiteY3" fmla="*/ 195106 h 4314801"/>
              <a:gd name="connsiteX4" fmla="*/ 195106 w 9144000"/>
              <a:gd name="connsiteY4" fmla="*/ 0 h 4314801"/>
              <a:gd name="connsiteX5" fmla="*/ 8948894 w 9144000"/>
              <a:gd name="connsiteY5" fmla="*/ 0 h 4314801"/>
              <a:gd name="connsiteX6" fmla="*/ 9144000 w 9144000"/>
              <a:gd name="connsiteY6" fmla="*/ 195106 h 4314801"/>
              <a:gd name="connsiteX7" fmla="*/ 9144000 w 9144000"/>
              <a:gd name="connsiteY7" fmla="*/ 4098593 h 4314801"/>
              <a:gd name="connsiteX8" fmla="*/ 8948894 w 9144000"/>
              <a:gd name="connsiteY8" fmla="*/ 4293699 h 4314801"/>
              <a:gd name="connsiteX9" fmla="*/ 7148734 w 9144000"/>
              <a:gd name="connsiteY9" fmla="*/ 4314801 h 4314801"/>
              <a:gd name="connsiteX0" fmla="*/ 1852246 w 9144000"/>
              <a:gd name="connsiteY0" fmla="*/ 4293699 h 4314801"/>
              <a:gd name="connsiteX1" fmla="*/ 195106 w 9144000"/>
              <a:gd name="connsiteY1" fmla="*/ 4293699 h 4314801"/>
              <a:gd name="connsiteX2" fmla="*/ 0 w 9144000"/>
              <a:gd name="connsiteY2" fmla="*/ 4098593 h 4314801"/>
              <a:gd name="connsiteX3" fmla="*/ 0 w 9144000"/>
              <a:gd name="connsiteY3" fmla="*/ 195106 h 4314801"/>
              <a:gd name="connsiteX4" fmla="*/ 195106 w 9144000"/>
              <a:gd name="connsiteY4" fmla="*/ 0 h 4314801"/>
              <a:gd name="connsiteX5" fmla="*/ 2302412 w 9144000"/>
              <a:gd name="connsiteY5" fmla="*/ 3052 h 4314801"/>
              <a:gd name="connsiteX6" fmla="*/ 8948894 w 9144000"/>
              <a:gd name="connsiteY6" fmla="*/ 0 h 4314801"/>
              <a:gd name="connsiteX7" fmla="*/ 9144000 w 9144000"/>
              <a:gd name="connsiteY7" fmla="*/ 195106 h 4314801"/>
              <a:gd name="connsiteX8" fmla="*/ 9144000 w 9144000"/>
              <a:gd name="connsiteY8" fmla="*/ 4098593 h 4314801"/>
              <a:gd name="connsiteX9" fmla="*/ 8948894 w 9144000"/>
              <a:gd name="connsiteY9" fmla="*/ 4293699 h 4314801"/>
              <a:gd name="connsiteX10" fmla="*/ 7148734 w 9144000"/>
              <a:gd name="connsiteY10" fmla="*/ 4314801 h 4314801"/>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7507458 w 9144000"/>
              <a:gd name="connsiteY6" fmla="*/ 0 h 4325816"/>
              <a:gd name="connsiteX7" fmla="*/ 8948894 w 9144000"/>
              <a:gd name="connsiteY7" fmla="*/ 11015 h 4325816"/>
              <a:gd name="connsiteX8" fmla="*/ 9144000 w 9144000"/>
              <a:gd name="connsiteY8" fmla="*/ 206121 h 4325816"/>
              <a:gd name="connsiteX9" fmla="*/ 9144000 w 9144000"/>
              <a:gd name="connsiteY9" fmla="*/ 4109608 h 4325816"/>
              <a:gd name="connsiteX10" fmla="*/ 8948894 w 9144000"/>
              <a:gd name="connsiteY10" fmla="*/ 4304714 h 4325816"/>
              <a:gd name="connsiteX11" fmla="*/ 7148734 w 9144000"/>
              <a:gd name="connsiteY11"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14067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14067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42203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42203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84430 w 9144000"/>
              <a:gd name="connsiteY6" fmla="*/ 28136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13369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1852246 w 9144000"/>
              <a:gd name="connsiteY0" fmla="*/ 4313369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865484 w 9144000"/>
              <a:gd name="connsiteY0" fmla="*/ 4313370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865484 w 9144000"/>
              <a:gd name="connsiteY0" fmla="*/ 4313370 h 4317896"/>
              <a:gd name="connsiteX1" fmla="*/ 195106 w 9144000"/>
              <a:gd name="connsiteY1" fmla="*/ 4313369 h 4317896"/>
              <a:gd name="connsiteX2" fmla="*/ 0 w 9144000"/>
              <a:gd name="connsiteY2" fmla="*/ 4118263 h 4317896"/>
              <a:gd name="connsiteX3" fmla="*/ 0 w 9144000"/>
              <a:gd name="connsiteY3" fmla="*/ 214776 h 4317896"/>
              <a:gd name="connsiteX4" fmla="*/ 195106 w 9144000"/>
              <a:gd name="connsiteY4" fmla="*/ 19670 h 4317896"/>
              <a:gd name="connsiteX5" fmla="*/ 2302412 w 9144000"/>
              <a:gd name="connsiteY5" fmla="*/ 22722 h 4317896"/>
              <a:gd name="connsiteX6" fmla="*/ 4384430 w 9144000"/>
              <a:gd name="connsiteY6" fmla="*/ 36791 h 4317896"/>
              <a:gd name="connsiteX7" fmla="*/ 7507458 w 9144000"/>
              <a:gd name="connsiteY7" fmla="*/ 8655 h 4317896"/>
              <a:gd name="connsiteX8" fmla="*/ 8948894 w 9144000"/>
              <a:gd name="connsiteY8" fmla="*/ 19670 h 4317896"/>
              <a:gd name="connsiteX9" fmla="*/ 9144000 w 9144000"/>
              <a:gd name="connsiteY9" fmla="*/ 214776 h 4317896"/>
              <a:gd name="connsiteX10" fmla="*/ 9144000 w 9144000"/>
              <a:gd name="connsiteY10" fmla="*/ 4118263 h 4317896"/>
              <a:gd name="connsiteX11" fmla="*/ 8948894 w 9144000"/>
              <a:gd name="connsiteY11" fmla="*/ 4313369 h 4317896"/>
              <a:gd name="connsiteX12" fmla="*/ 8271177 w 9144000"/>
              <a:gd name="connsiteY12" fmla="*/ 4317896 h 4317896"/>
              <a:gd name="connsiteX0" fmla="*/ 865484 w 9144000"/>
              <a:gd name="connsiteY0" fmla="*/ 4313370 h 4313370"/>
              <a:gd name="connsiteX1" fmla="*/ 195106 w 9144000"/>
              <a:gd name="connsiteY1" fmla="*/ 4313369 h 4313370"/>
              <a:gd name="connsiteX2" fmla="*/ 0 w 9144000"/>
              <a:gd name="connsiteY2" fmla="*/ 4118263 h 4313370"/>
              <a:gd name="connsiteX3" fmla="*/ 0 w 9144000"/>
              <a:gd name="connsiteY3" fmla="*/ 214776 h 4313370"/>
              <a:gd name="connsiteX4" fmla="*/ 195106 w 9144000"/>
              <a:gd name="connsiteY4" fmla="*/ 19670 h 4313370"/>
              <a:gd name="connsiteX5" fmla="*/ 2302412 w 9144000"/>
              <a:gd name="connsiteY5" fmla="*/ 22722 h 4313370"/>
              <a:gd name="connsiteX6" fmla="*/ 4384430 w 9144000"/>
              <a:gd name="connsiteY6" fmla="*/ 36791 h 4313370"/>
              <a:gd name="connsiteX7" fmla="*/ 7507458 w 9144000"/>
              <a:gd name="connsiteY7" fmla="*/ 8655 h 4313370"/>
              <a:gd name="connsiteX8" fmla="*/ 8948894 w 9144000"/>
              <a:gd name="connsiteY8" fmla="*/ 19670 h 4313370"/>
              <a:gd name="connsiteX9" fmla="*/ 9144000 w 9144000"/>
              <a:gd name="connsiteY9" fmla="*/ 214776 h 4313370"/>
              <a:gd name="connsiteX10" fmla="*/ 9144000 w 9144000"/>
              <a:gd name="connsiteY10" fmla="*/ 4118263 h 4313370"/>
              <a:gd name="connsiteX11" fmla="*/ 8948894 w 9144000"/>
              <a:gd name="connsiteY11" fmla="*/ 4313369 h 4313370"/>
              <a:gd name="connsiteX0" fmla="*/ 865484 w 9144000"/>
              <a:gd name="connsiteY0" fmla="*/ 4313370 h 4313370"/>
              <a:gd name="connsiteX1" fmla="*/ 195106 w 9144000"/>
              <a:gd name="connsiteY1" fmla="*/ 4313369 h 4313370"/>
              <a:gd name="connsiteX2" fmla="*/ 0 w 9144000"/>
              <a:gd name="connsiteY2" fmla="*/ 4118263 h 4313370"/>
              <a:gd name="connsiteX3" fmla="*/ 0 w 9144000"/>
              <a:gd name="connsiteY3" fmla="*/ 214776 h 4313370"/>
              <a:gd name="connsiteX4" fmla="*/ 195106 w 9144000"/>
              <a:gd name="connsiteY4" fmla="*/ 19670 h 4313370"/>
              <a:gd name="connsiteX5" fmla="*/ 2302412 w 9144000"/>
              <a:gd name="connsiteY5" fmla="*/ 22722 h 4313370"/>
              <a:gd name="connsiteX6" fmla="*/ 4384430 w 9144000"/>
              <a:gd name="connsiteY6" fmla="*/ 36791 h 4313370"/>
              <a:gd name="connsiteX7" fmla="*/ 7507458 w 9144000"/>
              <a:gd name="connsiteY7" fmla="*/ 8655 h 4313370"/>
              <a:gd name="connsiteX8" fmla="*/ 8948894 w 9144000"/>
              <a:gd name="connsiteY8" fmla="*/ 19670 h 4313370"/>
              <a:gd name="connsiteX9" fmla="*/ 9144000 w 9144000"/>
              <a:gd name="connsiteY9" fmla="*/ 214776 h 4313370"/>
              <a:gd name="connsiteX10" fmla="*/ 9144000 w 9144000"/>
              <a:gd name="connsiteY10" fmla="*/ 4118263 h 4313370"/>
              <a:gd name="connsiteX0" fmla="*/ 865484 w 9144000"/>
              <a:gd name="connsiteY0" fmla="*/ 4293700 h 4293700"/>
              <a:gd name="connsiteX1" fmla="*/ 195106 w 9144000"/>
              <a:gd name="connsiteY1" fmla="*/ 4293699 h 4293700"/>
              <a:gd name="connsiteX2" fmla="*/ 0 w 9144000"/>
              <a:gd name="connsiteY2" fmla="*/ 4098593 h 4293700"/>
              <a:gd name="connsiteX3" fmla="*/ 0 w 9144000"/>
              <a:gd name="connsiteY3" fmla="*/ 195106 h 4293700"/>
              <a:gd name="connsiteX4" fmla="*/ 195106 w 9144000"/>
              <a:gd name="connsiteY4" fmla="*/ 0 h 4293700"/>
              <a:gd name="connsiteX5" fmla="*/ 2302412 w 9144000"/>
              <a:gd name="connsiteY5" fmla="*/ 3052 h 4293700"/>
              <a:gd name="connsiteX6" fmla="*/ 4384430 w 9144000"/>
              <a:gd name="connsiteY6" fmla="*/ 17121 h 4293700"/>
              <a:gd name="connsiteX7" fmla="*/ 8948894 w 9144000"/>
              <a:gd name="connsiteY7" fmla="*/ 0 h 4293700"/>
              <a:gd name="connsiteX8" fmla="*/ 9144000 w 9144000"/>
              <a:gd name="connsiteY8" fmla="*/ 195106 h 4293700"/>
              <a:gd name="connsiteX9" fmla="*/ 9144000 w 9144000"/>
              <a:gd name="connsiteY9" fmla="*/ 4098593 h 4293700"/>
              <a:gd name="connsiteX0" fmla="*/ 865484 w 9144000"/>
              <a:gd name="connsiteY0" fmla="*/ 4293700 h 4293700"/>
              <a:gd name="connsiteX1" fmla="*/ 195106 w 9144000"/>
              <a:gd name="connsiteY1" fmla="*/ 4293699 h 4293700"/>
              <a:gd name="connsiteX2" fmla="*/ 0 w 9144000"/>
              <a:gd name="connsiteY2" fmla="*/ 4098593 h 4293700"/>
              <a:gd name="connsiteX3" fmla="*/ 0 w 9144000"/>
              <a:gd name="connsiteY3" fmla="*/ 195106 h 4293700"/>
              <a:gd name="connsiteX4" fmla="*/ 195106 w 9144000"/>
              <a:gd name="connsiteY4" fmla="*/ 0 h 4293700"/>
              <a:gd name="connsiteX5" fmla="*/ 2302412 w 9144000"/>
              <a:gd name="connsiteY5" fmla="*/ 3052 h 4293700"/>
              <a:gd name="connsiteX6" fmla="*/ 4384430 w 9144000"/>
              <a:gd name="connsiteY6" fmla="*/ 17121 h 4293700"/>
              <a:gd name="connsiteX7" fmla="*/ 8948894 w 9144000"/>
              <a:gd name="connsiteY7" fmla="*/ 0 h 4293700"/>
              <a:gd name="connsiteX8" fmla="*/ 9144000 w 9144000"/>
              <a:gd name="connsiteY8" fmla="*/ 195106 h 4293700"/>
              <a:gd name="connsiteX0" fmla="*/ 865484 w 8948894"/>
              <a:gd name="connsiteY0" fmla="*/ 4293700 h 4293700"/>
              <a:gd name="connsiteX1" fmla="*/ 195106 w 8948894"/>
              <a:gd name="connsiteY1" fmla="*/ 4293699 h 4293700"/>
              <a:gd name="connsiteX2" fmla="*/ 0 w 8948894"/>
              <a:gd name="connsiteY2" fmla="*/ 4098593 h 4293700"/>
              <a:gd name="connsiteX3" fmla="*/ 0 w 8948894"/>
              <a:gd name="connsiteY3" fmla="*/ 195106 h 4293700"/>
              <a:gd name="connsiteX4" fmla="*/ 195106 w 8948894"/>
              <a:gd name="connsiteY4" fmla="*/ 0 h 4293700"/>
              <a:gd name="connsiteX5" fmla="*/ 2302412 w 8948894"/>
              <a:gd name="connsiteY5" fmla="*/ 3052 h 4293700"/>
              <a:gd name="connsiteX6" fmla="*/ 4384430 w 8948894"/>
              <a:gd name="connsiteY6" fmla="*/ 17121 h 4293700"/>
              <a:gd name="connsiteX7" fmla="*/ 8948894 w 8948894"/>
              <a:gd name="connsiteY7" fmla="*/ 0 h 4293700"/>
              <a:gd name="connsiteX0" fmla="*/ 865484 w 4384430"/>
              <a:gd name="connsiteY0" fmla="*/ 4293700 h 4293700"/>
              <a:gd name="connsiteX1" fmla="*/ 195106 w 4384430"/>
              <a:gd name="connsiteY1" fmla="*/ 4293699 h 4293700"/>
              <a:gd name="connsiteX2" fmla="*/ 0 w 4384430"/>
              <a:gd name="connsiteY2" fmla="*/ 4098593 h 4293700"/>
              <a:gd name="connsiteX3" fmla="*/ 0 w 4384430"/>
              <a:gd name="connsiteY3" fmla="*/ 195106 h 4293700"/>
              <a:gd name="connsiteX4" fmla="*/ 195106 w 4384430"/>
              <a:gd name="connsiteY4" fmla="*/ 0 h 4293700"/>
              <a:gd name="connsiteX5" fmla="*/ 2302412 w 4384430"/>
              <a:gd name="connsiteY5" fmla="*/ 3052 h 4293700"/>
              <a:gd name="connsiteX6" fmla="*/ 4384430 w 4384430"/>
              <a:gd name="connsiteY6" fmla="*/ 17121 h 4293700"/>
              <a:gd name="connsiteX0" fmla="*/ 865484 w 4372095"/>
              <a:gd name="connsiteY0" fmla="*/ 4293700 h 4293700"/>
              <a:gd name="connsiteX1" fmla="*/ 195106 w 4372095"/>
              <a:gd name="connsiteY1" fmla="*/ 4293699 h 4293700"/>
              <a:gd name="connsiteX2" fmla="*/ 0 w 4372095"/>
              <a:gd name="connsiteY2" fmla="*/ 4098593 h 4293700"/>
              <a:gd name="connsiteX3" fmla="*/ 0 w 4372095"/>
              <a:gd name="connsiteY3" fmla="*/ 195106 h 4293700"/>
              <a:gd name="connsiteX4" fmla="*/ 195106 w 4372095"/>
              <a:gd name="connsiteY4" fmla="*/ 0 h 4293700"/>
              <a:gd name="connsiteX5" fmla="*/ 2302412 w 4372095"/>
              <a:gd name="connsiteY5" fmla="*/ 3052 h 4293700"/>
              <a:gd name="connsiteX6" fmla="*/ 4372095 w 4372095"/>
              <a:gd name="connsiteY6" fmla="*/ 17121 h 4293700"/>
              <a:gd name="connsiteX0" fmla="*/ 865484 w 2302412"/>
              <a:gd name="connsiteY0" fmla="*/ 4293700 h 4293700"/>
              <a:gd name="connsiteX1" fmla="*/ 195106 w 2302412"/>
              <a:gd name="connsiteY1" fmla="*/ 4293699 h 4293700"/>
              <a:gd name="connsiteX2" fmla="*/ 0 w 2302412"/>
              <a:gd name="connsiteY2" fmla="*/ 4098593 h 4293700"/>
              <a:gd name="connsiteX3" fmla="*/ 0 w 2302412"/>
              <a:gd name="connsiteY3" fmla="*/ 195106 h 4293700"/>
              <a:gd name="connsiteX4" fmla="*/ 195106 w 2302412"/>
              <a:gd name="connsiteY4" fmla="*/ 0 h 4293700"/>
              <a:gd name="connsiteX5" fmla="*/ 2302412 w 2302412"/>
              <a:gd name="connsiteY5" fmla="*/ 3052 h 4293700"/>
              <a:gd name="connsiteX0" fmla="*/ 865484 w 3375516"/>
              <a:gd name="connsiteY0" fmla="*/ 4293700 h 4293700"/>
              <a:gd name="connsiteX1" fmla="*/ 195106 w 3375516"/>
              <a:gd name="connsiteY1" fmla="*/ 4293699 h 4293700"/>
              <a:gd name="connsiteX2" fmla="*/ 0 w 3375516"/>
              <a:gd name="connsiteY2" fmla="*/ 4098593 h 4293700"/>
              <a:gd name="connsiteX3" fmla="*/ 0 w 3375516"/>
              <a:gd name="connsiteY3" fmla="*/ 195106 h 4293700"/>
              <a:gd name="connsiteX4" fmla="*/ 195106 w 3375516"/>
              <a:gd name="connsiteY4" fmla="*/ 0 h 4293700"/>
              <a:gd name="connsiteX5" fmla="*/ 3375516 w 3375516"/>
              <a:gd name="connsiteY5" fmla="*/ 19626 h 4293700"/>
              <a:gd name="connsiteX0" fmla="*/ 865484 w 3375516"/>
              <a:gd name="connsiteY0" fmla="*/ 4293700 h 4293700"/>
              <a:gd name="connsiteX1" fmla="*/ 195106 w 3375516"/>
              <a:gd name="connsiteY1" fmla="*/ 4293699 h 4293700"/>
              <a:gd name="connsiteX2" fmla="*/ 0 w 3375516"/>
              <a:gd name="connsiteY2" fmla="*/ 4098593 h 4293700"/>
              <a:gd name="connsiteX3" fmla="*/ 0 w 3375516"/>
              <a:gd name="connsiteY3" fmla="*/ 195106 h 4293700"/>
              <a:gd name="connsiteX4" fmla="*/ 195106 w 3375516"/>
              <a:gd name="connsiteY4" fmla="*/ 0 h 4293700"/>
              <a:gd name="connsiteX5" fmla="*/ 3375516 w 3375516"/>
              <a:gd name="connsiteY5" fmla="*/ 19626 h 42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516" h="4293700">
                <a:moveTo>
                  <a:pt x="865484" y="4293700"/>
                </a:moveTo>
                <a:lnTo>
                  <a:pt x="195106" y="4293699"/>
                </a:lnTo>
                <a:cubicBezTo>
                  <a:pt x="87352" y="4293699"/>
                  <a:pt x="0" y="4206347"/>
                  <a:pt x="0" y="4098593"/>
                </a:cubicBezTo>
                <a:lnTo>
                  <a:pt x="0" y="195106"/>
                </a:lnTo>
                <a:cubicBezTo>
                  <a:pt x="0" y="87352"/>
                  <a:pt x="87352" y="0"/>
                  <a:pt x="195106" y="0"/>
                </a:cubicBezTo>
                <a:lnTo>
                  <a:pt x="3375516" y="19626"/>
                </a:lnTo>
              </a:path>
            </a:pathLst>
          </a:custGeom>
          <a:noFill/>
          <a:ln w="28575">
            <a:solidFill>
              <a:srgbClr val="004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思源黑体 CN Normal" panose="020B0400000000000000" pitchFamily="34" charset="-122"/>
              <a:ea typeface="思源黑体 CN Normal" panose="020B0400000000000000" pitchFamily="34" charset="-122"/>
            </a:endParaRPr>
          </a:p>
        </p:txBody>
      </p:sp>
      <p:sp>
        <p:nvSpPr>
          <p:cNvPr id="8" name="矩形: 圆角 4">
            <a:extLst>
              <a:ext uri="{FF2B5EF4-FFF2-40B4-BE49-F238E27FC236}">
                <a16:creationId xmlns:a16="http://schemas.microsoft.com/office/drawing/2014/main" id="{29F166D5-83BC-4E2D-B201-43195A5B67E8}"/>
              </a:ext>
            </a:extLst>
          </p:cNvPr>
          <p:cNvSpPr/>
          <p:nvPr/>
        </p:nvSpPr>
        <p:spPr>
          <a:xfrm flipH="1">
            <a:off x="8361946" y="1550069"/>
            <a:ext cx="2968629" cy="3644099"/>
          </a:xfrm>
          <a:custGeom>
            <a:avLst/>
            <a:gdLst>
              <a:gd name="connsiteX0" fmla="*/ 0 w 9144000"/>
              <a:gd name="connsiteY0" fmla="*/ 195106 h 4293699"/>
              <a:gd name="connsiteX1" fmla="*/ 195106 w 9144000"/>
              <a:gd name="connsiteY1" fmla="*/ 0 h 4293699"/>
              <a:gd name="connsiteX2" fmla="*/ 8948894 w 9144000"/>
              <a:gd name="connsiteY2" fmla="*/ 0 h 4293699"/>
              <a:gd name="connsiteX3" fmla="*/ 9144000 w 9144000"/>
              <a:gd name="connsiteY3" fmla="*/ 195106 h 4293699"/>
              <a:gd name="connsiteX4" fmla="*/ 9144000 w 9144000"/>
              <a:gd name="connsiteY4" fmla="*/ 4098593 h 4293699"/>
              <a:gd name="connsiteX5" fmla="*/ 8948894 w 9144000"/>
              <a:gd name="connsiteY5" fmla="*/ 4293699 h 4293699"/>
              <a:gd name="connsiteX6" fmla="*/ 195106 w 9144000"/>
              <a:gd name="connsiteY6" fmla="*/ 4293699 h 4293699"/>
              <a:gd name="connsiteX7" fmla="*/ 0 w 9144000"/>
              <a:gd name="connsiteY7" fmla="*/ 4098593 h 4293699"/>
              <a:gd name="connsiteX8" fmla="*/ 0 w 9144000"/>
              <a:gd name="connsiteY8" fmla="*/ 195106 h 4293699"/>
              <a:gd name="connsiteX0" fmla="*/ 0 w 9144000"/>
              <a:gd name="connsiteY0" fmla="*/ 195106 h 4293699"/>
              <a:gd name="connsiteX1" fmla="*/ 195106 w 9144000"/>
              <a:gd name="connsiteY1" fmla="*/ 0 h 4293699"/>
              <a:gd name="connsiteX2" fmla="*/ 8948894 w 9144000"/>
              <a:gd name="connsiteY2" fmla="*/ 0 h 4293699"/>
              <a:gd name="connsiteX3" fmla="*/ 9144000 w 9144000"/>
              <a:gd name="connsiteY3" fmla="*/ 195106 h 4293699"/>
              <a:gd name="connsiteX4" fmla="*/ 9144000 w 9144000"/>
              <a:gd name="connsiteY4" fmla="*/ 4098593 h 4293699"/>
              <a:gd name="connsiteX5" fmla="*/ 8948894 w 9144000"/>
              <a:gd name="connsiteY5" fmla="*/ 4293699 h 4293699"/>
              <a:gd name="connsiteX6" fmla="*/ 2625969 w 9144000"/>
              <a:gd name="connsiteY6" fmla="*/ 4293699 h 4293699"/>
              <a:gd name="connsiteX7" fmla="*/ 195106 w 9144000"/>
              <a:gd name="connsiteY7" fmla="*/ 4293699 h 4293699"/>
              <a:gd name="connsiteX8" fmla="*/ 0 w 9144000"/>
              <a:gd name="connsiteY8" fmla="*/ 4098593 h 4293699"/>
              <a:gd name="connsiteX9" fmla="*/ 0 w 9144000"/>
              <a:gd name="connsiteY9" fmla="*/ 195106 h 4293699"/>
              <a:gd name="connsiteX0" fmla="*/ 0 w 9144000"/>
              <a:gd name="connsiteY0" fmla="*/ 195106 h 4307766"/>
              <a:gd name="connsiteX1" fmla="*/ 195106 w 9144000"/>
              <a:gd name="connsiteY1" fmla="*/ 0 h 4307766"/>
              <a:gd name="connsiteX2" fmla="*/ 8948894 w 9144000"/>
              <a:gd name="connsiteY2" fmla="*/ 0 h 4307766"/>
              <a:gd name="connsiteX3" fmla="*/ 9144000 w 9144000"/>
              <a:gd name="connsiteY3" fmla="*/ 195106 h 4307766"/>
              <a:gd name="connsiteX4" fmla="*/ 9144000 w 9144000"/>
              <a:gd name="connsiteY4" fmla="*/ 4098593 h 4307766"/>
              <a:gd name="connsiteX5" fmla="*/ 8948894 w 9144000"/>
              <a:gd name="connsiteY5" fmla="*/ 4293699 h 4307766"/>
              <a:gd name="connsiteX6" fmla="*/ 5059680 w 9144000"/>
              <a:gd name="connsiteY6" fmla="*/ 4307766 h 4307766"/>
              <a:gd name="connsiteX7" fmla="*/ 2625969 w 9144000"/>
              <a:gd name="connsiteY7" fmla="*/ 4293699 h 4307766"/>
              <a:gd name="connsiteX8" fmla="*/ 195106 w 9144000"/>
              <a:gd name="connsiteY8" fmla="*/ 4293699 h 4307766"/>
              <a:gd name="connsiteX9" fmla="*/ 0 w 9144000"/>
              <a:gd name="connsiteY9" fmla="*/ 4098593 h 4307766"/>
              <a:gd name="connsiteX10" fmla="*/ 0 w 9144000"/>
              <a:gd name="connsiteY10" fmla="*/ 195106 h 4307766"/>
              <a:gd name="connsiteX0" fmla="*/ 5059680 w 9144000"/>
              <a:gd name="connsiteY0" fmla="*/ 4307766 h 4399206"/>
              <a:gd name="connsiteX1" fmla="*/ 2625969 w 9144000"/>
              <a:gd name="connsiteY1" fmla="*/ 4293699 h 4399206"/>
              <a:gd name="connsiteX2" fmla="*/ 195106 w 9144000"/>
              <a:gd name="connsiteY2" fmla="*/ 4293699 h 4399206"/>
              <a:gd name="connsiteX3" fmla="*/ 0 w 9144000"/>
              <a:gd name="connsiteY3" fmla="*/ 4098593 h 4399206"/>
              <a:gd name="connsiteX4" fmla="*/ 0 w 9144000"/>
              <a:gd name="connsiteY4" fmla="*/ 195106 h 4399206"/>
              <a:gd name="connsiteX5" fmla="*/ 195106 w 9144000"/>
              <a:gd name="connsiteY5" fmla="*/ 0 h 4399206"/>
              <a:gd name="connsiteX6" fmla="*/ 8948894 w 9144000"/>
              <a:gd name="connsiteY6" fmla="*/ 0 h 4399206"/>
              <a:gd name="connsiteX7" fmla="*/ 9144000 w 9144000"/>
              <a:gd name="connsiteY7" fmla="*/ 195106 h 4399206"/>
              <a:gd name="connsiteX8" fmla="*/ 9144000 w 9144000"/>
              <a:gd name="connsiteY8" fmla="*/ 4098593 h 4399206"/>
              <a:gd name="connsiteX9" fmla="*/ 8948894 w 9144000"/>
              <a:gd name="connsiteY9" fmla="*/ 4293699 h 4399206"/>
              <a:gd name="connsiteX10" fmla="*/ 5151120 w 9144000"/>
              <a:gd name="connsiteY10" fmla="*/ 4399206 h 4399206"/>
              <a:gd name="connsiteX0" fmla="*/ 5059680 w 9144000"/>
              <a:gd name="connsiteY0" fmla="*/ 4307766 h 4328868"/>
              <a:gd name="connsiteX1" fmla="*/ 2625969 w 9144000"/>
              <a:gd name="connsiteY1" fmla="*/ 4293699 h 4328868"/>
              <a:gd name="connsiteX2" fmla="*/ 195106 w 9144000"/>
              <a:gd name="connsiteY2" fmla="*/ 4293699 h 4328868"/>
              <a:gd name="connsiteX3" fmla="*/ 0 w 9144000"/>
              <a:gd name="connsiteY3" fmla="*/ 4098593 h 4328868"/>
              <a:gd name="connsiteX4" fmla="*/ 0 w 9144000"/>
              <a:gd name="connsiteY4" fmla="*/ 195106 h 4328868"/>
              <a:gd name="connsiteX5" fmla="*/ 195106 w 9144000"/>
              <a:gd name="connsiteY5" fmla="*/ 0 h 4328868"/>
              <a:gd name="connsiteX6" fmla="*/ 8948894 w 9144000"/>
              <a:gd name="connsiteY6" fmla="*/ 0 h 4328868"/>
              <a:gd name="connsiteX7" fmla="*/ 9144000 w 9144000"/>
              <a:gd name="connsiteY7" fmla="*/ 195106 h 4328868"/>
              <a:gd name="connsiteX8" fmla="*/ 9144000 w 9144000"/>
              <a:gd name="connsiteY8" fmla="*/ 4098593 h 4328868"/>
              <a:gd name="connsiteX9" fmla="*/ 8948894 w 9144000"/>
              <a:gd name="connsiteY9" fmla="*/ 4293699 h 4328868"/>
              <a:gd name="connsiteX10" fmla="*/ 6346874 w 9144000"/>
              <a:gd name="connsiteY10" fmla="*/ 4328868 h 4328868"/>
              <a:gd name="connsiteX0" fmla="*/ 2625969 w 9144000"/>
              <a:gd name="connsiteY0" fmla="*/ 4293699 h 4328868"/>
              <a:gd name="connsiteX1" fmla="*/ 195106 w 9144000"/>
              <a:gd name="connsiteY1" fmla="*/ 4293699 h 4328868"/>
              <a:gd name="connsiteX2" fmla="*/ 0 w 9144000"/>
              <a:gd name="connsiteY2" fmla="*/ 4098593 h 4328868"/>
              <a:gd name="connsiteX3" fmla="*/ 0 w 9144000"/>
              <a:gd name="connsiteY3" fmla="*/ 195106 h 4328868"/>
              <a:gd name="connsiteX4" fmla="*/ 195106 w 9144000"/>
              <a:gd name="connsiteY4" fmla="*/ 0 h 4328868"/>
              <a:gd name="connsiteX5" fmla="*/ 8948894 w 9144000"/>
              <a:gd name="connsiteY5" fmla="*/ 0 h 4328868"/>
              <a:gd name="connsiteX6" fmla="*/ 9144000 w 9144000"/>
              <a:gd name="connsiteY6" fmla="*/ 195106 h 4328868"/>
              <a:gd name="connsiteX7" fmla="*/ 9144000 w 9144000"/>
              <a:gd name="connsiteY7" fmla="*/ 4098593 h 4328868"/>
              <a:gd name="connsiteX8" fmla="*/ 8948894 w 9144000"/>
              <a:gd name="connsiteY8" fmla="*/ 4293699 h 4328868"/>
              <a:gd name="connsiteX9" fmla="*/ 6346874 w 9144000"/>
              <a:gd name="connsiteY9" fmla="*/ 4328868 h 4328868"/>
              <a:gd name="connsiteX0" fmla="*/ 2625969 w 9144000"/>
              <a:gd name="connsiteY0" fmla="*/ 4293699 h 4300733"/>
              <a:gd name="connsiteX1" fmla="*/ 195106 w 9144000"/>
              <a:gd name="connsiteY1" fmla="*/ 4293699 h 4300733"/>
              <a:gd name="connsiteX2" fmla="*/ 0 w 9144000"/>
              <a:gd name="connsiteY2" fmla="*/ 4098593 h 4300733"/>
              <a:gd name="connsiteX3" fmla="*/ 0 w 9144000"/>
              <a:gd name="connsiteY3" fmla="*/ 195106 h 4300733"/>
              <a:gd name="connsiteX4" fmla="*/ 195106 w 9144000"/>
              <a:gd name="connsiteY4" fmla="*/ 0 h 4300733"/>
              <a:gd name="connsiteX5" fmla="*/ 8948894 w 9144000"/>
              <a:gd name="connsiteY5" fmla="*/ 0 h 4300733"/>
              <a:gd name="connsiteX6" fmla="*/ 9144000 w 9144000"/>
              <a:gd name="connsiteY6" fmla="*/ 195106 h 4300733"/>
              <a:gd name="connsiteX7" fmla="*/ 9144000 w 9144000"/>
              <a:gd name="connsiteY7" fmla="*/ 4098593 h 4300733"/>
              <a:gd name="connsiteX8" fmla="*/ 8948894 w 9144000"/>
              <a:gd name="connsiteY8" fmla="*/ 4293699 h 4300733"/>
              <a:gd name="connsiteX9" fmla="*/ 6431281 w 9144000"/>
              <a:gd name="connsiteY9" fmla="*/ 4300733 h 4300733"/>
              <a:gd name="connsiteX0" fmla="*/ 1852246 w 9144000"/>
              <a:gd name="connsiteY0" fmla="*/ 4293699 h 4300733"/>
              <a:gd name="connsiteX1" fmla="*/ 195106 w 9144000"/>
              <a:gd name="connsiteY1" fmla="*/ 4293699 h 4300733"/>
              <a:gd name="connsiteX2" fmla="*/ 0 w 9144000"/>
              <a:gd name="connsiteY2" fmla="*/ 4098593 h 4300733"/>
              <a:gd name="connsiteX3" fmla="*/ 0 w 9144000"/>
              <a:gd name="connsiteY3" fmla="*/ 195106 h 4300733"/>
              <a:gd name="connsiteX4" fmla="*/ 195106 w 9144000"/>
              <a:gd name="connsiteY4" fmla="*/ 0 h 4300733"/>
              <a:gd name="connsiteX5" fmla="*/ 8948894 w 9144000"/>
              <a:gd name="connsiteY5" fmla="*/ 0 h 4300733"/>
              <a:gd name="connsiteX6" fmla="*/ 9144000 w 9144000"/>
              <a:gd name="connsiteY6" fmla="*/ 195106 h 4300733"/>
              <a:gd name="connsiteX7" fmla="*/ 9144000 w 9144000"/>
              <a:gd name="connsiteY7" fmla="*/ 4098593 h 4300733"/>
              <a:gd name="connsiteX8" fmla="*/ 8948894 w 9144000"/>
              <a:gd name="connsiteY8" fmla="*/ 4293699 h 4300733"/>
              <a:gd name="connsiteX9" fmla="*/ 6431281 w 9144000"/>
              <a:gd name="connsiteY9" fmla="*/ 4300733 h 4300733"/>
              <a:gd name="connsiteX0" fmla="*/ 1852246 w 9144000"/>
              <a:gd name="connsiteY0" fmla="*/ 4293699 h 4328869"/>
              <a:gd name="connsiteX1" fmla="*/ 195106 w 9144000"/>
              <a:gd name="connsiteY1" fmla="*/ 4293699 h 4328869"/>
              <a:gd name="connsiteX2" fmla="*/ 0 w 9144000"/>
              <a:gd name="connsiteY2" fmla="*/ 4098593 h 4328869"/>
              <a:gd name="connsiteX3" fmla="*/ 0 w 9144000"/>
              <a:gd name="connsiteY3" fmla="*/ 195106 h 4328869"/>
              <a:gd name="connsiteX4" fmla="*/ 195106 w 9144000"/>
              <a:gd name="connsiteY4" fmla="*/ 0 h 4328869"/>
              <a:gd name="connsiteX5" fmla="*/ 8948894 w 9144000"/>
              <a:gd name="connsiteY5" fmla="*/ 0 h 4328869"/>
              <a:gd name="connsiteX6" fmla="*/ 9144000 w 9144000"/>
              <a:gd name="connsiteY6" fmla="*/ 195106 h 4328869"/>
              <a:gd name="connsiteX7" fmla="*/ 9144000 w 9144000"/>
              <a:gd name="connsiteY7" fmla="*/ 4098593 h 4328869"/>
              <a:gd name="connsiteX8" fmla="*/ 8948894 w 9144000"/>
              <a:gd name="connsiteY8" fmla="*/ 4293699 h 4328869"/>
              <a:gd name="connsiteX9" fmla="*/ 7148734 w 9144000"/>
              <a:gd name="connsiteY9" fmla="*/ 4328869 h 4328869"/>
              <a:gd name="connsiteX0" fmla="*/ 1852246 w 9144000"/>
              <a:gd name="connsiteY0" fmla="*/ 4293699 h 4314801"/>
              <a:gd name="connsiteX1" fmla="*/ 195106 w 9144000"/>
              <a:gd name="connsiteY1" fmla="*/ 4293699 h 4314801"/>
              <a:gd name="connsiteX2" fmla="*/ 0 w 9144000"/>
              <a:gd name="connsiteY2" fmla="*/ 4098593 h 4314801"/>
              <a:gd name="connsiteX3" fmla="*/ 0 w 9144000"/>
              <a:gd name="connsiteY3" fmla="*/ 195106 h 4314801"/>
              <a:gd name="connsiteX4" fmla="*/ 195106 w 9144000"/>
              <a:gd name="connsiteY4" fmla="*/ 0 h 4314801"/>
              <a:gd name="connsiteX5" fmla="*/ 8948894 w 9144000"/>
              <a:gd name="connsiteY5" fmla="*/ 0 h 4314801"/>
              <a:gd name="connsiteX6" fmla="*/ 9144000 w 9144000"/>
              <a:gd name="connsiteY6" fmla="*/ 195106 h 4314801"/>
              <a:gd name="connsiteX7" fmla="*/ 9144000 w 9144000"/>
              <a:gd name="connsiteY7" fmla="*/ 4098593 h 4314801"/>
              <a:gd name="connsiteX8" fmla="*/ 8948894 w 9144000"/>
              <a:gd name="connsiteY8" fmla="*/ 4293699 h 4314801"/>
              <a:gd name="connsiteX9" fmla="*/ 7148734 w 9144000"/>
              <a:gd name="connsiteY9" fmla="*/ 4314801 h 4314801"/>
              <a:gd name="connsiteX0" fmla="*/ 1852246 w 9144000"/>
              <a:gd name="connsiteY0" fmla="*/ 4293699 h 4314801"/>
              <a:gd name="connsiteX1" fmla="*/ 195106 w 9144000"/>
              <a:gd name="connsiteY1" fmla="*/ 4293699 h 4314801"/>
              <a:gd name="connsiteX2" fmla="*/ 0 w 9144000"/>
              <a:gd name="connsiteY2" fmla="*/ 4098593 h 4314801"/>
              <a:gd name="connsiteX3" fmla="*/ 0 w 9144000"/>
              <a:gd name="connsiteY3" fmla="*/ 195106 h 4314801"/>
              <a:gd name="connsiteX4" fmla="*/ 195106 w 9144000"/>
              <a:gd name="connsiteY4" fmla="*/ 0 h 4314801"/>
              <a:gd name="connsiteX5" fmla="*/ 2302412 w 9144000"/>
              <a:gd name="connsiteY5" fmla="*/ 3052 h 4314801"/>
              <a:gd name="connsiteX6" fmla="*/ 8948894 w 9144000"/>
              <a:gd name="connsiteY6" fmla="*/ 0 h 4314801"/>
              <a:gd name="connsiteX7" fmla="*/ 9144000 w 9144000"/>
              <a:gd name="connsiteY7" fmla="*/ 195106 h 4314801"/>
              <a:gd name="connsiteX8" fmla="*/ 9144000 w 9144000"/>
              <a:gd name="connsiteY8" fmla="*/ 4098593 h 4314801"/>
              <a:gd name="connsiteX9" fmla="*/ 8948894 w 9144000"/>
              <a:gd name="connsiteY9" fmla="*/ 4293699 h 4314801"/>
              <a:gd name="connsiteX10" fmla="*/ 7148734 w 9144000"/>
              <a:gd name="connsiteY10" fmla="*/ 4314801 h 4314801"/>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7507458 w 9144000"/>
              <a:gd name="connsiteY6" fmla="*/ 0 h 4325816"/>
              <a:gd name="connsiteX7" fmla="*/ 8948894 w 9144000"/>
              <a:gd name="connsiteY7" fmla="*/ 11015 h 4325816"/>
              <a:gd name="connsiteX8" fmla="*/ 9144000 w 9144000"/>
              <a:gd name="connsiteY8" fmla="*/ 206121 h 4325816"/>
              <a:gd name="connsiteX9" fmla="*/ 9144000 w 9144000"/>
              <a:gd name="connsiteY9" fmla="*/ 4109608 h 4325816"/>
              <a:gd name="connsiteX10" fmla="*/ 8948894 w 9144000"/>
              <a:gd name="connsiteY10" fmla="*/ 4304714 h 4325816"/>
              <a:gd name="connsiteX11" fmla="*/ 7148734 w 9144000"/>
              <a:gd name="connsiteY11"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14067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14067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42203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14092 w 9144000"/>
              <a:gd name="connsiteY6" fmla="*/ 42203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56295 w 9144000"/>
              <a:gd name="connsiteY6" fmla="*/ 56271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04714 h 4325816"/>
              <a:gd name="connsiteX1" fmla="*/ 195106 w 9144000"/>
              <a:gd name="connsiteY1" fmla="*/ 4304714 h 4325816"/>
              <a:gd name="connsiteX2" fmla="*/ 0 w 9144000"/>
              <a:gd name="connsiteY2" fmla="*/ 4109608 h 4325816"/>
              <a:gd name="connsiteX3" fmla="*/ 0 w 9144000"/>
              <a:gd name="connsiteY3" fmla="*/ 206121 h 4325816"/>
              <a:gd name="connsiteX4" fmla="*/ 195106 w 9144000"/>
              <a:gd name="connsiteY4" fmla="*/ 11015 h 4325816"/>
              <a:gd name="connsiteX5" fmla="*/ 2302412 w 9144000"/>
              <a:gd name="connsiteY5" fmla="*/ 14067 h 4325816"/>
              <a:gd name="connsiteX6" fmla="*/ 4384430 w 9144000"/>
              <a:gd name="connsiteY6" fmla="*/ 28136 h 4325816"/>
              <a:gd name="connsiteX7" fmla="*/ 7507458 w 9144000"/>
              <a:gd name="connsiteY7" fmla="*/ 0 h 4325816"/>
              <a:gd name="connsiteX8" fmla="*/ 8948894 w 9144000"/>
              <a:gd name="connsiteY8" fmla="*/ 11015 h 4325816"/>
              <a:gd name="connsiteX9" fmla="*/ 9144000 w 9144000"/>
              <a:gd name="connsiteY9" fmla="*/ 206121 h 4325816"/>
              <a:gd name="connsiteX10" fmla="*/ 9144000 w 9144000"/>
              <a:gd name="connsiteY10" fmla="*/ 4109608 h 4325816"/>
              <a:gd name="connsiteX11" fmla="*/ 8948894 w 9144000"/>
              <a:gd name="connsiteY11" fmla="*/ 4304714 h 4325816"/>
              <a:gd name="connsiteX12" fmla="*/ 7148734 w 9144000"/>
              <a:gd name="connsiteY12" fmla="*/ 4325816 h 4325816"/>
              <a:gd name="connsiteX0" fmla="*/ 1852246 w 9144000"/>
              <a:gd name="connsiteY0" fmla="*/ 4313369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1852246 w 9144000"/>
              <a:gd name="connsiteY0" fmla="*/ 4313369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865484 w 9144000"/>
              <a:gd name="connsiteY0" fmla="*/ 4313370 h 4334471"/>
              <a:gd name="connsiteX1" fmla="*/ 195106 w 9144000"/>
              <a:gd name="connsiteY1" fmla="*/ 4313369 h 4334471"/>
              <a:gd name="connsiteX2" fmla="*/ 0 w 9144000"/>
              <a:gd name="connsiteY2" fmla="*/ 4118263 h 4334471"/>
              <a:gd name="connsiteX3" fmla="*/ 0 w 9144000"/>
              <a:gd name="connsiteY3" fmla="*/ 214776 h 4334471"/>
              <a:gd name="connsiteX4" fmla="*/ 195106 w 9144000"/>
              <a:gd name="connsiteY4" fmla="*/ 19670 h 4334471"/>
              <a:gd name="connsiteX5" fmla="*/ 2302412 w 9144000"/>
              <a:gd name="connsiteY5" fmla="*/ 22722 h 4334471"/>
              <a:gd name="connsiteX6" fmla="*/ 4384430 w 9144000"/>
              <a:gd name="connsiteY6" fmla="*/ 36791 h 4334471"/>
              <a:gd name="connsiteX7" fmla="*/ 7507458 w 9144000"/>
              <a:gd name="connsiteY7" fmla="*/ 8655 h 4334471"/>
              <a:gd name="connsiteX8" fmla="*/ 8948894 w 9144000"/>
              <a:gd name="connsiteY8" fmla="*/ 19670 h 4334471"/>
              <a:gd name="connsiteX9" fmla="*/ 9144000 w 9144000"/>
              <a:gd name="connsiteY9" fmla="*/ 214776 h 4334471"/>
              <a:gd name="connsiteX10" fmla="*/ 9144000 w 9144000"/>
              <a:gd name="connsiteY10" fmla="*/ 4118263 h 4334471"/>
              <a:gd name="connsiteX11" fmla="*/ 8948894 w 9144000"/>
              <a:gd name="connsiteY11" fmla="*/ 4313369 h 4334471"/>
              <a:gd name="connsiteX12" fmla="*/ 7148734 w 9144000"/>
              <a:gd name="connsiteY12" fmla="*/ 4334471 h 4334471"/>
              <a:gd name="connsiteX0" fmla="*/ 865484 w 9144000"/>
              <a:gd name="connsiteY0" fmla="*/ 4313370 h 4317896"/>
              <a:gd name="connsiteX1" fmla="*/ 195106 w 9144000"/>
              <a:gd name="connsiteY1" fmla="*/ 4313369 h 4317896"/>
              <a:gd name="connsiteX2" fmla="*/ 0 w 9144000"/>
              <a:gd name="connsiteY2" fmla="*/ 4118263 h 4317896"/>
              <a:gd name="connsiteX3" fmla="*/ 0 w 9144000"/>
              <a:gd name="connsiteY3" fmla="*/ 214776 h 4317896"/>
              <a:gd name="connsiteX4" fmla="*/ 195106 w 9144000"/>
              <a:gd name="connsiteY4" fmla="*/ 19670 h 4317896"/>
              <a:gd name="connsiteX5" fmla="*/ 2302412 w 9144000"/>
              <a:gd name="connsiteY5" fmla="*/ 22722 h 4317896"/>
              <a:gd name="connsiteX6" fmla="*/ 4384430 w 9144000"/>
              <a:gd name="connsiteY6" fmla="*/ 36791 h 4317896"/>
              <a:gd name="connsiteX7" fmla="*/ 7507458 w 9144000"/>
              <a:gd name="connsiteY7" fmla="*/ 8655 h 4317896"/>
              <a:gd name="connsiteX8" fmla="*/ 8948894 w 9144000"/>
              <a:gd name="connsiteY8" fmla="*/ 19670 h 4317896"/>
              <a:gd name="connsiteX9" fmla="*/ 9144000 w 9144000"/>
              <a:gd name="connsiteY9" fmla="*/ 214776 h 4317896"/>
              <a:gd name="connsiteX10" fmla="*/ 9144000 w 9144000"/>
              <a:gd name="connsiteY10" fmla="*/ 4118263 h 4317896"/>
              <a:gd name="connsiteX11" fmla="*/ 8948894 w 9144000"/>
              <a:gd name="connsiteY11" fmla="*/ 4313369 h 4317896"/>
              <a:gd name="connsiteX12" fmla="*/ 8271177 w 9144000"/>
              <a:gd name="connsiteY12" fmla="*/ 4317896 h 4317896"/>
              <a:gd name="connsiteX0" fmla="*/ 865484 w 9144000"/>
              <a:gd name="connsiteY0" fmla="*/ 4313370 h 4313370"/>
              <a:gd name="connsiteX1" fmla="*/ 195106 w 9144000"/>
              <a:gd name="connsiteY1" fmla="*/ 4313369 h 4313370"/>
              <a:gd name="connsiteX2" fmla="*/ 0 w 9144000"/>
              <a:gd name="connsiteY2" fmla="*/ 4118263 h 4313370"/>
              <a:gd name="connsiteX3" fmla="*/ 0 w 9144000"/>
              <a:gd name="connsiteY3" fmla="*/ 214776 h 4313370"/>
              <a:gd name="connsiteX4" fmla="*/ 195106 w 9144000"/>
              <a:gd name="connsiteY4" fmla="*/ 19670 h 4313370"/>
              <a:gd name="connsiteX5" fmla="*/ 2302412 w 9144000"/>
              <a:gd name="connsiteY5" fmla="*/ 22722 h 4313370"/>
              <a:gd name="connsiteX6" fmla="*/ 4384430 w 9144000"/>
              <a:gd name="connsiteY6" fmla="*/ 36791 h 4313370"/>
              <a:gd name="connsiteX7" fmla="*/ 7507458 w 9144000"/>
              <a:gd name="connsiteY7" fmla="*/ 8655 h 4313370"/>
              <a:gd name="connsiteX8" fmla="*/ 8948894 w 9144000"/>
              <a:gd name="connsiteY8" fmla="*/ 19670 h 4313370"/>
              <a:gd name="connsiteX9" fmla="*/ 9144000 w 9144000"/>
              <a:gd name="connsiteY9" fmla="*/ 214776 h 4313370"/>
              <a:gd name="connsiteX10" fmla="*/ 9144000 w 9144000"/>
              <a:gd name="connsiteY10" fmla="*/ 4118263 h 4313370"/>
              <a:gd name="connsiteX11" fmla="*/ 8948894 w 9144000"/>
              <a:gd name="connsiteY11" fmla="*/ 4313369 h 4313370"/>
              <a:gd name="connsiteX0" fmla="*/ 865484 w 9144000"/>
              <a:gd name="connsiteY0" fmla="*/ 4313370 h 4313370"/>
              <a:gd name="connsiteX1" fmla="*/ 195106 w 9144000"/>
              <a:gd name="connsiteY1" fmla="*/ 4313369 h 4313370"/>
              <a:gd name="connsiteX2" fmla="*/ 0 w 9144000"/>
              <a:gd name="connsiteY2" fmla="*/ 4118263 h 4313370"/>
              <a:gd name="connsiteX3" fmla="*/ 0 w 9144000"/>
              <a:gd name="connsiteY3" fmla="*/ 214776 h 4313370"/>
              <a:gd name="connsiteX4" fmla="*/ 195106 w 9144000"/>
              <a:gd name="connsiteY4" fmla="*/ 19670 h 4313370"/>
              <a:gd name="connsiteX5" fmla="*/ 2302412 w 9144000"/>
              <a:gd name="connsiteY5" fmla="*/ 22722 h 4313370"/>
              <a:gd name="connsiteX6" fmla="*/ 4384430 w 9144000"/>
              <a:gd name="connsiteY6" fmla="*/ 36791 h 4313370"/>
              <a:gd name="connsiteX7" fmla="*/ 7507458 w 9144000"/>
              <a:gd name="connsiteY7" fmla="*/ 8655 h 4313370"/>
              <a:gd name="connsiteX8" fmla="*/ 8948894 w 9144000"/>
              <a:gd name="connsiteY8" fmla="*/ 19670 h 4313370"/>
              <a:gd name="connsiteX9" fmla="*/ 9144000 w 9144000"/>
              <a:gd name="connsiteY9" fmla="*/ 214776 h 4313370"/>
              <a:gd name="connsiteX10" fmla="*/ 9144000 w 9144000"/>
              <a:gd name="connsiteY10" fmla="*/ 4118263 h 4313370"/>
              <a:gd name="connsiteX0" fmla="*/ 865484 w 9144000"/>
              <a:gd name="connsiteY0" fmla="*/ 4293700 h 4293700"/>
              <a:gd name="connsiteX1" fmla="*/ 195106 w 9144000"/>
              <a:gd name="connsiteY1" fmla="*/ 4293699 h 4293700"/>
              <a:gd name="connsiteX2" fmla="*/ 0 w 9144000"/>
              <a:gd name="connsiteY2" fmla="*/ 4098593 h 4293700"/>
              <a:gd name="connsiteX3" fmla="*/ 0 w 9144000"/>
              <a:gd name="connsiteY3" fmla="*/ 195106 h 4293700"/>
              <a:gd name="connsiteX4" fmla="*/ 195106 w 9144000"/>
              <a:gd name="connsiteY4" fmla="*/ 0 h 4293700"/>
              <a:gd name="connsiteX5" fmla="*/ 2302412 w 9144000"/>
              <a:gd name="connsiteY5" fmla="*/ 3052 h 4293700"/>
              <a:gd name="connsiteX6" fmla="*/ 4384430 w 9144000"/>
              <a:gd name="connsiteY6" fmla="*/ 17121 h 4293700"/>
              <a:gd name="connsiteX7" fmla="*/ 8948894 w 9144000"/>
              <a:gd name="connsiteY7" fmla="*/ 0 h 4293700"/>
              <a:gd name="connsiteX8" fmla="*/ 9144000 w 9144000"/>
              <a:gd name="connsiteY8" fmla="*/ 195106 h 4293700"/>
              <a:gd name="connsiteX9" fmla="*/ 9144000 w 9144000"/>
              <a:gd name="connsiteY9" fmla="*/ 4098593 h 4293700"/>
              <a:gd name="connsiteX0" fmla="*/ 865484 w 9144000"/>
              <a:gd name="connsiteY0" fmla="*/ 4293700 h 4293700"/>
              <a:gd name="connsiteX1" fmla="*/ 195106 w 9144000"/>
              <a:gd name="connsiteY1" fmla="*/ 4293699 h 4293700"/>
              <a:gd name="connsiteX2" fmla="*/ 0 w 9144000"/>
              <a:gd name="connsiteY2" fmla="*/ 4098593 h 4293700"/>
              <a:gd name="connsiteX3" fmla="*/ 0 w 9144000"/>
              <a:gd name="connsiteY3" fmla="*/ 195106 h 4293700"/>
              <a:gd name="connsiteX4" fmla="*/ 195106 w 9144000"/>
              <a:gd name="connsiteY4" fmla="*/ 0 h 4293700"/>
              <a:gd name="connsiteX5" fmla="*/ 2302412 w 9144000"/>
              <a:gd name="connsiteY5" fmla="*/ 3052 h 4293700"/>
              <a:gd name="connsiteX6" fmla="*/ 4384430 w 9144000"/>
              <a:gd name="connsiteY6" fmla="*/ 17121 h 4293700"/>
              <a:gd name="connsiteX7" fmla="*/ 8948894 w 9144000"/>
              <a:gd name="connsiteY7" fmla="*/ 0 h 4293700"/>
              <a:gd name="connsiteX8" fmla="*/ 9144000 w 9144000"/>
              <a:gd name="connsiteY8" fmla="*/ 195106 h 4293700"/>
              <a:gd name="connsiteX0" fmla="*/ 865484 w 8948894"/>
              <a:gd name="connsiteY0" fmla="*/ 4293700 h 4293700"/>
              <a:gd name="connsiteX1" fmla="*/ 195106 w 8948894"/>
              <a:gd name="connsiteY1" fmla="*/ 4293699 h 4293700"/>
              <a:gd name="connsiteX2" fmla="*/ 0 w 8948894"/>
              <a:gd name="connsiteY2" fmla="*/ 4098593 h 4293700"/>
              <a:gd name="connsiteX3" fmla="*/ 0 w 8948894"/>
              <a:gd name="connsiteY3" fmla="*/ 195106 h 4293700"/>
              <a:gd name="connsiteX4" fmla="*/ 195106 w 8948894"/>
              <a:gd name="connsiteY4" fmla="*/ 0 h 4293700"/>
              <a:gd name="connsiteX5" fmla="*/ 2302412 w 8948894"/>
              <a:gd name="connsiteY5" fmla="*/ 3052 h 4293700"/>
              <a:gd name="connsiteX6" fmla="*/ 4384430 w 8948894"/>
              <a:gd name="connsiteY6" fmla="*/ 17121 h 4293700"/>
              <a:gd name="connsiteX7" fmla="*/ 8948894 w 8948894"/>
              <a:gd name="connsiteY7" fmla="*/ 0 h 4293700"/>
              <a:gd name="connsiteX0" fmla="*/ 865484 w 4384430"/>
              <a:gd name="connsiteY0" fmla="*/ 4293700 h 4293700"/>
              <a:gd name="connsiteX1" fmla="*/ 195106 w 4384430"/>
              <a:gd name="connsiteY1" fmla="*/ 4293699 h 4293700"/>
              <a:gd name="connsiteX2" fmla="*/ 0 w 4384430"/>
              <a:gd name="connsiteY2" fmla="*/ 4098593 h 4293700"/>
              <a:gd name="connsiteX3" fmla="*/ 0 w 4384430"/>
              <a:gd name="connsiteY3" fmla="*/ 195106 h 4293700"/>
              <a:gd name="connsiteX4" fmla="*/ 195106 w 4384430"/>
              <a:gd name="connsiteY4" fmla="*/ 0 h 4293700"/>
              <a:gd name="connsiteX5" fmla="*/ 2302412 w 4384430"/>
              <a:gd name="connsiteY5" fmla="*/ 3052 h 4293700"/>
              <a:gd name="connsiteX6" fmla="*/ 4384430 w 4384430"/>
              <a:gd name="connsiteY6" fmla="*/ 17121 h 4293700"/>
              <a:gd name="connsiteX0" fmla="*/ 865484 w 4372095"/>
              <a:gd name="connsiteY0" fmla="*/ 4293700 h 4293700"/>
              <a:gd name="connsiteX1" fmla="*/ 195106 w 4372095"/>
              <a:gd name="connsiteY1" fmla="*/ 4293699 h 4293700"/>
              <a:gd name="connsiteX2" fmla="*/ 0 w 4372095"/>
              <a:gd name="connsiteY2" fmla="*/ 4098593 h 4293700"/>
              <a:gd name="connsiteX3" fmla="*/ 0 w 4372095"/>
              <a:gd name="connsiteY3" fmla="*/ 195106 h 4293700"/>
              <a:gd name="connsiteX4" fmla="*/ 195106 w 4372095"/>
              <a:gd name="connsiteY4" fmla="*/ 0 h 4293700"/>
              <a:gd name="connsiteX5" fmla="*/ 2302412 w 4372095"/>
              <a:gd name="connsiteY5" fmla="*/ 3052 h 4293700"/>
              <a:gd name="connsiteX6" fmla="*/ 4372095 w 4372095"/>
              <a:gd name="connsiteY6" fmla="*/ 17121 h 4293700"/>
              <a:gd name="connsiteX0" fmla="*/ 865484 w 2302412"/>
              <a:gd name="connsiteY0" fmla="*/ 4293700 h 4293700"/>
              <a:gd name="connsiteX1" fmla="*/ 195106 w 2302412"/>
              <a:gd name="connsiteY1" fmla="*/ 4293699 h 4293700"/>
              <a:gd name="connsiteX2" fmla="*/ 0 w 2302412"/>
              <a:gd name="connsiteY2" fmla="*/ 4098593 h 4293700"/>
              <a:gd name="connsiteX3" fmla="*/ 0 w 2302412"/>
              <a:gd name="connsiteY3" fmla="*/ 195106 h 4293700"/>
              <a:gd name="connsiteX4" fmla="*/ 195106 w 2302412"/>
              <a:gd name="connsiteY4" fmla="*/ 0 h 4293700"/>
              <a:gd name="connsiteX5" fmla="*/ 2302412 w 2302412"/>
              <a:gd name="connsiteY5" fmla="*/ 3052 h 4293700"/>
              <a:gd name="connsiteX0" fmla="*/ 865484 w 3375516"/>
              <a:gd name="connsiteY0" fmla="*/ 4293700 h 4293700"/>
              <a:gd name="connsiteX1" fmla="*/ 195106 w 3375516"/>
              <a:gd name="connsiteY1" fmla="*/ 4293699 h 4293700"/>
              <a:gd name="connsiteX2" fmla="*/ 0 w 3375516"/>
              <a:gd name="connsiteY2" fmla="*/ 4098593 h 4293700"/>
              <a:gd name="connsiteX3" fmla="*/ 0 w 3375516"/>
              <a:gd name="connsiteY3" fmla="*/ 195106 h 4293700"/>
              <a:gd name="connsiteX4" fmla="*/ 195106 w 3375516"/>
              <a:gd name="connsiteY4" fmla="*/ 0 h 4293700"/>
              <a:gd name="connsiteX5" fmla="*/ 3375516 w 3375516"/>
              <a:gd name="connsiteY5" fmla="*/ 19626 h 4293700"/>
              <a:gd name="connsiteX0" fmla="*/ 865484 w 3375516"/>
              <a:gd name="connsiteY0" fmla="*/ 4293700 h 4293700"/>
              <a:gd name="connsiteX1" fmla="*/ 195106 w 3375516"/>
              <a:gd name="connsiteY1" fmla="*/ 4293699 h 4293700"/>
              <a:gd name="connsiteX2" fmla="*/ 0 w 3375516"/>
              <a:gd name="connsiteY2" fmla="*/ 4098593 h 4293700"/>
              <a:gd name="connsiteX3" fmla="*/ 0 w 3375516"/>
              <a:gd name="connsiteY3" fmla="*/ 195106 h 4293700"/>
              <a:gd name="connsiteX4" fmla="*/ 195106 w 3375516"/>
              <a:gd name="connsiteY4" fmla="*/ 0 h 4293700"/>
              <a:gd name="connsiteX5" fmla="*/ 3375516 w 3375516"/>
              <a:gd name="connsiteY5" fmla="*/ 19626 h 42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516" h="4293700">
                <a:moveTo>
                  <a:pt x="865484" y="4293700"/>
                </a:moveTo>
                <a:lnTo>
                  <a:pt x="195106" y="4293699"/>
                </a:lnTo>
                <a:cubicBezTo>
                  <a:pt x="87352" y="4293699"/>
                  <a:pt x="0" y="4206347"/>
                  <a:pt x="0" y="4098593"/>
                </a:cubicBezTo>
                <a:lnTo>
                  <a:pt x="0" y="195106"/>
                </a:lnTo>
                <a:cubicBezTo>
                  <a:pt x="0" y="87352"/>
                  <a:pt x="87352" y="0"/>
                  <a:pt x="195106" y="0"/>
                </a:cubicBezTo>
                <a:lnTo>
                  <a:pt x="3375516" y="19626"/>
                </a:lnTo>
              </a:path>
            </a:pathLst>
          </a:custGeom>
          <a:noFill/>
          <a:ln w="28575">
            <a:solidFill>
              <a:srgbClr val="004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思源黑体 CN Normal" panose="020B0400000000000000" pitchFamily="34" charset="-122"/>
              <a:ea typeface="思源黑体 CN Normal" panose="020B0400000000000000" pitchFamily="34" charset="-122"/>
            </a:endParaRPr>
          </a:p>
        </p:txBody>
      </p:sp>
      <p:sp>
        <p:nvSpPr>
          <p:cNvPr id="9" name="矩形 8">
            <a:extLst>
              <a:ext uri="{FF2B5EF4-FFF2-40B4-BE49-F238E27FC236}">
                <a16:creationId xmlns:a16="http://schemas.microsoft.com/office/drawing/2014/main" id="{1A726F97-C40B-499C-B86D-352E11949E76}"/>
              </a:ext>
            </a:extLst>
          </p:cNvPr>
          <p:cNvSpPr/>
          <p:nvPr/>
        </p:nvSpPr>
        <p:spPr>
          <a:xfrm>
            <a:off x="5234225" y="1319236"/>
            <a:ext cx="1723549" cy="461665"/>
          </a:xfrm>
          <a:prstGeom prst="rect">
            <a:avLst/>
          </a:prstGeom>
        </p:spPr>
        <p:txBody>
          <a:bodyPr wrap="none">
            <a:spAutoFit/>
          </a:bodyPr>
          <a:lstStyle/>
          <a:p>
            <a:pPr algn="ctr"/>
            <a:r>
              <a:rPr lang="zh-CN" altLang="en-US" sz="2400" b="1" dirty="0">
                <a:solidFill>
                  <a:sysClr val="windowText" lastClr="000000"/>
                </a:solidFill>
                <a:latin typeface="思源黑体 CN Normal" panose="020B0400000000000000" pitchFamily="34" charset="-122"/>
                <a:ea typeface="思源黑体 CN Normal" panose="020B0400000000000000" pitchFamily="34" charset="-122"/>
                <a:cs typeface="Times New Roman" panose="02020603050405020304" pitchFamily="18" charset="0"/>
              </a:rPr>
              <a:t>概念与内容</a:t>
            </a:r>
          </a:p>
        </p:txBody>
      </p:sp>
      <p:sp>
        <p:nvSpPr>
          <p:cNvPr id="33" name="矩形 32">
            <a:extLst>
              <a:ext uri="{FF2B5EF4-FFF2-40B4-BE49-F238E27FC236}">
                <a16:creationId xmlns:a16="http://schemas.microsoft.com/office/drawing/2014/main" id="{E156C4D3-287D-40E9-BACA-CC60566CA5D2}"/>
              </a:ext>
            </a:extLst>
          </p:cNvPr>
          <p:cNvSpPr/>
          <p:nvPr/>
        </p:nvSpPr>
        <p:spPr>
          <a:xfrm>
            <a:off x="1276599" y="2122681"/>
            <a:ext cx="9638801" cy="2612638"/>
          </a:xfrm>
          <a:prstGeom prst="rect">
            <a:avLst/>
          </a:prstGeom>
        </p:spPr>
        <p:txBody>
          <a:bodyPr wrap="square">
            <a:spAutoFit/>
          </a:bodyPr>
          <a:lstStyle/>
          <a:p>
            <a:pPr>
              <a:lnSpc>
                <a:spcPct val="200000"/>
              </a:lnSpc>
            </a:pPr>
            <a:r>
              <a:rPr lang="zh-CN" altLang="en-US" sz="1400" dirty="0">
                <a:latin typeface="微软雅黑" panose="020B0503020204020204" pitchFamily="34" charset="-122"/>
                <a:ea typeface="微软雅黑" panose="020B0503020204020204" pitchFamily="34" charset="-122"/>
              </a:rPr>
              <a:t>财务分析以客户财务报表为主要依据，运用一定的分析方法，研究评价客户的财务过程和结果，分析客户的财务状况、盈利能力、资金使用效率和偿债能力，并由此预测客户的发展变化趋势，从而为贷款决策提供依据。</a:t>
            </a:r>
          </a:p>
          <a:p>
            <a:pPr>
              <a:lnSpc>
                <a:spcPct val="200000"/>
              </a:lnSpc>
            </a:pPr>
            <a:r>
              <a:rPr lang="zh-CN" altLang="en-US" sz="1400" dirty="0">
                <a:latin typeface="微软雅黑" panose="020B0503020204020204" pitchFamily="34" charset="-122"/>
                <a:ea typeface="微软雅黑" panose="020B0503020204020204" pitchFamily="34" charset="-122"/>
              </a:rPr>
              <a:t>商业银行向借款人借出资金的主要目的，就是期望借款人能够按照约定的期限归还贷款并支付利息，否则，商业银行不仅不能从这种资金借贷关系中获得收益，反而会遭受损失。所以，商业银行对借款人最关心的就是其现在和未来的偿债能力。</a:t>
            </a:r>
          </a:p>
          <a:p>
            <a:pPr>
              <a:lnSpc>
                <a:spcPct val="200000"/>
              </a:lnSpc>
            </a:pPr>
            <a:r>
              <a:rPr lang="zh-CN" altLang="en-US" sz="1400" dirty="0">
                <a:latin typeface="微软雅黑" panose="020B0503020204020204" pitchFamily="34" charset="-122"/>
                <a:ea typeface="微软雅黑" panose="020B0503020204020204" pitchFamily="34" charset="-122"/>
              </a:rPr>
              <a:t>借款人的偿债能力和其盈利能力、营运能力、资本结构和净现金流量等因素密切相关，为了准确分析评价借款人的偿债能力，对贷款决策进行的财务分析应侧重对借款人上述能力的分析。</a:t>
            </a:r>
          </a:p>
        </p:txBody>
      </p:sp>
    </p:spTree>
    <p:extLst>
      <p:ext uri="{BB962C8B-B14F-4D97-AF65-F5344CB8AC3E}">
        <p14:creationId xmlns:p14="http://schemas.microsoft.com/office/powerpoint/2010/main" val="16785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0" name="Rectangle 18"/>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客户品质分析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客户财务分析</a:t>
            </a:r>
          </a:p>
        </p:txBody>
      </p:sp>
      <p:grpSp>
        <p:nvGrpSpPr>
          <p:cNvPr id="11" name="组合 10">
            <a:extLst>
              <a:ext uri="{FF2B5EF4-FFF2-40B4-BE49-F238E27FC236}">
                <a16:creationId xmlns:a16="http://schemas.microsoft.com/office/drawing/2014/main" id="{B23A3ED2-1562-40B2-A727-34A42EE86DC0}"/>
              </a:ext>
            </a:extLst>
          </p:cNvPr>
          <p:cNvGrpSpPr/>
          <p:nvPr/>
        </p:nvGrpSpPr>
        <p:grpSpPr>
          <a:xfrm>
            <a:off x="1181079" y="1357803"/>
            <a:ext cx="9270012" cy="4215420"/>
            <a:chOff x="727410" y="1144878"/>
            <a:chExt cx="10793077" cy="4908015"/>
          </a:xfrm>
        </p:grpSpPr>
        <p:grpSp>
          <p:nvGrpSpPr>
            <p:cNvPr id="12" name="18673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3D9F716C-BC2C-4776-9685-9A6450119254}"/>
                </a:ext>
              </a:extLst>
            </p:cNvPr>
            <p:cNvGrpSpPr>
              <a:grpSpLocks noChangeAspect="1"/>
            </p:cNvGrpSpPr>
            <p:nvPr>
              <p:custDataLst>
                <p:tags r:id="rId1"/>
              </p:custDataLst>
            </p:nvPr>
          </p:nvGrpSpPr>
          <p:grpSpPr>
            <a:xfrm>
              <a:off x="727410" y="1144878"/>
              <a:ext cx="10793077" cy="4908015"/>
              <a:chOff x="727410" y="1144878"/>
              <a:chExt cx="10793077" cy="4908015"/>
            </a:xfrm>
          </p:grpSpPr>
          <p:grpSp>
            <p:nvGrpSpPr>
              <p:cNvPr id="25" name="ïṣļïdè">
                <a:extLst>
                  <a:ext uri="{FF2B5EF4-FFF2-40B4-BE49-F238E27FC236}">
                    <a16:creationId xmlns:a16="http://schemas.microsoft.com/office/drawing/2014/main" id="{CA538176-5439-44B0-8B3A-1B75AC6F3930}"/>
                  </a:ext>
                </a:extLst>
              </p:cNvPr>
              <p:cNvGrpSpPr/>
              <p:nvPr/>
            </p:nvGrpSpPr>
            <p:grpSpPr>
              <a:xfrm>
                <a:off x="727410" y="2030385"/>
                <a:ext cx="3529288" cy="4022508"/>
                <a:chOff x="669925" y="1104485"/>
                <a:chExt cx="4341659" cy="4948408"/>
              </a:xfrm>
            </p:grpSpPr>
            <p:sp>
              <p:nvSpPr>
                <p:cNvPr id="47" name="iṧ1ïḍè">
                  <a:extLst>
                    <a:ext uri="{FF2B5EF4-FFF2-40B4-BE49-F238E27FC236}">
                      <a16:creationId xmlns:a16="http://schemas.microsoft.com/office/drawing/2014/main" id="{5328CD63-EF64-4D46-AF81-C0003AF5715E}"/>
                    </a:ext>
                  </a:extLst>
                </p:cNvPr>
                <p:cNvSpPr/>
                <p:nvPr/>
              </p:nvSpPr>
              <p:spPr bwMode="auto">
                <a:xfrm flipH="1">
                  <a:off x="669925" y="1284619"/>
                  <a:ext cx="3885638" cy="4768274"/>
                </a:xfrm>
                <a:custGeom>
                  <a:avLst/>
                  <a:gdLst>
                    <a:gd name="connsiteX0" fmla="*/ 1839929 w 3885638"/>
                    <a:gd name="connsiteY0" fmla="*/ 0 h 4768274"/>
                    <a:gd name="connsiteX1" fmla="*/ 1729753 w 3885638"/>
                    <a:gd name="connsiteY1" fmla="*/ 4411 h 4768274"/>
                    <a:gd name="connsiteX2" fmla="*/ 220351 w 3885638"/>
                    <a:gd name="connsiteY2" fmla="*/ 4411 h 4768274"/>
                    <a:gd name="connsiteX3" fmla="*/ 0 w 3885638"/>
                    <a:gd name="connsiteY3" fmla="*/ 227139 h 4768274"/>
                    <a:gd name="connsiteX4" fmla="*/ 0 w 3885638"/>
                    <a:gd name="connsiteY4" fmla="*/ 363863 h 4768274"/>
                    <a:gd name="connsiteX5" fmla="*/ 220351 w 3885638"/>
                    <a:gd name="connsiteY5" fmla="*/ 584385 h 4768274"/>
                    <a:gd name="connsiteX6" fmla="*/ 394428 w 3885638"/>
                    <a:gd name="connsiteY6" fmla="*/ 584385 h 4768274"/>
                    <a:gd name="connsiteX7" fmla="*/ 513417 w 3885638"/>
                    <a:gd name="connsiteY7" fmla="*/ 703468 h 4768274"/>
                    <a:gd name="connsiteX8" fmla="*/ 513417 w 3885638"/>
                    <a:gd name="connsiteY8" fmla="*/ 875475 h 4768274"/>
                    <a:gd name="connsiteX9" fmla="*/ 689698 w 3885638"/>
                    <a:gd name="connsiteY9" fmla="*/ 1045278 h 4768274"/>
                    <a:gd name="connsiteX10" fmla="*/ 1542455 w 3885638"/>
                    <a:gd name="connsiteY10" fmla="*/ 1045278 h 4768274"/>
                    <a:gd name="connsiteX11" fmla="*/ 1619578 w 3885638"/>
                    <a:gd name="connsiteY11" fmla="*/ 1122461 h 4768274"/>
                    <a:gd name="connsiteX12" fmla="*/ 1619578 w 3885638"/>
                    <a:gd name="connsiteY12" fmla="*/ 1168771 h 4768274"/>
                    <a:gd name="connsiteX13" fmla="*/ 1553473 w 3885638"/>
                    <a:gd name="connsiteY13" fmla="*/ 1245954 h 4768274"/>
                    <a:gd name="connsiteX14" fmla="*/ 1550966 w 3885638"/>
                    <a:gd name="connsiteY14" fmla="*/ 1245954 h 4768274"/>
                    <a:gd name="connsiteX15" fmla="*/ 228617 w 3885638"/>
                    <a:gd name="connsiteY15" fmla="*/ 1245954 h 4768274"/>
                    <a:gd name="connsiteX16" fmla="*/ 8226 w 3885638"/>
                    <a:gd name="connsiteY16" fmla="*/ 1466284 h 4768274"/>
                    <a:gd name="connsiteX17" fmla="*/ 8226 w 3885638"/>
                    <a:gd name="connsiteY17" fmla="*/ 1602889 h 4768274"/>
                    <a:gd name="connsiteX18" fmla="*/ 228617 w 3885638"/>
                    <a:gd name="connsiteY18" fmla="*/ 1825422 h 4768274"/>
                    <a:gd name="connsiteX19" fmla="*/ 402727 w 3885638"/>
                    <a:gd name="connsiteY19" fmla="*/ 1825422 h 4768274"/>
                    <a:gd name="connsiteX20" fmla="*/ 521738 w 3885638"/>
                    <a:gd name="connsiteY20" fmla="*/ 1942197 h 4768274"/>
                    <a:gd name="connsiteX21" fmla="*/ 521738 w 3885638"/>
                    <a:gd name="connsiteY21" fmla="*/ 2116258 h 4768274"/>
                    <a:gd name="connsiteX22" fmla="*/ 698051 w 3885638"/>
                    <a:gd name="connsiteY22" fmla="*/ 2285913 h 4768274"/>
                    <a:gd name="connsiteX23" fmla="*/ 1550966 w 3885638"/>
                    <a:gd name="connsiteY23" fmla="*/ 2285913 h 4768274"/>
                    <a:gd name="connsiteX24" fmla="*/ 1625899 w 3885638"/>
                    <a:gd name="connsiteY24" fmla="*/ 2363028 h 4768274"/>
                    <a:gd name="connsiteX25" fmla="*/ 1625899 w 3885638"/>
                    <a:gd name="connsiteY25" fmla="*/ 2409298 h 4768274"/>
                    <a:gd name="connsiteX26" fmla="*/ 1550966 w 3885638"/>
                    <a:gd name="connsiteY26" fmla="*/ 2484210 h 4768274"/>
                    <a:gd name="connsiteX27" fmla="*/ 1550841 w 3885638"/>
                    <a:gd name="connsiteY27" fmla="*/ 2484210 h 4768274"/>
                    <a:gd name="connsiteX28" fmla="*/ 228600 w 3885638"/>
                    <a:gd name="connsiteY28" fmla="*/ 2484210 h 4768274"/>
                    <a:gd name="connsiteX29" fmla="*/ 8226 w 3885638"/>
                    <a:gd name="connsiteY29" fmla="*/ 2706940 h 4768274"/>
                    <a:gd name="connsiteX30" fmla="*/ 8226 w 3885638"/>
                    <a:gd name="connsiteY30" fmla="*/ 2843666 h 4768274"/>
                    <a:gd name="connsiteX31" fmla="*/ 228600 w 3885638"/>
                    <a:gd name="connsiteY31" fmla="*/ 3064191 h 4768274"/>
                    <a:gd name="connsiteX32" fmla="*/ 402695 w 3885638"/>
                    <a:gd name="connsiteY32" fmla="*/ 3064191 h 4768274"/>
                    <a:gd name="connsiteX33" fmla="*/ 521696 w 3885638"/>
                    <a:gd name="connsiteY33" fmla="*/ 3183274 h 4768274"/>
                    <a:gd name="connsiteX34" fmla="*/ 521696 w 3885638"/>
                    <a:gd name="connsiteY34" fmla="*/ 3355283 h 4768274"/>
                    <a:gd name="connsiteX35" fmla="*/ 697995 w 3885638"/>
                    <a:gd name="connsiteY35" fmla="*/ 3525088 h 4768274"/>
                    <a:gd name="connsiteX36" fmla="*/ 1550841 w 3885638"/>
                    <a:gd name="connsiteY36" fmla="*/ 3525088 h 4768274"/>
                    <a:gd name="connsiteX37" fmla="*/ 1625768 w 3885638"/>
                    <a:gd name="connsiteY37" fmla="*/ 3602271 h 4768274"/>
                    <a:gd name="connsiteX38" fmla="*/ 1625768 w 3885638"/>
                    <a:gd name="connsiteY38" fmla="*/ 3648581 h 4768274"/>
                    <a:gd name="connsiteX39" fmla="*/ 1580213 w 3885638"/>
                    <a:gd name="connsiteY39" fmla="*/ 3719908 h 4768274"/>
                    <a:gd name="connsiteX40" fmla="*/ 1550846 w 3885638"/>
                    <a:gd name="connsiteY40" fmla="*/ 3725764 h 4768274"/>
                    <a:gd name="connsiteX41" fmla="*/ 1550680 w 3885638"/>
                    <a:gd name="connsiteY41" fmla="*/ 3725764 h 4768274"/>
                    <a:gd name="connsiteX42" fmla="*/ 228577 w 3885638"/>
                    <a:gd name="connsiteY42" fmla="*/ 3725764 h 4768274"/>
                    <a:gd name="connsiteX43" fmla="*/ 8226 w 3885638"/>
                    <a:gd name="connsiteY43" fmla="*/ 3946168 h 4768274"/>
                    <a:gd name="connsiteX44" fmla="*/ 8226 w 3885638"/>
                    <a:gd name="connsiteY44" fmla="*/ 4087226 h 4768274"/>
                    <a:gd name="connsiteX45" fmla="*/ 228577 w 3885638"/>
                    <a:gd name="connsiteY45" fmla="*/ 4307630 h 4768274"/>
                    <a:gd name="connsiteX46" fmla="*/ 402653 w 3885638"/>
                    <a:gd name="connsiteY46" fmla="*/ 4307630 h 4768274"/>
                    <a:gd name="connsiteX47" fmla="*/ 521643 w 3885638"/>
                    <a:gd name="connsiteY47" fmla="*/ 4426648 h 4768274"/>
                    <a:gd name="connsiteX48" fmla="*/ 521643 w 3885638"/>
                    <a:gd name="connsiteY48" fmla="*/ 4596359 h 4768274"/>
                    <a:gd name="connsiteX49" fmla="*/ 697923 w 3885638"/>
                    <a:gd name="connsiteY49" fmla="*/ 4768274 h 4768274"/>
                    <a:gd name="connsiteX50" fmla="*/ 1550680 w 3885638"/>
                    <a:gd name="connsiteY50" fmla="*/ 4768274 h 4768274"/>
                    <a:gd name="connsiteX51" fmla="*/ 2119184 w 3885638"/>
                    <a:gd name="connsiteY51" fmla="*/ 4768274 h 4768274"/>
                    <a:gd name="connsiteX52" fmla="*/ 2123591 w 3885638"/>
                    <a:gd name="connsiteY52" fmla="*/ 4759458 h 4768274"/>
                    <a:gd name="connsiteX53" fmla="*/ 2130201 w 3885638"/>
                    <a:gd name="connsiteY53" fmla="*/ 4757254 h 4768274"/>
                    <a:gd name="connsiteX54" fmla="*/ 2136812 w 3885638"/>
                    <a:gd name="connsiteY54" fmla="*/ 4746234 h 4768274"/>
                    <a:gd name="connsiteX55" fmla="*/ 2139016 w 3885638"/>
                    <a:gd name="connsiteY55" fmla="*/ 4744030 h 4768274"/>
                    <a:gd name="connsiteX56" fmla="*/ 2152237 w 3885638"/>
                    <a:gd name="connsiteY56" fmla="*/ 4728602 h 4768274"/>
                    <a:gd name="connsiteX57" fmla="*/ 2154440 w 3885638"/>
                    <a:gd name="connsiteY57" fmla="*/ 4726397 h 4768274"/>
                    <a:gd name="connsiteX58" fmla="*/ 2163254 w 3885638"/>
                    <a:gd name="connsiteY58" fmla="*/ 4717581 h 4768274"/>
                    <a:gd name="connsiteX59" fmla="*/ 2165458 w 3885638"/>
                    <a:gd name="connsiteY59" fmla="*/ 4715377 h 4768274"/>
                    <a:gd name="connsiteX60" fmla="*/ 2185289 w 3885638"/>
                    <a:gd name="connsiteY60" fmla="*/ 4697745 h 4768274"/>
                    <a:gd name="connsiteX61" fmla="*/ 2187493 w 3885638"/>
                    <a:gd name="connsiteY61" fmla="*/ 4691133 h 4768274"/>
                    <a:gd name="connsiteX62" fmla="*/ 2189696 w 3885638"/>
                    <a:gd name="connsiteY62" fmla="*/ 4688929 h 4768274"/>
                    <a:gd name="connsiteX63" fmla="*/ 2194103 w 3885638"/>
                    <a:gd name="connsiteY63" fmla="*/ 4684521 h 4768274"/>
                    <a:gd name="connsiteX64" fmla="*/ 2200714 w 3885638"/>
                    <a:gd name="connsiteY64" fmla="*/ 4677909 h 4768274"/>
                    <a:gd name="connsiteX65" fmla="*/ 2200714 w 3885638"/>
                    <a:gd name="connsiteY65" fmla="*/ 4675705 h 4768274"/>
                    <a:gd name="connsiteX66" fmla="*/ 2202917 w 3885638"/>
                    <a:gd name="connsiteY66" fmla="*/ 4673501 h 4768274"/>
                    <a:gd name="connsiteX67" fmla="*/ 2205121 w 3885638"/>
                    <a:gd name="connsiteY67" fmla="*/ 4671297 h 4768274"/>
                    <a:gd name="connsiteX68" fmla="*/ 2207324 w 3885638"/>
                    <a:gd name="connsiteY68" fmla="*/ 4669093 h 4768274"/>
                    <a:gd name="connsiteX69" fmla="*/ 2211731 w 3885638"/>
                    <a:gd name="connsiteY69" fmla="*/ 4669093 h 4768274"/>
                    <a:gd name="connsiteX70" fmla="*/ 2211731 w 3885638"/>
                    <a:gd name="connsiteY70" fmla="*/ 4664684 h 4768274"/>
                    <a:gd name="connsiteX71" fmla="*/ 2487169 w 3885638"/>
                    <a:gd name="connsiteY71" fmla="*/ 4182000 h 4768274"/>
                    <a:gd name="connsiteX72" fmla="*/ 2498187 w 3885638"/>
                    <a:gd name="connsiteY72" fmla="*/ 4184204 h 4768274"/>
                    <a:gd name="connsiteX73" fmla="*/ 2590734 w 3885638"/>
                    <a:gd name="connsiteY73" fmla="*/ 4197428 h 4768274"/>
                    <a:gd name="connsiteX74" fmla="*/ 2687689 w 3885638"/>
                    <a:gd name="connsiteY74" fmla="*/ 4210653 h 4768274"/>
                    <a:gd name="connsiteX75" fmla="*/ 3016011 w 3885638"/>
                    <a:gd name="connsiteY75" fmla="*/ 4245917 h 4768274"/>
                    <a:gd name="connsiteX76" fmla="*/ 3287042 w 3885638"/>
                    <a:gd name="connsiteY76" fmla="*/ 4197428 h 4768274"/>
                    <a:gd name="connsiteX77" fmla="*/ 3477137 w 3885638"/>
                    <a:gd name="connsiteY77" fmla="*/ 3826668 h 4768274"/>
                    <a:gd name="connsiteX78" fmla="*/ 3454508 w 3885638"/>
                    <a:gd name="connsiteY78" fmla="*/ 3725765 h 4768274"/>
                    <a:gd name="connsiteX79" fmla="*/ 3457073 w 3885638"/>
                    <a:gd name="connsiteY79" fmla="*/ 3725765 h 4768274"/>
                    <a:gd name="connsiteX80" fmla="*/ 3446054 w 3885638"/>
                    <a:gd name="connsiteY80" fmla="*/ 3692686 h 4768274"/>
                    <a:gd name="connsiteX81" fmla="*/ 3472499 w 3885638"/>
                    <a:gd name="connsiteY81" fmla="*/ 3604477 h 4768274"/>
                    <a:gd name="connsiteX82" fmla="*/ 3492332 w 3885638"/>
                    <a:gd name="connsiteY82" fmla="*/ 3586835 h 4768274"/>
                    <a:gd name="connsiteX83" fmla="*/ 3545222 w 3885638"/>
                    <a:gd name="connsiteY83" fmla="*/ 3377336 h 4768274"/>
                    <a:gd name="connsiteX84" fmla="*/ 3567259 w 3885638"/>
                    <a:gd name="connsiteY84" fmla="*/ 3348668 h 4768274"/>
                    <a:gd name="connsiteX85" fmla="*/ 3569463 w 3885638"/>
                    <a:gd name="connsiteY85" fmla="*/ 3348668 h 4768274"/>
                    <a:gd name="connsiteX86" fmla="*/ 3573871 w 3885638"/>
                    <a:gd name="connsiteY86" fmla="*/ 3150195 h 4768274"/>
                    <a:gd name="connsiteX87" fmla="*/ 3551833 w 3885638"/>
                    <a:gd name="connsiteY87" fmla="*/ 3077422 h 4768274"/>
                    <a:gd name="connsiteX88" fmla="*/ 3732540 w 3885638"/>
                    <a:gd name="connsiteY88" fmla="*/ 2987007 h 4768274"/>
                    <a:gd name="connsiteX89" fmla="*/ 3871375 w 3885638"/>
                    <a:gd name="connsiteY89" fmla="*/ 2878950 h 4768274"/>
                    <a:gd name="connsiteX90" fmla="*/ 3831708 w 3885638"/>
                    <a:gd name="connsiteY90" fmla="*/ 2623141 h 4768274"/>
                    <a:gd name="connsiteX91" fmla="*/ 3756781 w 3885638"/>
                    <a:gd name="connsiteY91" fmla="*/ 2484210 h 4768274"/>
                    <a:gd name="connsiteX92" fmla="*/ 3757085 w 3885638"/>
                    <a:gd name="connsiteY92" fmla="*/ 2484210 h 4768274"/>
                    <a:gd name="connsiteX93" fmla="*/ 3541101 w 3885638"/>
                    <a:gd name="connsiteY93" fmla="*/ 2131681 h 4768274"/>
                    <a:gd name="connsiteX94" fmla="*/ 3556529 w 3885638"/>
                    <a:gd name="connsiteY94" fmla="*/ 1968637 h 4768274"/>
                    <a:gd name="connsiteX95" fmla="*/ 3607219 w 3885638"/>
                    <a:gd name="connsiteY95" fmla="*/ 1801186 h 4768274"/>
                    <a:gd name="connsiteX96" fmla="*/ 3589588 w 3885638"/>
                    <a:gd name="connsiteY96" fmla="*/ 1600686 h 4768274"/>
                    <a:gd name="connsiteX97" fmla="*/ 3587384 w 3885638"/>
                    <a:gd name="connsiteY97" fmla="*/ 1565433 h 4768274"/>
                    <a:gd name="connsiteX98" fmla="*/ 3536694 w 3885638"/>
                    <a:gd name="connsiteY98" fmla="*/ 1245954 h 4768274"/>
                    <a:gd name="connsiteX99" fmla="*/ 3532837 w 3885638"/>
                    <a:gd name="connsiteY99" fmla="*/ 1245954 h 4768274"/>
                    <a:gd name="connsiteX100" fmla="*/ 3530019 w 3885638"/>
                    <a:gd name="connsiteY100" fmla="*/ 1245954 h 4768274"/>
                    <a:gd name="connsiteX101" fmla="*/ 3195086 w 3885638"/>
                    <a:gd name="connsiteY101" fmla="*/ 516024 h 4768274"/>
                    <a:gd name="connsiteX102" fmla="*/ 1839929 w 3885638"/>
                    <a:gd name="connsiteY102" fmla="*/ 0 h 476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885638" h="4768274">
                      <a:moveTo>
                        <a:pt x="1839929" y="0"/>
                      </a:moveTo>
                      <a:cubicBezTo>
                        <a:pt x="1802469" y="0"/>
                        <a:pt x="1765009" y="2205"/>
                        <a:pt x="1729753" y="4411"/>
                      </a:cubicBezTo>
                      <a:cubicBezTo>
                        <a:pt x="1729753" y="4411"/>
                        <a:pt x="1729753" y="4411"/>
                        <a:pt x="220351" y="4411"/>
                      </a:cubicBezTo>
                      <a:cubicBezTo>
                        <a:pt x="96954" y="4411"/>
                        <a:pt x="0" y="103646"/>
                        <a:pt x="0" y="227139"/>
                      </a:cubicBezTo>
                      <a:cubicBezTo>
                        <a:pt x="0" y="227139"/>
                        <a:pt x="0" y="227139"/>
                        <a:pt x="0" y="363863"/>
                      </a:cubicBezTo>
                      <a:cubicBezTo>
                        <a:pt x="0" y="487356"/>
                        <a:pt x="96954" y="584385"/>
                        <a:pt x="220351" y="584385"/>
                      </a:cubicBezTo>
                      <a:cubicBezTo>
                        <a:pt x="220351" y="584385"/>
                        <a:pt x="220351" y="584385"/>
                        <a:pt x="394428" y="584385"/>
                      </a:cubicBezTo>
                      <a:cubicBezTo>
                        <a:pt x="460533" y="584385"/>
                        <a:pt x="513417" y="637311"/>
                        <a:pt x="513417" y="703468"/>
                      </a:cubicBezTo>
                      <a:cubicBezTo>
                        <a:pt x="513417" y="703468"/>
                        <a:pt x="513417" y="703468"/>
                        <a:pt x="513417" y="875475"/>
                      </a:cubicBezTo>
                      <a:cubicBezTo>
                        <a:pt x="513417" y="970300"/>
                        <a:pt x="592743" y="1045278"/>
                        <a:pt x="689698" y="1045278"/>
                      </a:cubicBezTo>
                      <a:cubicBezTo>
                        <a:pt x="689698" y="1045278"/>
                        <a:pt x="689698" y="1045278"/>
                        <a:pt x="1542455" y="1045278"/>
                      </a:cubicBezTo>
                      <a:cubicBezTo>
                        <a:pt x="1584322" y="1045278"/>
                        <a:pt x="1619578" y="1080562"/>
                        <a:pt x="1619578" y="1122461"/>
                      </a:cubicBezTo>
                      <a:cubicBezTo>
                        <a:pt x="1619578" y="1122461"/>
                        <a:pt x="1619578" y="1122461"/>
                        <a:pt x="1619578" y="1168771"/>
                      </a:cubicBezTo>
                      <a:cubicBezTo>
                        <a:pt x="1619578" y="1208465"/>
                        <a:pt x="1588729" y="1241543"/>
                        <a:pt x="1553473" y="1245954"/>
                      </a:cubicBezTo>
                      <a:lnTo>
                        <a:pt x="1550966" y="1245954"/>
                      </a:lnTo>
                      <a:cubicBezTo>
                        <a:pt x="1550966" y="1245954"/>
                        <a:pt x="1550966" y="1245954"/>
                        <a:pt x="228617" y="1245954"/>
                      </a:cubicBezTo>
                      <a:cubicBezTo>
                        <a:pt x="105198" y="1245954"/>
                        <a:pt x="8226" y="1345102"/>
                        <a:pt x="8226" y="1466284"/>
                      </a:cubicBezTo>
                      <a:cubicBezTo>
                        <a:pt x="8226" y="1466284"/>
                        <a:pt x="8226" y="1466284"/>
                        <a:pt x="8226" y="1602889"/>
                      </a:cubicBezTo>
                      <a:cubicBezTo>
                        <a:pt x="8226" y="1726274"/>
                        <a:pt x="105198" y="1825422"/>
                        <a:pt x="228617" y="1825422"/>
                      </a:cubicBezTo>
                      <a:cubicBezTo>
                        <a:pt x="228617" y="1825422"/>
                        <a:pt x="228617" y="1825422"/>
                        <a:pt x="402727" y="1825422"/>
                      </a:cubicBezTo>
                      <a:cubicBezTo>
                        <a:pt x="468844" y="1825422"/>
                        <a:pt x="521738" y="1878302"/>
                        <a:pt x="521738" y="1942197"/>
                      </a:cubicBezTo>
                      <a:cubicBezTo>
                        <a:pt x="521738" y="1942197"/>
                        <a:pt x="521738" y="1942197"/>
                        <a:pt x="521738" y="2116258"/>
                      </a:cubicBezTo>
                      <a:cubicBezTo>
                        <a:pt x="521738" y="2211000"/>
                        <a:pt x="601079" y="2285913"/>
                        <a:pt x="698051" y="2285913"/>
                      </a:cubicBezTo>
                      <a:cubicBezTo>
                        <a:pt x="698051" y="2285913"/>
                        <a:pt x="698051" y="2285913"/>
                        <a:pt x="1550966" y="2285913"/>
                      </a:cubicBezTo>
                      <a:cubicBezTo>
                        <a:pt x="1592841" y="2285913"/>
                        <a:pt x="1625899" y="2321165"/>
                        <a:pt x="1625899" y="2363028"/>
                      </a:cubicBezTo>
                      <a:cubicBezTo>
                        <a:pt x="1625899" y="2363028"/>
                        <a:pt x="1625899" y="2363028"/>
                        <a:pt x="1625899" y="2409298"/>
                      </a:cubicBezTo>
                      <a:cubicBezTo>
                        <a:pt x="1625899" y="2448957"/>
                        <a:pt x="1592841" y="2484210"/>
                        <a:pt x="1550966" y="2484210"/>
                      </a:cubicBezTo>
                      <a:lnTo>
                        <a:pt x="1550841" y="2484210"/>
                      </a:lnTo>
                      <a:cubicBezTo>
                        <a:pt x="1550841" y="2484210"/>
                        <a:pt x="1550841" y="2484210"/>
                        <a:pt x="228600" y="2484210"/>
                      </a:cubicBezTo>
                      <a:cubicBezTo>
                        <a:pt x="105190" y="2484210"/>
                        <a:pt x="8226" y="2583446"/>
                        <a:pt x="8226" y="2706940"/>
                      </a:cubicBezTo>
                      <a:cubicBezTo>
                        <a:pt x="8226" y="2706940"/>
                        <a:pt x="8226" y="2706940"/>
                        <a:pt x="8226" y="2843666"/>
                      </a:cubicBezTo>
                      <a:cubicBezTo>
                        <a:pt x="8226" y="2967160"/>
                        <a:pt x="105190" y="3064191"/>
                        <a:pt x="228600" y="3064191"/>
                      </a:cubicBezTo>
                      <a:cubicBezTo>
                        <a:pt x="228600" y="3064191"/>
                        <a:pt x="228600" y="3064191"/>
                        <a:pt x="402695" y="3064191"/>
                      </a:cubicBezTo>
                      <a:cubicBezTo>
                        <a:pt x="468807" y="3064191"/>
                        <a:pt x="521696" y="3117117"/>
                        <a:pt x="521696" y="3183274"/>
                      </a:cubicBezTo>
                      <a:cubicBezTo>
                        <a:pt x="521696" y="3183274"/>
                        <a:pt x="521696" y="3183274"/>
                        <a:pt x="521696" y="3355283"/>
                      </a:cubicBezTo>
                      <a:cubicBezTo>
                        <a:pt x="521696" y="3450109"/>
                        <a:pt x="601031" y="3525088"/>
                        <a:pt x="697995" y="3525088"/>
                      </a:cubicBezTo>
                      <a:cubicBezTo>
                        <a:pt x="697995" y="3525088"/>
                        <a:pt x="697995" y="3525088"/>
                        <a:pt x="1550841" y="3525088"/>
                      </a:cubicBezTo>
                      <a:cubicBezTo>
                        <a:pt x="1592712" y="3525088"/>
                        <a:pt x="1625768" y="3560372"/>
                        <a:pt x="1625768" y="3602271"/>
                      </a:cubicBezTo>
                      <a:cubicBezTo>
                        <a:pt x="1625768" y="3602271"/>
                        <a:pt x="1625768" y="3602271"/>
                        <a:pt x="1625768" y="3648581"/>
                      </a:cubicBezTo>
                      <a:cubicBezTo>
                        <a:pt x="1625768" y="3681660"/>
                        <a:pt x="1607174" y="3708537"/>
                        <a:pt x="1580213" y="3719908"/>
                      </a:cubicBezTo>
                      <a:lnTo>
                        <a:pt x="1550846" y="3725764"/>
                      </a:lnTo>
                      <a:lnTo>
                        <a:pt x="1550680" y="3725764"/>
                      </a:lnTo>
                      <a:cubicBezTo>
                        <a:pt x="1550680" y="3725764"/>
                        <a:pt x="1550680" y="3725764"/>
                        <a:pt x="228577" y="3725764"/>
                      </a:cubicBezTo>
                      <a:cubicBezTo>
                        <a:pt x="105180" y="3725764"/>
                        <a:pt x="8226" y="3824946"/>
                        <a:pt x="8226" y="3946168"/>
                      </a:cubicBezTo>
                      <a:cubicBezTo>
                        <a:pt x="8226" y="3946168"/>
                        <a:pt x="8226" y="3946168"/>
                        <a:pt x="8226" y="4087226"/>
                      </a:cubicBezTo>
                      <a:cubicBezTo>
                        <a:pt x="8226" y="4208449"/>
                        <a:pt x="105180" y="4307630"/>
                        <a:pt x="228577" y="4307630"/>
                      </a:cubicBezTo>
                      <a:cubicBezTo>
                        <a:pt x="228577" y="4307630"/>
                        <a:pt x="228577" y="4307630"/>
                        <a:pt x="402653" y="4307630"/>
                      </a:cubicBezTo>
                      <a:cubicBezTo>
                        <a:pt x="468759" y="4307630"/>
                        <a:pt x="521643" y="4360527"/>
                        <a:pt x="521643" y="4426648"/>
                      </a:cubicBezTo>
                      <a:cubicBezTo>
                        <a:pt x="521643" y="4426648"/>
                        <a:pt x="521643" y="4426648"/>
                        <a:pt x="521643" y="4596359"/>
                      </a:cubicBezTo>
                      <a:cubicBezTo>
                        <a:pt x="521643" y="4691133"/>
                        <a:pt x="600969" y="4768274"/>
                        <a:pt x="697923" y="4768274"/>
                      </a:cubicBezTo>
                      <a:cubicBezTo>
                        <a:pt x="697923" y="4768274"/>
                        <a:pt x="697923" y="4768274"/>
                        <a:pt x="1550680" y="4768274"/>
                      </a:cubicBezTo>
                      <a:cubicBezTo>
                        <a:pt x="1550680" y="4768274"/>
                        <a:pt x="1550680" y="4768274"/>
                        <a:pt x="2119184" y="4768274"/>
                      </a:cubicBezTo>
                      <a:cubicBezTo>
                        <a:pt x="2121387" y="4766070"/>
                        <a:pt x="2123591" y="4761662"/>
                        <a:pt x="2123591" y="4759458"/>
                      </a:cubicBezTo>
                      <a:cubicBezTo>
                        <a:pt x="2125795" y="4759458"/>
                        <a:pt x="2125795" y="4757254"/>
                        <a:pt x="2130201" y="4757254"/>
                      </a:cubicBezTo>
                      <a:cubicBezTo>
                        <a:pt x="2132405" y="4752846"/>
                        <a:pt x="2134609" y="4750642"/>
                        <a:pt x="2136812" y="4746234"/>
                      </a:cubicBezTo>
                      <a:cubicBezTo>
                        <a:pt x="2136812" y="4746234"/>
                        <a:pt x="2136812" y="4746234"/>
                        <a:pt x="2139016" y="4744030"/>
                      </a:cubicBezTo>
                      <a:cubicBezTo>
                        <a:pt x="2145626" y="4739622"/>
                        <a:pt x="2147830" y="4733010"/>
                        <a:pt x="2152237" y="4728602"/>
                      </a:cubicBezTo>
                      <a:cubicBezTo>
                        <a:pt x="2152237" y="4728602"/>
                        <a:pt x="2154440" y="4728602"/>
                        <a:pt x="2154440" y="4726397"/>
                      </a:cubicBezTo>
                      <a:cubicBezTo>
                        <a:pt x="2158847" y="4724193"/>
                        <a:pt x="2161051" y="4719785"/>
                        <a:pt x="2163254" y="4717581"/>
                      </a:cubicBezTo>
                      <a:cubicBezTo>
                        <a:pt x="2163254" y="4717581"/>
                        <a:pt x="2163254" y="4717581"/>
                        <a:pt x="2165458" y="4715377"/>
                      </a:cubicBezTo>
                      <a:cubicBezTo>
                        <a:pt x="2172068" y="4706561"/>
                        <a:pt x="2176475" y="4702153"/>
                        <a:pt x="2185289" y="4697745"/>
                      </a:cubicBezTo>
                      <a:cubicBezTo>
                        <a:pt x="2185289" y="4693337"/>
                        <a:pt x="2185289" y="4693337"/>
                        <a:pt x="2187493" y="4691133"/>
                      </a:cubicBezTo>
                      <a:cubicBezTo>
                        <a:pt x="2187493" y="4691133"/>
                        <a:pt x="2187493" y="4691133"/>
                        <a:pt x="2189696" y="4688929"/>
                      </a:cubicBezTo>
                      <a:cubicBezTo>
                        <a:pt x="2191900" y="4686725"/>
                        <a:pt x="2191900" y="4686725"/>
                        <a:pt x="2194103" y="4684521"/>
                      </a:cubicBezTo>
                      <a:cubicBezTo>
                        <a:pt x="2194103" y="4680113"/>
                        <a:pt x="2198510" y="4680113"/>
                        <a:pt x="2200714" y="4677909"/>
                      </a:cubicBezTo>
                      <a:cubicBezTo>
                        <a:pt x="2200714" y="4677909"/>
                        <a:pt x="2200714" y="4677909"/>
                        <a:pt x="2200714" y="4675705"/>
                      </a:cubicBezTo>
                      <a:cubicBezTo>
                        <a:pt x="2202917" y="4675705"/>
                        <a:pt x="2202917" y="4675705"/>
                        <a:pt x="2202917" y="4673501"/>
                      </a:cubicBezTo>
                      <a:cubicBezTo>
                        <a:pt x="2205121" y="4673501"/>
                        <a:pt x="2205121" y="4673501"/>
                        <a:pt x="2205121" y="4671297"/>
                      </a:cubicBezTo>
                      <a:cubicBezTo>
                        <a:pt x="2207324" y="4671297"/>
                        <a:pt x="2207324" y="4671297"/>
                        <a:pt x="2207324" y="4669093"/>
                      </a:cubicBezTo>
                      <a:cubicBezTo>
                        <a:pt x="2211731" y="4669093"/>
                        <a:pt x="2211731" y="4669093"/>
                        <a:pt x="2211731" y="4669093"/>
                      </a:cubicBezTo>
                      <a:cubicBezTo>
                        <a:pt x="2211731" y="4664684"/>
                        <a:pt x="2211731" y="4664684"/>
                        <a:pt x="2211731" y="4664684"/>
                      </a:cubicBezTo>
                      <a:cubicBezTo>
                        <a:pt x="2224952" y="4660276"/>
                        <a:pt x="2365977" y="4602971"/>
                        <a:pt x="2487169" y="4182000"/>
                      </a:cubicBezTo>
                      <a:cubicBezTo>
                        <a:pt x="2489373" y="4182000"/>
                        <a:pt x="2491577" y="4182000"/>
                        <a:pt x="2498187" y="4184204"/>
                      </a:cubicBezTo>
                      <a:cubicBezTo>
                        <a:pt x="2520222" y="4186408"/>
                        <a:pt x="2553275" y="4190816"/>
                        <a:pt x="2590734" y="4197428"/>
                      </a:cubicBezTo>
                      <a:cubicBezTo>
                        <a:pt x="2614973" y="4199632"/>
                        <a:pt x="2648025" y="4204040"/>
                        <a:pt x="2687689" y="4210653"/>
                      </a:cubicBezTo>
                      <a:cubicBezTo>
                        <a:pt x="2780236" y="4228285"/>
                        <a:pt x="2897021" y="4245917"/>
                        <a:pt x="3016011" y="4245917"/>
                      </a:cubicBezTo>
                      <a:cubicBezTo>
                        <a:pt x="3123983" y="4245917"/>
                        <a:pt x="3214326" y="4230489"/>
                        <a:pt x="3287042" y="4197428"/>
                      </a:cubicBezTo>
                      <a:cubicBezTo>
                        <a:pt x="3396942" y="4149215"/>
                        <a:pt x="3508529" y="4045315"/>
                        <a:pt x="3477137" y="3826668"/>
                      </a:cubicBezTo>
                      <a:lnTo>
                        <a:pt x="3454508" y="3725765"/>
                      </a:lnTo>
                      <a:lnTo>
                        <a:pt x="3457073" y="3725765"/>
                      </a:lnTo>
                      <a:cubicBezTo>
                        <a:pt x="3452665" y="3714739"/>
                        <a:pt x="3448258" y="3705918"/>
                        <a:pt x="3446054" y="3692686"/>
                      </a:cubicBezTo>
                      <a:cubicBezTo>
                        <a:pt x="3432831" y="3646376"/>
                        <a:pt x="3432831" y="3646376"/>
                        <a:pt x="3472499" y="3604477"/>
                      </a:cubicBezTo>
                      <a:cubicBezTo>
                        <a:pt x="3476906" y="3600066"/>
                        <a:pt x="3487925" y="3593450"/>
                        <a:pt x="3492332" y="3586835"/>
                      </a:cubicBezTo>
                      <a:cubicBezTo>
                        <a:pt x="3556241" y="3525088"/>
                        <a:pt x="3551833" y="3434672"/>
                        <a:pt x="3545222" y="3377336"/>
                      </a:cubicBezTo>
                      <a:cubicBezTo>
                        <a:pt x="3545222" y="3377336"/>
                        <a:pt x="3545222" y="3377336"/>
                        <a:pt x="3567259" y="3348668"/>
                      </a:cubicBezTo>
                      <a:cubicBezTo>
                        <a:pt x="3567259" y="3348668"/>
                        <a:pt x="3567259" y="3348668"/>
                        <a:pt x="3569463" y="3348668"/>
                      </a:cubicBezTo>
                      <a:cubicBezTo>
                        <a:pt x="3624556" y="3275894"/>
                        <a:pt x="3595908" y="3200916"/>
                        <a:pt x="3573871" y="3150195"/>
                      </a:cubicBezTo>
                      <a:cubicBezTo>
                        <a:pt x="3567259" y="3128143"/>
                        <a:pt x="3556241" y="3108296"/>
                        <a:pt x="3551833" y="3077422"/>
                      </a:cubicBezTo>
                      <a:cubicBezTo>
                        <a:pt x="3551833" y="3075217"/>
                        <a:pt x="3551833" y="3044343"/>
                        <a:pt x="3732540" y="2987007"/>
                      </a:cubicBezTo>
                      <a:cubicBezTo>
                        <a:pt x="3816281" y="2962749"/>
                        <a:pt x="3855949" y="2912028"/>
                        <a:pt x="3871375" y="2878950"/>
                      </a:cubicBezTo>
                      <a:cubicBezTo>
                        <a:pt x="3911042" y="2784124"/>
                        <a:pt x="3858152" y="2680477"/>
                        <a:pt x="3831708" y="2623141"/>
                      </a:cubicBezTo>
                      <a:cubicBezTo>
                        <a:pt x="3816281" y="2596678"/>
                        <a:pt x="3789837" y="2545957"/>
                        <a:pt x="3756781" y="2484210"/>
                      </a:cubicBezTo>
                      <a:lnTo>
                        <a:pt x="3757085" y="2484210"/>
                      </a:lnTo>
                      <a:cubicBezTo>
                        <a:pt x="3693172" y="2371841"/>
                        <a:pt x="3607219" y="2226423"/>
                        <a:pt x="3541101" y="2131681"/>
                      </a:cubicBezTo>
                      <a:cubicBezTo>
                        <a:pt x="3499227" y="2074396"/>
                        <a:pt x="3501431" y="2023720"/>
                        <a:pt x="3556529" y="1968637"/>
                      </a:cubicBezTo>
                      <a:cubicBezTo>
                        <a:pt x="3593995" y="1933384"/>
                        <a:pt x="3607219" y="1878302"/>
                        <a:pt x="3607219" y="1801186"/>
                      </a:cubicBezTo>
                      <a:cubicBezTo>
                        <a:pt x="3607219" y="1748307"/>
                        <a:pt x="3600607" y="1682208"/>
                        <a:pt x="3589588" y="1600686"/>
                      </a:cubicBezTo>
                      <a:cubicBezTo>
                        <a:pt x="3589588" y="1591872"/>
                        <a:pt x="3587384" y="1578653"/>
                        <a:pt x="3587384" y="1565433"/>
                      </a:cubicBezTo>
                      <a:cubicBezTo>
                        <a:pt x="3580772" y="1490520"/>
                        <a:pt x="3567548" y="1378152"/>
                        <a:pt x="3536694" y="1245954"/>
                      </a:cubicBezTo>
                      <a:cubicBezTo>
                        <a:pt x="3536694" y="1245954"/>
                        <a:pt x="3536694" y="1245954"/>
                        <a:pt x="3532837" y="1245954"/>
                      </a:cubicBezTo>
                      <a:lnTo>
                        <a:pt x="3530019" y="1245954"/>
                      </a:lnTo>
                      <a:cubicBezTo>
                        <a:pt x="3479338" y="1018815"/>
                        <a:pt x="3386791" y="743162"/>
                        <a:pt x="3195086" y="516024"/>
                      </a:cubicBezTo>
                      <a:cubicBezTo>
                        <a:pt x="2893205" y="165392"/>
                        <a:pt x="2463521" y="0"/>
                        <a:pt x="1839929" y="0"/>
                      </a:cubicBezTo>
                      <a:close/>
                    </a:path>
                  </a:pathLst>
                </a:custGeom>
                <a:blipFill>
                  <a:blip r:embed="rId3"/>
                  <a:stretch>
                    <a:fillRect/>
                  </a:stretch>
                </a:blipFill>
                <a:ln w="9525">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48" name="ïśľiḑê">
                  <a:extLst>
                    <a:ext uri="{FF2B5EF4-FFF2-40B4-BE49-F238E27FC236}">
                      <a16:creationId xmlns:a16="http://schemas.microsoft.com/office/drawing/2014/main" id="{DB7BE630-0DC2-4DC9-A20B-680A4D066716}"/>
                    </a:ext>
                  </a:extLst>
                </p:cNvPr>
                <p:cNvSpPr/>
                <p:nvPr/>
              </p:nvSpPr>
              <p:spPr>
                <a:xfrm>
                  <a:off x="4099541" y="1104485"/>
                  <a:ext cx="912043" cy="912043"/>
                </a:xfrm>
                <a:prstGeom prst="ellipse">
                  <a:avLst/>
                </a:prstGeom>
                <a:solidFill>
                  <a:schemeClr val="accent2"/>
                </a:solid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49" name="ïṥļíḋé">
                  <a:extLst>
                    <a:ext uri="{FF2B5EF4-FFF2-40B4-BE49-F238E27FC236}">
                      <a16:creationId xmlns:a16="http://schemas.microsoft.com/office/drawing/2014/main" id="{9E4B876D-7484-46D1-9109-1D4F119F4C46}"/>
                    </a:ext>
                  </a:extLst>
                </p:cNvPr>
                <p:cNvSpPr/>
                <p:nvPr/>
              </p:nvSpPr>
              <p:spPr>
                <a:xfrm>
                  <a:off x="4145209" y="3619033"/>
                  <a:ext cx="820707" cy="820707"/>
                </a:xfrm>
                <a:prstGeom prst="ellipse">
                  <a:avLst/>
                </a:prstGeom>
                <a:solidFill>
                  <a:schemeClr val="tx1">
                    <a:lumMod val="50000"/>
                    <a:lumOff val="50000"/>
                  </a:schemeClr>
                </a:solid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1" name="ïṥļíḋé">
                  <a:extLst>
                    <a:ext uri="{FF2B5EF4-FFF2-40B4-BE49-F238E27FC236}">
                      <a16:creationId xmlns:a16="http://schemas.microsoft.com/office/drawing/2014/main" id="{DC3A1357-590E-406E-A6F1-EDBA540A14E3}"/>
                    </a:ext>
                  </a:extLst>
                </p:cNvPr>
                <p:cNvSpPr/>
                <p:nvPr/>
              </p:nvSpPr>
              <p:spPr>
                <a:xfrm>
                  <a:off x="4145209" y="4839461"/>
                  <a:ext cx="820707" cy="820707"/>
                </a:xfrm>
                <a:prstGeom prst="ellipse">
                  <a:avLst/>
                </a:prstGeom>
                <a:solidFill>
                  <a:schemeClr val="tx1">
                    <a:lumMod val="50000"/>
                    <a:lumOff val="50000"/>
                  </a:schemeClr>
                </a:solid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2" name="ïṥļíḋé">
                  <a:extLst>
                    <a:ext uri="{FF2B5EF4-FFF2-40B4-BE49-F238E27FC236}">
                      <a16:creationId xmlns:a16="http://schemas.microsoft.com/office/drawing/2014/main" id="{068A5699-DB18-4D9E-BC77-EB9E916B128C}"/>
                    </a:ext>
                  </a:extLst>
                </p:cNvPr>
                <p:cNvSpPr/>
                <p:nvPr/>
              </p:nvSpPr>
              <p:spPr>
                <a:xfrm>
                  <a:off x="4145209" y="2414679"/>
                  <a:ext cx="820707" cy="820707"/>
                </a:xfrm>
                <a:prstGeom prst="ellipse">
                  <a:avLst/>
                </a:prstGeom>
                <a:solidFill>
                  <a:schemeClr val="tx1">
                    <a:lumMod val="50000"/>
                    <a:lumOff val="50000"/>
                  </a:schemeClr>
                </a:solid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algn="ctr"/>
                  <a:endParaRPr>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46" name="iṥlïďê">
                <a:extLst>
                  <a:ext uri="{FF2B5EF4-FFF2-40B4-BE49-F238E27FC236}">
                    <a16:creationId xmlns:a16="http://schemas.microsoft.com/office/drawing/2014/main" id="{746B5C05-2C0F-4D7F-B307-0FC27D7B9830}"/>
                  </a:ext>
                </a:extLst>
              </p:cNvPr>
              <p:cNvSpPr txBox="1"/>
              <p:nvPr/>
            </p:nvSpPr>
            <p:spPr bwMode="auto">
              <a:xfrm>
                <a:off x="5277189" y="3612391"/>
                <a:ext cx="1986805"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ormAutofit fontScale="92500" lnSpcReduction="20000"/>
              </a:bodyPr>
              <a:lstStyle/>
              <a:p>
                <a:pPr lvl="0" algn="ctr" defTabSz="914377">
                  <a:spcBef>
                    <a:spcPct val="0"/>
                  </a:spcBef>
                  <a:defRPr/>
                </a:pPr>
                <a:r>
                  <a:rPr lang="zh-CN" altLang="en-US" b="1" dirty="0">
                    <a:latin typeface="微软雅黑" panose="020B0503020204020204" pitchFamily="34" charset="-122"/>
                    <a:ea typeface="微软雅黑" panose="020B0503020204020204" pitchFamily="34" charset="-122"/>
                    <a:sym typeface="思源黑体" panose="020B0400000000000000" pitchFamily="34" charset="-122"/>
                  </a:rPr>
                  <a:t>会计报表</a:t>
                </a:r>
                <a:endPar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思源黑体" panose="020B0400000000000000" pitchFamily="34" charset="-122"/>
                </a:endParaRPr>
              </a:p>
            </p:txBody>
          </p:sp>
          <p:sp>
            <p:nvSpPr>
              <p:cNvPr id="43" name="ïśļîde">
                <a:extLst>
                  <a:ext uri="{FF2B5EF4-FFF2-40B4-BE49-F238E27FC236}">
                    <a16:creationId xmlns:a16="http://schemas.microsoft.com/office/drawing/2014/main" id="{0F265BAE-35A0-4E96-A48F-1307C13AECBB}"/>
                  </a:ext>
                </a:extLst>
              </p:cNvPr>
              <p:cNvSpPr txBox="1"/>
              <p:nvPr/>
            </p:nvSpPr>
            <p:spPr bwMode="auto">
              <a:xfrm>
                <a:off x="8321607" y="3317577"/>
                <a:ext cx="1986805" cy="9946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oAutofit/>
              </a:bodyPr>
              <a:lstStyle/>
              <a:p>
                <a:pPr defTabSz="914377">
                  <a:lnSpc>
                    <a:spcPct val="150000"/>
                  </a:lnSpc>
                  <a:spcBef>
                    <a:spcPct val="0"/>
                  </a:spcBef>
                  <a:defRPr/>
                </a:pPr>
                <a:r>
                  <a:rPr lang="zh-CN" altLang="en-US" sz="1700" b="1" dirty="0">
                    <a:ea typeface="思源黑体" panose="020B0400000000000000" pitchFamily="34" charset="-122"/>
                    <a:sym typeface="思源黑体" panose="020B0400000000000000" pitchFamily="34" charset="-122"/>
                  </a:rPr>
                  <a:t>会计报表附注和财务状况说明书</a:t>
                </a:r>
              </a:p>
            </p:txBody>
          </p:sp>
          <p:sp>
            <p:nvSpPr>
              <p:cNvPr id="40" name="îşḷîḓê">
                <a:extLst>
                  <a:ext uri="{FF2B5EF4-FFF2-40B4-BE49-F238E27FC236}">
                    <a16:creationId xmlns:a16="http://schemas.microsoft.com/office/drawing/2014/main" id="{9DAB8F0B-D041-4C5D-A13F-1B1D90BCDDD5}"/>
                  </a:ext>
                </a:extLst>
              </p:cNvPr>
              <p:cNvSpPr txBox="1"/>
              <p:nvPr/>
            </p:nvSpPr>
            <p:spPr bwMode="auto">
              <a:xfrm>
                <a:off x="8487939" y="5024484"/>
                <a:ext cx="1986805"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ormAutofit fontScale="92500" lnSpcReduction="20000"/>
              </a:bodyPr>
              <a:lstStyle/>
              <a:p>
                <a:pPr lvl="0" algn="ctr" defTabSz="914377">
                  <a:spcBef>
                    <a:spcPct val="0"/>
                  </a:spcBef>
                  <a:defRPr/>
                </a:pPr>
                <a:r>
                  <a:rPr lang="zh-CN" altLang="en-US" b="1" dirty="0">
                    <a:latin typeface="思源黑体" panose="020B0400000000000000" pitchFamily="34" charset="-122"/>
                    <a:ea typeface="思源黑体" panose="020B0400000000000000" pitchFamily="34" charset="-122"/>
                    <a:sym typeface="思源黑体" panose="020B0400000000000000" pitchFamily="34" charset="-122"/>
                  </a:rPr>
                  <a:t>其他资料</a:t>
                </a:r>
                <a:endParaRPr kumimoji="0" lang="zh-CN" altLang="en-US" sz="1800" b="1" i="0" u="none" strike="noStrike" kern="1200" cap="none" spc="0" normalizeH="0" baseline="0" noProof="0" dirty="0">
                  <a:ln>
                    <a:noFill/>
                  </a:ln>
                  <a:effectLst/>
                  <a:uLnTx/>
                  <a:uFillTx/>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37" name="îṥļiḓê">
                <a:extLst>
                  <a:ext uri="{FF2B5EF4-FFF2-40B4-BE49-F238E27FC236}">
                    <a16:creationId xmlns:a16="http://schemas.microsoft.com/office/drawing/2014/main" id="{C905D723-5C63-4D8C-8BC9-C2E489152EAC}"/>
                  </a:ext>
                </a:extLst>
              </p:cNvPr>
              <p:cNvSpPr txBox="1"/>
              <p:nvPr/>
            </p:nvSpPr>
            <p:spPr bwMode="auto">
              <a:xfrm>
                <a:off x="5277189" y="4795883"/>
                <a:ext cx="1986805" cy="1076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oAutofit/>
              </a:bodyPr>
              <a:lstStyle/>
              <a:p>
                <a:pPr algn="ctr" defTabSz="914377">
                  <a:lnSpc>
                    <a:spcPct val="150000"/>
                  </a:lnSpc>
                  <a:spcBef>
                    <a:spcPct val="0"/>
                  </a:spcBef>
                  <a:defRPr/>
                </a:pPr>
                <a:r>
                  <a:rPr lang="zh-CN" altLang="en-US" sz="1700" b="1" dirty="0">
                    <a:latin typeface="微软雅黑" panose="020B0503020204020204" pitchFamily="34" charset="-122"/>
                    <a:ea typeface="微软雅黑" panose="020B0503020204020204" pitchFamily="34" charset="-122"/>
                    <a:sym typeface="思源黑体" panose="020B0400000000000000" pitchFamily="34" charset="-122"/>
                  </a:rPr>
                  <a:t>注册会计师查账验证报告</a:t>
                </a:r>
              </a:p>
            </p:txBody>
          </p:sp>
          <p:sp>
            <p:nvSpPr>
              <p:cNvPr id="30" name="íŝḷïḍè">
                <a:extLst>
                  <a:ext uri="{FF2B5EF4-FFF2-40B4-BE49-F238E27FC236}">
                    <a16:creationId xmlns:a16="http://schemas.microsoft.com/office/drawing/2014/main" id="{09709B51-F7B0-4397-84AB-743CB31272D7}"/>
                  </a:ext>
                </a:extLst>
              </p:cNvPr>
              <p:cNvSpPr txBox="1"/>
              <p:nvPr/>
            </p:nvSpPr>
            <p:spPr>
              <a:xfrm>
                <a:off x="4682106" y="1144878"/>
                <a:ext cx="6838381" cy="1304450"/>
              </a:xfrm>
              <a:prstGeom prst="rect">
                <a:avLst/>
              </a:prstGeom>
              <a:noFill/>
            </p:spPr>
            <p:txBody>
              <a:bodyPr wrap="square" lIns="91440" tIns="45720" rIns="91440" bIns="45720" rtlCol="0">
                <a:normAutofit/>
              </a:bodyPr>
              <a:lstStyle/>
              <a:p>
                <a:pPr algn="just">
                  <a:lnSpc>
                    <a:spcPct val="150000"/>
                  </a:lnSpc>
                </a:pPr>
                <a:r>
                  <a:rPr lang="zh-CN" altLang="en-US" sz="1400" dirty="0">
                    <a:latin typeface="思源黑体" panose="020B0400000000000000" pitchFamily="34" charset="-122"/>
                    <a:ea typeface="思源黑体" panose="020B0400000000000000" pitchFamily="34" charset="-122"/>
                    <a:sym typeface="思源黑体" panose="020B0400000000000000" pitchFamily="34" charset="-122"/>
                  </a:rPr>
                  <a:t>银行在进行财务报表分析时要注意搜集丰富的财务报表资料，以便于正确地作出贷款决策。</a:t>
                </a:r>
                <a:endParaRPr lang="en-US" altLang="zh-CN" sz="1400" dirty="0">
                  <a:latin typeface="思源黑体" panose="020B0400000000000000" pitchFamily="34" charset="-122"/>
                  <a:ea typeface="思源黑体" panose="020B0400000000000000" pitchFamily="34" charset="-122"/>
                  <a:sym typeface="思源黑体" panose="020B0400000000000000" pitchFamily="34" charset="-122"/>
                </a:endParaRPr>
              </a:p>
              <a:p>
                <a:pPr algn="just">
                  <a:lnSpc>
                    <a:spcPct val="150000"/>
                  </a:lnSpc>
                </a:pPr>
                <a:r>
                  <a:rPr lang="zh-CN" altLang="en-US" sz="1600" b="1" dirty="0">
                    <a:latin typeface="思源黑体" panose="020B0400000000000000" pitchFamily="34" charset="-122"/>
                    <a:ea typeface="思源黑体" panose="020B0400000000000000" pitchFamily="34" charset="-122"/>
                    <a:sym typeface="思源黑体" panose="020B0400000000000000" pitchFamily="34" charset="-122"/>
                  </a:rPr>
                  <a:t>财务分析方法可分为比较分析法和因素分析法。</a:t>
                </a:r>
                <a:endParaRPr lang="en-US" altLang="zh-CN" sz="1600" b="1" dirty="0">
                  <a:latin typeface="思源黑体" panose="020B0400000000000000" pitchFamily="34" charset="-122"/>
                  <a:ea typeface="思源黑体" panose="020B0400000000000000" pitchFamily="34" charset="-122"/>
                  <a:sym typeface="思源黑体" panose="020B0400000000000000" pitchFamily="34" charset="-122"/>
                </a:endParaRPr>
              </a:p>
            </p:txBody>
          </p:sp>
          <p:cxnSp>
            <p:nvCxnSpPr>
              <p:cNvPr id="31" name="直接连接符 30">
                <a:extLst>
                  <a:ext uri="{FF2B5EF4-FFF2-40B4-BE49-F238E27FC236}">
                    <a16:creationId xmlns:a16="http://schemas.microsoft.com/office/drawing/2014/main" id="{C6489240-FB91-4FDB-B985-5C823D6E7F66}"/>
                  </a:ext>
                </a:extLst>
              </p:cNvPr>
              <p:cNvCxnSpPr/>
              <p:nvPr/>
            </p:nvCxnSpPr>
            <p:spPr>
              <a:xfrm>
                <a:off x="4788292" y="4408007"/>
                <a:ext cx="615054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7128B335-C62C-4DEF-965D-D6E33A2FFBD7}"/>
                  </a:ext>
                </a:extLst>
              </p:cNvPr>
              <p:cNvCxnSpPr>
                <a:cxnSpLocks/>
              </p:cNvCxnSpPr>
              <p:nvPr/>
            </p:nvCxnSpPr>
            <p:spPr>
              <a:xfrm>
                <a:off x="7695122" y="3130366"/>
                <a:ext cx="0" cy="261879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20DBE80-E32E-40B8-8AD7-44533FC3FE56}"/>
                  </a:ext>
                </a:extLst>
              </p:cNvPr>
              <p:cNvCxnSpPr>
                <a:cxnSpLocks/>
              </p:cNvCxnSpPr>
              <p:nvPr/>
            </p:nvCxnSpPr>
            <p:spPr>
              <a:xfrm>
                <a:off x="4788292" y="2449328"/>
                <a:ext cx="6602535"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C2CF270A-9D8D-4EA1-A59F-152876B66397}"/>
                </a:ext>
              </a:extLst>
            </p:cNvPr>
            <p:cNvGrpSpPr/>
            <p:nvPr/>
          </p:nvGrpSpPr>
          <p:grpSpPr>
            <a:xfrm>
              <a:off x="3714162" y="2189514"/>
              <a:ext cx="357188" cy="357188"/>
              <a:chOff x="3530601" y="2012950"/>
              <a:chExt cx="357188" cy="357188"/>
            </a:xfrm>
            <a:solidFill>
              <a:schemeClr val="bg1"/>
            </a:solidFill>
          </p:grpSpPr>
          <p:sp>
            <p:nvSpPr>
              <p:cNvPr id="23" name="Freeform 11">
                <a:extLst>
                  <a:ext uri="{FF2B5EF4-FFF2-40B4-BE49-F238E27FC236}">
                    <a16:creationId xmlns:a16="http://schemas.microsoft.com/office/drawing/2014/main" id="{9F8114C8-37DB-4AF2-A92D-980669D77D83}"/>
                  </a:ext>
                </a:extLst>
              </p:cNvPr>
              <p:cNvSpPr>
                <a:spLocks noEditPoints="1"/>
              </p:cNvSpPr>
              <p:nvPr/>
            </p:nvSpPr>
            <p:spPr bwMode="auto">
              <a:xfrm>
                <a:off x="3530601" y="2012950"/>
                <a:ext cx="357188" cy="357188"/>
              </a:xfrm>
              <a:custGeom>
                <a:avLst/>
                <a:gdLst>
                  <a:gd name="T0" fmla="*/ 77 w 84"/>
                  <a:gd name="T1" fmla="*/ 43 h 84"/>
                  <a:gd name="T2" fmla="*/ 66 w 84"/>
                  <a:gd name="T3" fmla="*/ 32 h 84"/>
                  <a:gd name="T4" fmla="*/ 66 w 84"/>
                  <a:gd name="T5" fmla="*/ 28 h 84"/>
                  <a:gd name="T6" fmla="*/ 61 w 84"/>
                  <a:gd name="T7" fmla="*/ 8 h 84"/>
                  <a:gd name="T8" fmla="*/ 42 w 84"/>
                  <a:gd name="T9" fmla="*/ 0 h 84"/>
                  <a:gd name="T10" fmla="*/ 23 w 84"/>
                  <a:gd name="T11" fmla="*/ 8 h 84"/>
                  <a:gd name="T12" fmla="*/ 18 w 84"/>
                  <a:gd name="T13" fmla="*/ 28 h 84"/>
                  <a:gd name="T14" fmla="*/ 18 w 84"/>
                  <a:gd name="T15" fmla="*/ 32 h 84"/>
                  <a:gd name="T16" fmla="*/ 7 w 84"/>
                  <a:gd name="T17" fmla="*/ 43 h 84"/>
                  <a:gd name="T18" fmla="*/ 0 w 84"/>
                  <a:gd name="T19" fmla="*/ 71 h 84"/>
                  <a:gd name="T20" fmla="*/ 0 w 84"/>
                  <a:gd name="T21" fmla="*/ 72 h 84"/>
                  <a:gd name="T22" fmla="*/ 13 w 84"/>
                  <a:gd name="T23" fmla="*/ 84 h 84"/>
                  <a:gd name="T24" fmla="*/ 71 w 84"/>
                  <a:gd name="T25" fmla="*/ 84 h 84"/>
                  <a:gd name="T26" fmla="*/ 84 w 84"/>
                  <a:gd name="T27" fmla="*/ 72 h 84"/>
                  <a:gd name="T28" fmla="*/ 84 w 84"/>
                  <a:gd name="T29" fmla="*/ 71 h 84"/>
                  <a:gd name="T30" fmla="*/ 77 w 84"/>
                  <a:gd name="T31" fmla="*/ 43 h 84"/>
                  <a:gd name="T32" fmla="*/ 29 w 84"/>
                  <a:gd name="T33" fmla="*/ 13 h 84"/>
                  <a:gd name="T34" fmla="*/ 42 w 84"/>
                  <a:gd name="T35" fmla="*/ 9 h 84"/>
                  <a:gd name="T36" fmla="*/ 55 w 84"/>
                  <a:gd name="T37" fmla="*/ 13 h 84"/>
                  <a:gd name="T38" fmla="*/ 58 w 84"/>
                  <a:gd name="T39" fmla="*/ 27 h 84"/>
                  <a:gd name="T40" fmla="*/ 42 w 84"/>
                  <a:gd name="T41" fmla="*/ 53 h 84"/>
                  <a:gd name="T42" fmla="*/ 26 w 84"/>
                  <a:gd name="T43" fmla="*/ 27 h 84"/>
                  <a:gd name="T44" fmla="*/ 29 w 84"/>
                  <a:gd name="T45" fmla="*/ 13 h 84"/>
                  <a:gd name="T46" fmla="*/ 71 w 84"/>
                  <a:gd name="T47" fmla="*/ 76 h 84"/>
                  <a:gd name="T48" fmla="*/ 13 w 84"/>
                  <a:gd name="T49" fmla="*/ 76 h 84"/>
                  <a:gd name="T50" fmla="*/ 8 w 84"/>
                  <a:gd name="T51" fmla="*/ 72 h 84"/>
                  <a:gd name="T52" fmla="*/ 15 w 84"/>
                  <a:gd name="T53" fmla="*/ 45 h 84"/>
                  <a:gd name="T54" fmla="*/ 21 w 84"/>
                  <a:gd name="T55" fmla="*/ 40 h 84"/>
                  <a:gd name="T56" fmla="*/ 22 w 84"/>
                  <a:gd name="T57" fmla="*/ 40 h 84"/>
                  <a:gd name="T58" fmla="*/ 39 w 84"/>
                  <a:gd name="T59" fmla="*/ 62 h 84"/>
                  <a:gd name="T60" fmla="*/ 42 w 84"/>
                  <a:gd name="T61" fmla="*/ 65 h 84"/>
                  <a:gd name="T62" fmla="*/ 45 w 84"/>
                  <a:gd name="T63" fmla="*/ 62 h 84"/>
                  <a:gd name="T64" fmla="*/ 62 w 84"/>
                  <a:gd name="T65" fmla="*/ 40 h 84"/>
                  <a:gd name="T66" fmla="*/ 64 w 84"/>
                  <a:gd name="T67" fmla="*/ 40 h 84"/>
                  <a:gd name="T68" fmla="*/ 69 w 84"/>
                  <a:gd name="T69" fmla="*/ 45 h 84"/>
                  <a:gd name="T70" fmla="*/ 76 w 84"/>
                  <a:gd name="T71" fmla="*/ 72 h 84"/>
                  <a:gd name="T72" fmla="*/ 71 w 84"/>
                  <a:gd name="T73" fmla="*/ 76 h 84"/>
                  <a:gd name="T74" fmla="*/ 71 w 84"/>
                  <a:gd name="T75" fmla="*/ 76 h 84"/>
                  <a:gd name="T76" fmla="*/ 71 w 84"/>
                  <a:gd name="T7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84">
                    <a:moveTo>
                      <a:pt x="77" y="43"/>
                    </a:moveTo>
                    <a:cubicBezTo>
                      <a:pt x="75" y="38"/>
                      <a:pt x="73" y="32"/>
                      <a:pt x="66" y="32"/>
                    </a:cubicBezTo>
                    <a:cubicBezTo>
                      <a:pt x="66" y="30"/>
                      <a:pt x="66" y="29"/>
                      <a:pt x="66" y="28"/>
                    </a:cubicBezTo>
                    <a:cubicBezTo>
                      <a:pt x="68" y="20"/>
                      <a:pt x="66" y="13"/>
                      <a:pt x="61" y="8"/>
                    </a:cubicBezTo>
                    <a:cubicBezTo>
                      <a:pt x="57" y="3"/>
                      <a:pt x="50" y="0"/>
                      <a:pt x="42" y="0"/>
                    </a:cubicBezTo>
                    <a:cubicBezTo>
                      <a:pt x="34" y="0"/>
                      <a:pt x="27" y="3"/>
                      <a:pt x="23" y="8"/>
                    </a:cubicBezTo>
                    <a:cubicBezTo>
                      <a:pt x="18" y="13"/>
                      <a:pt x="16" y="20"/>
                      <a:pt x="18" y="28"/>
                    </a:cubicBezTo>
                    <a:cubicBezTo>
                      <a:pt x="18" y="29"/>
                      <a:pt x="18" y="31"/>
                      <a:pt x="18" y="32"/>
                    </a:cubicBezTo>
                    <a:cubicBezTo>
                      <a:pt x="13" y="33"/>
                      <a:pt x="9" y="37"/>
                      <a:pt x="7" y="43"/>
                    </a:cubicBezTo>
                    <a:cubicBezTo>
                      <a:pt x="0" y="71"/>
                      <a:pt x="0" y="71"/>
                      <a:pt x="0" y="71"/>
                    </a:cubicBezTo>
                    <a:cubicBezTo>
                      <a:pt x="0" y="72"/>
                      <a:pt x="0" y="72"/>
                      <a:pt x="0" y="72"/>
                    </a:cubicBezTo>
                    <a:cubicBezTo>
                      <a:pt x="0" y="79"/>
                      <a:pt x="6" y="84"/>
                      <a:pt x="13" y="84"/>
                    </a:cubicBezTo>
                    <a:cubicBezTo>
                      <a:pt x="71" y="84"/>
                      <a:pt x="71" y="84"/>
                      <a:pt x="71" y="84"/>
                    </a:cubicBezTo>
                    <a:cubicBezTo>
                      <a:pt x="78" y="84"/>
                      <a:pt x="84" y="79"/>
                      <a:pt x="84" y="72"/>
                    </a:cubicBezTo>
                    <a:cubicBezTo>
                      <a:pt x="84" y="71"/>
                      <a:pt x="84" y="71"/>
                      <a:pt x="84" y="71"/>
                    </a:cubicBezTo>
                    <a:lnTo>
                      <a:pt x="77" y="43"/>
                    </a:lnTo>
                    <a:close/>
                    <a:moveTo>
                      <a:pt x="29" y="13"/>
                    </a:moveTo>
                    <a:cubicBezTo>
                      <a:pt x="32" y="10"/>
                      <a:pt x="36" y="9"/>
                      <a:pt x="42" y="9"/>
                    </a:cubicBezTo>
                    <a:cubicBezTo>
                      <a:pt x="48" y="9"/>
                      <a:pt x="52" y="10"/>
                      <a:pt x="55" y="13"/>
                    </a:cubicBezTo>
                    <a:cubicBezTo>
                      <a:pt x="58" y="17"/>
                      <a:pt x="59" y="21"/>
                      <a:pt x="58" y="27"/>
                    </a:cubicBezTo>
                    <a:cubicBezTo>
                      <a:pt x="57" y="37"/>
                      <a:pt x="47" y="48"/>
                      <a:pt x="42" y="53"/>
                    </a:cubicBezTo>
                    <a:cubicBezTo>
                      <a:pt x="37" y="48"/>
                      <a:pt x="27" y="37"/>
                      <a:pt x="26" y="27"/>
                    </a:cubicBezTo>
                    <a:cubicBezTo>
                      <a:pt x="25" y="21"/>
                      <a:pt x="26" y="17"/>
                      <a:pt x="29" y="13"/>
                    </a:cubicBezTo>
                    <a:close/>
                    <a:moveTo>
                      <a:pt x="71" y="76"/>
                    </a:moveTo>
                    <a:cubicBezTo>
                      <a:pt x="13" y="76"/>
                      <a:pt x="13" y="76"/>
                      <a:pt x="13" y="76"/>
                    </a:cubicBezTo>
                    <a:cubicBezTo>
                      <a:pt x="10" y="76"/>
                      <a:pt x="9" y="74"/>
                      <a:pt x="8" y="72"/>
                    </a:cubicBezTo>
                    <a:cubicBezTo>
                      <a:pt x="15" y="45"/>
                      <a:pt x="15" y="45"/>
                      <a:pt x="15" y="45"/>
                    </a:cubicBezTo>
                    <a:cubicBezTo>
                      <a:pt x="16" y="42"/>
                      <a:pt x="18" y="40"/>
                      <a:pt x="21" y="40"/>
                    </a:cubicBezTo>
                    <a:cubicBezTo>
                      <a:pt x="22" y="40"/>
                      <a:pt x="22" y="40"/>
                      <a:pt x="22" y="40"/>
                    </a:cubicBezTo>
                    <a:cubicBezTo>
                      <a:pt x="28" y="52"/>
                      <a:pt x="39" y="61"/>
                      <a:pt x="39" y="62"/>
                    </a:cubicBezTo>
                    <a:cubicBezTo>
                      <a:pt x="42" y="65"/>
                      <a:pt x="42" y="65"/>
                      <a:pt x="42" y="65"/>
                    </a:cubicBezTo>
                    <a:cubicBezTo>
                      <a:pt x="45" y="62"/>
                      <a:pt x="45" y="62"/>
                      <a:pt x="45" y="62"/>
                    </a:cubicBezTo>
                    <a:cubicBezTo>
                      <a:pt x="45" y="61"/>
                      <a:pt x="56" y="52"/>
                      <a:pt x="62" y="40"/>
                    </a:cubicBezTo>
                    <a:cubicBezTo>
                      <a:pt x="64" y="40"/>
                      <a:pt x="64" y="40"/>
                      <a:pt x="64" y="40"/>
                    </a:cubicBezTo>
                    <a:cubicBezTo>
                      <a:pt x="66" y="40"/>
                      <a:pt x="67" y="40"/>
                      <a:pt x="69" y="45"/>
                    </a:cubicBezTo>
                    <a:cubicBezTo>
                      <a:pt x="76" y="72"/>
                      <a:pt x="76" y="72"/>
                      <a:pt x="76" y="72"/>
                    </a:cubicBezTo>
                    <a:cubicBezTo>
                      <a:pt x="75" y="74"/>
                      <a:pt x="74" y="76"/>
                      <a:pt x="71" y="76"/>
                    </a:cubicBezTo>
                    <a:close/>
                    <a:moveTo>
                      <a:pt x="71" y="76"/>
                    </a:moveTo>
                    <a:cubicBezTo>
                      <a:pt x="71" y="76"/>
                      <a:pt x="71" y="76"/>
                      <a:pt x="71" y="76"/>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2">
                <a:extLst>
                  <a:ext uri="{FF2B5EF4-FFF2-40B4-BE49-F238E27FC236}">
                    <a16:creationId xmlns:a16="http://schemas.microsoft.com/office/drawing/2014/main" id="{3CCA2370-A35E-47E6-9D39-69B25AE562B9}"/>
                  </a:ext>
                </a:extLst>
              </p:cNvPr>
              <p:cNvSpPr>
                <a:spLocks noEditPoints="1"/>
              </p:cNvSpPr>
              <p:nvPr/>
            </p:nvSpPr>
            <p:spPr bwMode="auto">
              <a:xfrm>
                <a:off x="3654426" y="2063750"/>
                <a:ext cx="109538" cy="106363"/>
              </a:xfrm>
              <a:custGeom>
                <a:avLst/>
                <a:gdLst>
                  <a:gd name="T0" fmla="*/ 13 w 26"/>
                  <a:gd name="T1" fmla="*/ 25 h 25"/>
                  <a:gd name="T2" fmla="*/ 26 w 26"/>
                  <a:gd name="T3" fmla="*/ 13 h 25"/>
                  <a:gd name="T4" fmla="*/ 13 w 26"/>
                  <a:gd name="T5" fmla="*/ 0 h 25"/>
                  <a:gd name="T6" fmla="*/ 0 w 26"/>
                  <a:gd name="T7" fmla="*/ 13 h 25"/>
                  <a:gd name="T8" fmla="*/ 13 w 26"/>
                  <a:gd name="T9" fmla="*/ 25 h 25"/>
                  <a:gd name="T10" fmla="*/ 13 w 26"/>
                  <a:gd name="T11" fmla="*/ 8 h 25"/>
                  <a:gd name="T12" fmla="*/ 17 w 26"/>
                  <a:gd name="T13" fmla="*/ 13 h 25"/>
                  <a:gd name="T14" fmla="*/ 13 w 26"/>
                  <a:gd name="T15" fmla="*/ 17 h 25"/>
                  <a:gd name="T16" fmla="*/ 9 w 26"/>
                  <a:gd name="T17" fmla="*/ 13 h 25"/>
                  <a:gd name="T18" fmla="*/ 13 w 26"/>
                  <a:gd name="T19" fmla="*/ 8 h 25"/>
                  <a:gd name="T20" fmla="*/ 13 w 26"/>
                  <a:gd name="T21" fmla="*/ 8 h 25"/>
                  <a:gd name="T22" fmla="*/ 13 w 26"/>
                  <a:gd name="T23"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25"/>
                    </a:moveTo>
                    <a:cubicBezTo>
                      <a:pt x="20" y="25"/>
                      <a:pt x="26" y="20"/>
                      <a:pt x="26" y="13"/>
                    </a:cubicBezTo>
                    <a:cubicBezTo>
                      <a:pt x="26" y="6"/>
                      <a:pt x="20" y="0"/>
                      <a:pt x="13" y="0"/>
                    </a:cubicBezTo>
                    <a:cubicBezTo>
                      <a:pt x="6" y="0"/>
                      <a:pt x="0" y="6"/>
                      <a:pt x="0" y="13"/>
                    </a:cubicBezTo>
                    <a:cubicBezTo>
                      <a:pt x="0" y="20"/>
                      <a:pt x="6" y="25"/>
                      <a:pt x="13" y="25"/>
                    </a:cubicBezTo>
                    <a:close/>
                    <a:moveTo>
                      <a:pt x="13" y="8"/>
                    </a:moveTo>
                    <a:cubicBezTo>
                      <a:pt x="15" y="8"/>
                      <a:pt x="17" y="10"/>
                      <a:pt x="17" y="13"/>
                    </a:cubicBezTo>
                    <a:cubicBezTo>
                      <a:pt x="17" y="15"/>
                      <a:pt x="15" y="17"/>
                      <a:pt x="13" y="17"/>
                    </a:cubicBezTo>
                    <a:cubicBezTo>
                      <a:pt x="11" y="17"/>
                      <a:pt x="9" y="15"/>
                      <a:pt x="9" y="13"/>
                    </a:cubicBezTo>
                    <a:cubicBezTo>
                      <a:pt x="9" y="10"/>
                      <a:pt x="11" y="8"/>
                      <a:pt x="13" y="8"/>
                    </a:cubicBezTo>
                    <a:close/>
                    <a:moveTo>
                      <a:pt x="13" y="8"/>
                    </a:moveTo>
                    <a:cubicBezTo>
                      <a:pt x="13" y="8"/>
                      <a:pt x="13" y="8"/>
                      <a:pt x="13" y="8"/>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13">
              <a:extLst>
                <a:ext uri="{FF2B5EF4-FFF2-40B4-BE49-F238E27FC236}">
                  <a16:creationId xmlns:a16="http://schemas.microsoft.com/office/drawing/2014/main" id="{EA5426C8-2E6D-422D-A4CC-EB4B9CFCBC0D}"/>
                </a:ext>
              </a:extLst>
            </p:cNvPr>
            <p:cNvGrpSpPr/>
            <p:nvPr/>
          </p:nvGrpSpPr>
          <p:grpSpPr>
            <a:xfrm>
              <a:off x="3739562" y="3271078"/>
              <a:ext cx="306388" cy="341313"/>
              <a:chOff x="4441826" y="2020888"/>
              <a:chExt cx="306388" cy="341313"/>
            </a:xfrm>
            <a:solidFill>
              <a:schemeClr val="bg1"/>
            </a:solidFill>
          </p:grpSpPr>
          <p:sp>
            <p:nvSpPr>
              <p:cNvPr id="21" name="Freeform 15">
                <a:extLst>
                  <a:ext uri="{FF2B5EF4-FFF2-40B4-BE49-F238E27FC236}">
                    <a16:creationId xmlns:a16="http://schemas.microsoft.com/office/drawing/2014/main" id="{0EDB1B93-CDA9-4831-8C1A-949C3AF2DA6A}"/>
                  </a:ext>
                </a:extLst>
              </p:cNvPr>
              <p:cNvSpPr>
                <a:spLocks noEditPoints="1"/>
              </p:cNvSpPr>
              <p:nvPr/>
            </p:nvSpPr>
            <p:spPr bwMode="auto">
              <a:xfrm>
                <a:off x="4441826" y="2020888"/>
                <a:ext cx="306388" cy="341313"/>
              </a:xfrm>
              <a:custGeom>
                <a:avLst/>
                <a:gdLst>
                  <a:gd name="T0" fmla="*/ 60 w 72"/>
                  <a:gd name="T1" fmla="*/ 0 h 80"/>
                  <a:gd name="T2" fmla="*/ 12 w 72"/>
                  <a:gd name="T3" fmla="*/ 0 h 80"/>
                  <a:gd name="T4" fmla="*/ 0 w 72"/>
                  <a:gd name="T5" fmla="*/ 12 h 80"/>
                  <a:gd name="T6" fmla="*/ 0 w 72"/>
                  <a:gd name="T7" fmla="*/ 68 h 80"/>
                  <a:gd name="T8" fmla="*/ 12 w 72"/>
                  <a:gd name="T9" fmla="*/ 80 h 80"/>
                  <a:gd name="T10" fmla="*/ 60 w 72"/>
                  <a:gd name="T11" fmla="*/ 80 h 80"/>
                  <a:gd name="T12" fmla="*/ 72 w 72"/>
                  <a:gd name="T13" fmla="*/ 68 h 80"/>
                  <a:gd name="T14" fmla="*/ 72 w 72"/>
                  <a:gd name="T15" fmla="*/ 12 h 80"/>
                  <a:gd name="T16" fmla="*/ 60 w 72"/>
                  <a:gd name="T17" fmla="*/ 0 h 80"/>
                  <a:gd name="T18" fmla="*/ 64 w 72"/>
                  <a:gd name="T19" fmla="*/ 68 h 80"/>
                  <a:gd name="T20" fmla="*/ 60 w 72"/>
                  <a:gd name="T21" fmla="*/ 72 h 80"/>
                  <a:gd name="T22" fmla="*/ 12 w 72"/>
                  <a:gd name="T23" fmla="*/ 72 h 80"/>
                  <a:gd name="T24" fmla="*/ 8 w 72"/>
                  <a:gd name="T25" fmla="*/ 68 h 80"/>
                  <a:gd name="T26" fmla="*/ 8 w 72"/>
                  <a:gd name="T27" fmla="*/ 12 h 80"/>
                  <a:gd name="T28" fmla="*/ 12 w 72"/>
                  <a:gd name="T29" fmla="*/ 8 h 80"/>
                  <a:gd name="T30" fmla="*/ 60 w 72"/>
                  <a:gd name="T31" fmla="*/ 8 h 80"/>
                  <a:gd name="T32" fmla="*/ 64 w 72"/>
                  <a:gd name="T33" fmla="*/ 12 h 80"/>
                  <a:gd name="T34" fmla="*/ 64 w 72"/>
                  <a:gd name="T35" fmla="*/ 68 h 80"/>
                  <a:gd name="T36" fmla="*/ 64 w 72"/>
                  <a:gd name="T37" fmla="*/ 68 h 80"/>
                  <a:gd name="T38" fmla="*/ 64 w 72"/>
                  <a:gd name="T39"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80">
                    <a:moveTo>
                      <a:pt x="60" y="0"/>
                    </a:moveTo>
                    <a:cubicBezTo>
                      <a:pt x="12" y="0"/>
                      <a:pt x="12" y="0"/>
                      <a:pt x="12" y="0"/>
                    </a:cubicBezTo>
                    <a:cubicBezTo>
                      <a:pt x="5" y="0"/>
                      <a:pt x="0" y="6"/>
                      <a:pt x="0" y="12"/>
                    </a:cubicBezTo>
                    <a:cubicBezTo>
                      <a:pt x="0" y="68"/>
                      <a:pt x="0" y="68"/>
                      <a:pt x="0" y="68"/>
                    </a:cubicBezTo>
                    <a:cubicBezTo>
                      <a:pt x="0" y="75"/>
                      <a:pt x="5" y="80"/>
                      <a:pt x="12" y="80"/>
                    </a:cubicBezTo>
                    <a:cubicBezTo>
                      <a:pt x="60" y="80"/>
                      <a:pt x="60" y="80"/>
                      <a:pt x="60" y="80"/>
                    </a:cubicBezTo>
                    <a:cubicBezTo>
                      <a:pt x="66" y="80"/>
                      <a:pt x="72" y="75"/>
                      <a:pt x="72" y="68"/>
                    </a:cubicBezTo>
                    <a:cubicBezTo>
                      <a:pt x="72" y="12"/>
                      <a:pt x="72" y="12"/>
                      <a:pt x="72" y="12"/>
                    </a:cubicBezTo>
                    <a:cubicBezTo>
                      <a:pt x="72" y="6"/>
                      <a:pt x="66" y="0"/>
                      <a:pt x="60" y="0"/>
                    </a:cubicBezTo>
                    <a:close/>
                    <a:moveTo>
                      <a:pt x="64" y="68"/>
                    </a:moveTo>
                    <a:cubicBezTo>
                      <a:pt x="64" y="70"/>
                      <a:pt x="62" y="72"/>
                      <a:pt x="60" y="72"/>
                    </a:cubicBezTo>
                    <a:cubicBezTo>
                      <a:pt x="12" y="72"/>
                      <a:pt x="12" y="72"/>
                      <a:pt x="12" y="72"/>
                    </a:cubicBezTo>
                    <a:cubicBezTo>
                      <a:pt x="10" y="72"/>
                      <a:pt x="8" y="70"/>
                      <a:pt x="8" y="68"/>
                    </a:cubicBezTo>
                    <a:cubicBezTo>
                      <a:pt x="8" y="12"/>
                      <a:pt x="8" y="12"/>
                      <a:pt x="8" y="12"/>
                    </a:cubicBezTo>
                    <a:cubicBezTo>
                      <a:pt x="8" y="10"/>
                      <a:pt x="10" y="8"/>
                      <a:pt x="12" y="8"/>
                    </a:cubicBezTo>
                    <a:cubicBezTo>
                      <a:pt x="60" y="8"/>
                      <a:pt x="60" y="8"/>
                      <a:pt x="60" y="8"/>
                    </a:cubicBezTo>
                    <a:cubicBezTo>
                      <a:pt x="62" y="8"/>
                      <a:pt x="64" y="10"/>
                      <a:pt x="64" y="12"/>
                    </a:cubicBezTo>
                    <a:lnTo>
                      <a:pt x="64" y="68"/>
                    </a:lnTo>
                    <a:close/>
                    <a:moveTo>
                      <a:pt x="64" y="68"/>
                    </a:moveTo>
                    <a:cubicBezTo>
                      <a:pt x="64" y="68"/>
                      <a:pt x="64" y="68"/>
                      <a:pt x="64" y="68"/>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6">
                <a:extLst>
                  <a:ext uri="{FF2B5EF4-FFF2-40B4-BE49-F238E27FC236}">
                    <a16:creationId xmlns:a16="http://schemas.microsoft.com/office/drawing/2014/main" id="{12F9FF29-D046-44E7-BA40-7543016F197D}"/>
                  </a:ext>
                </a:extLst>
              </p:cNvPr>
              <p:cNvSpPr>
                <a:spLocks noEditPoints="1"/>
              </p:cNvSpPr>
              <p:nvPr/>
            </p:nvSpPr>
            <p:spPr bwMode="auto">
              <a:xfrm>
                <a:off x="4502151" y="2085975"/>
                <a:ext cx="182563" cy="212725"/>
              </a:xfrm>
              <a:custGeom>
                <a:avLst/>
                <a:gdLst>
                  <a:gd name="T0" fmla="*/ 6 w 43"/>
                  <a:gd name="T1" fmla="*/ 21 h 50"/>
                  <a:gd name="T2" fmla="*/ 21 w 43"/>
                  <a:gd name="T3" fmla="*/ 21 h 50"/>
                  <a:gd name="T4" fmla="*/ 27 w 43"/>
                  <a:gd name="T5" fmla="*/ 15 h 50"/>
                  <a:gd name="T6" fmla="*/ 27 w 43"/>
                  <a:gd name="T7" fmla="*/ 5 h 50"/>
                  <a:gd name="T8" fmla="*/ 21 w 43"/>
                  <a:gd name="T9" fmla="*/ 0 h 50"/>
                  <a:gd name="T10" fmla="*/ 6 w 43"/>
                  <a:gd name="T11" fmla="*/ 0 h 50"/>
                  <a:gd name="T12" fmla="*/ 0 w 43"/>
                  <a:gd name="T13" fmla="*/ 5 h 50"/>
                  <a:gd name="T14" fmla="*/ 0 w 43"/>
                  <a:gd name="T15" fmla="*/ 15 h 50"/>
                  <a:gd name="T16" fmla="*/ 6 w 43"/>
                  <a:gd name="T17" fmla="*/ 21 h 50"/>
                  <a:gd name="T18" fmla="*/ 8 w 43"/>
                  <a:gd name="T19" fmla="*/ 8 h 50"/>
                  <a:gd name="T20" fmla="*/ 19 w 43"/>
                  <a:gd name="T21" fmla="*/ 8 h 50"/>
                  <a:gd name="T22" fmla="*/ 19 w 43"/>
                  <a:gd name="T23" fmla="*/ 13 h 50"/>
                  <a:gd name="T24" fmla="*/ 8 w 43"/>
                  <a:gd name="T25" fmla="*/ 13 h 50"/>
                  <a:gd name="T26" fmla="*/ 8 w 43"/>
                  <a:gd name="T27" fmla="*/ 8 h 50"/>
                  <a:gd name="T28" fmla="*/ 39 w 43"/>
                  <a:gd name="T29" fmla="*/ 28 h 50"/>
                  <a:gd name="T30" fmla="*/ 4 w 43"/>
                  <a:gd name="T31" fmla="*/ 28 h 50"/>
                  <a:gd name="T32" fmla="*/ 0 w 43"/>
                  <a:gd name="T33" fmla="*/ 32 h 50"/>
                  <a:gd name="T34" fmla="*/ 4 w 43"/>
                  <a:gd name="T35" fmla="*/ 36 h 50"/>
                  <a:gd name="T36" fmla="*/ 39 w 43"/>
                  <a:gd name="T37" fmla="*/ 36 h 50"/>
                  <a:gd name="T38" fmla="*/ 43 w 43"/>
                  <a:gd name="T39" fmla="*/ 32 h 50"/>
                  <a:gd name="T40" fmla="*/ 39 w 43"/>
                  <a:gd name="T41" fmla="*/ 28 h 50"/>
                  <a:gd name="T42" fmla="*/ 39 w 43"/>
                  <a:gd name="T43" fmla="*/ 42 h 50"/>
                  <a:gd name="T44" fmla="*/ 4 w 43"/>
                  <a:gd name="T45" fmla="*/ 42 h 50"/>
                  <a:gd name="T46" fmla="*/ 0 w 43"/>
                  <a:gd name="T47" fmla="*/ 46 h 50"/>
                  <a:gd name="T48" fmla="*/ 4 w 43"/>
                  <a:gd name="T49" fmla="*/ 50 h 50"/>
                  <a:gd name="T50" fmla="*/ 39 w 43"/>
                  <a:gd name="T51" fmla="*/ 50 h 50"/>
                  <a:gd name="T52" fmla="*/ 43 w 43"/>
                  <a:gd name="T53" fmla="*/ 46 h 50"/>
                  <a:gd name="T54" fmla="*/ 39 w 43"/>
                  <a:gd name="T55" fmla="*/ 42 h 50"/>
                  <a:gd name="T56" fmla="*/ 39 w 43"/>
                  <a:gd name="T57" fmla="*/ 42 h 50"/>
                  <a:gd name="T58" fmla="*/ 39 w 43"/>
                  <a:gd name="T59"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50">
                    <a:moveTo>
                      <a:pt x="6" y="21"/>
                    </a:moveTo>
                    <a:cubicBezTo>
                      <a:pt x="21" y="21"/>
                      <a:pt x="21" y="21"/>
                      <a:pt x="21" y="21"/>
                    </a:cubicBezTo>
                    <a:cubicBezTo>
                      <a:pt x="24" y="21"/>
                      <a:pt x="27" y="18"/>
                      <a:pt x="27" y="15"/>
                    </a:cubicBezTo>
                    <a:cubicBezTo>
                      <a:pt x="27" y="5"/>
                      <a:pt x="27" y="5"/>
                      <a:pt x="27" y="5"/>
                    </a:cubicBezTo>
                    <a:cubicBezTo>
                      <a:pt x="27" y="2"/>
                      <a:pt x="24" y="0"/>
                      <a:pt x="21" y="0"/>
                    </a:cubicBezTo>
                    <a:cubicBezTo>
                      <a:pt x="6" y="0"/>
                      <a:pt x="6" y="0"/>
                      <a:pt x="6" y="0"/>
                    </a:cubicBezTo>
                    <a:cubicBezTo>
                      <a:pt x="3" y="0"/>
                      <a:pt x="0" y="2"/>
                      <a:pt x="0" y="5"/>
                    </a:cubicBezTo>
                    <a:cubicBezTo>
                      <a:pt x="0" y="15"/>
                      <a:pt x="0" y="15"/>
                      <a:pt x="0" y="15"/>
                    </a:cubicBezTo>
                    <a:cubicBezTo>
                      <a:pt x="0" y="18"/>
                      <a:pt x="3" y="21"/>
                      <a:pt x="6" y="21"/>
                    </a:cubicBezTo>
                    <a:close/>
                    <a:moveTo>
                      <a:pt x="8" y="8"/>
                    </a:moveTo>
                    <a:cubicBezTo>
                      <a:pt x="19" y="8"/>
                      <a:pt x="19" y="8"/>
                      <a:pt x="19" y="8"/>
                    </a:cubicBezTo>
                    <a:cubicBezTo>
                      <a:pt x="19" y="13"/>
                      <a:pt x="19" y="13"/>
                      <a:pt x="19" y="13"/>
                    </a:cubicBezTo>
                    <a:cubicBezTo>
                      <a:pt x="8" y="13"/>
                      <a:pt x="8" y="13"/>
                      <a:pt x="8" y="13"/>
                    </a:cubicBezTo>
                    <a:lnTo>
                      <a:pt x="8" y="8"/>
                    </a:lnTo>
                    <a:close/>
                    <a:moveTo>
                      <a:pt x="39" y="28"/>
                    </a:moveTo>
                    <a:cubicBezTo>
                      <a:pt x="4" y="28"/>
                      <a:pt x="4" y="28"/>
                      <a:pt x="4" y="28"/>
                    </a:cubicBezTo>
                    <a:cubicBezTo>
                      <a:pt x="2" y="28"/>
                      <a:pt x="0" y="30"/>
                      <a:pt x="0" y="32"/>
                    </a:cubicBezTo>
                    <a:cubicBezTo>
                      <a:pt x="0" y="34"/>
                      <a:pt x="2" y="36"/>
                      <a:pt x="4" y="36"/>
                    </a:cubicBezTo>
                    <a:cubicBezTo>
                      <a:pt x="39" y="36"/>
                      <a:pt x="39" y="36"/>
                      <a:pt x="39" y="36"/>
                    </a:cubicBezTo>
                    <a:cubicBezTo>
                      <a:pt x="41" y="36"/>
                      <a:pt x="43" y="34"/>
                      <a:pt x="43" y="32"/>
                    </a:cubicBezTo>
                    <a:cubicBezTo>
                      <a:pt x="43" y="30"/>
                      <a:pt x="41" y="28"/>
                      <a:pt x="39" y="28"/>
                    </a:cubicBezTo>
                    <a:close/>
                    <a:moveTo>
                      <a:pt x="39" y="42"/>
                    </a:moveTo>
                    <a:cubicBezTo>
                      <a:pt x="4" y="42"/>
                      <a:pt x="4" y="42"/>
                      <a:pt x="4" y="42"/>
                    </a:cubicBezTo>
                    <a:cubicBezTo>
                      <a:pt x="2" y="42"/>
                      <a:pt x="0" y="44"/>
                      <a:pt x="0" y="46"/>
                    </a:cubicBezTo>
                    <a:cubicBezTo>
                      <a:pt x="0" y="48"/>
                      <a:pt x="2" y="50"/>
                      <a:pt x="4" y="50"/>
                    </a:cubicBezTo>
                    <a:cubicBezTo>
                      <a:pt x="39" y="50"/>
                      <a:pt x="39" y="50"/>
                      <a:pt x="39" y="50"/>
                    </a:cubicBezTo>
                    <a:cubicBezTo>
                      <a:pt x="41" y="50"/>
                      <a:pt x="43" y="48"/>
                      <a:pt x="43" y="46"/>
                    </a:cubicBezTo>
                    <a:cubicBezTo>
                      <a:pt x="43" y="44"/>
                      <a:pt x="41" y="42"/>
                      <a:pt x="39" y="42"/>
                    </a:cubicBezTo>
                    <a:close/>
                    <a:moveTo>
                      <a:pt x="39" y="42"/>
                    </a:moveTo>
                    <a:cubicBezTo>
                      <a:pt x="39" y="42"/>
                      <a:pt x="39" y="42"/>
                      <a:pt x="39" y="42"/>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5" name="组合 14">
              <a:extLst>
                <a:ext uri="{FF2B5EF4-FFF2-40B4-BE49-F238E27FC236}">
                  <a16:creationId xmlns:a16="http://schemas.microsoft.com/office/drawing/2014/main" id="{87C1894F-D487-4F2F-8DA6-8BA9AC2E4AFF}"/>
                </a:ext>
              </a:extLst>
            </p:cNvPr>
            <p:cNvGrpSpPr/>
            <p:nvPr/>
          </p:nvGrpSpPr>
          <p:grpSpPr>
            <a:xfrm>
              <a:off x="3714162" y="4240236"/>
              <a:ext cx="357188" cy="357188"/>
              <a:chOff x="5200651" y="2012950"/>
              <a:chExt cx="357188" cy="357188"/>
            </a:xfrm>
            <a:solidFill>
              <a:schemeClr val="bg1"/>
            </a:solidFill>
          </p:grpSpPr>
          <p:sp>
            <p:nvSpPr>
              <p:cNvPr id="19" name="Freeform 19">
                <a:extLst>
                  <a:ext uri="{FF2B5EF4-FFF2-40B4-BE49-F238E27FC236}">
                    <a16:creationId xmlns:a16="http://schemas.microsoft.com/office/drawing/2014/main" id="{592F59E8-0D55-4B6B-B5BD-3910FFA29F4F}"/>
                  </a:ext>
                </a:extLst>
              </p:cNvPr>
              <p:cNvSpPr>
                <a:spLocks noEditPoints="1"/>
              </p:cNvSpPr>
              <p:nvPr/>
            </p:nvSpPr>
            <p:spPr bwMode="auto">
              <a:xfrm>
                <a:off x="5200651" y="2012950"/>
                <a:ext cx="357188" cy="357188"/>
              </a:xfrm>
              <a:custGeom>
                <a:avLst/>
                <a:gdLst>
                  <a:gd name="T0" fmla="*/ 70 w 84"/>
                  <a:gd name="T1" fmla="*/ 11 h 84"/>
                  <a:gd name="T2" fmla="*/ 59 w 84"/>
                  <a:gd name="T3" fmla="*/ 3 h 84"/>
                  <a:gd name="T4" fmla="*/ 49 w 84"/>
                  <a:gd name="T5" fmla="*/ 8 h 84"/>
                  <a:gd name="T6" fmla="*/ 37 w 84"/>
                  <a:gd name="T7" fmla="*/ 0 h 84"/>
                  <a:gd name="T8" fmla="*/ 26 w 84"/>
                  <a:gd name="T9" fmla="*/ 7 h 84"/>
                  <a:gd name="T10" fmla="*/ 21 w 84"/>
                  <a:gd name="T11" fmla="*/ 6 h 84"/>
                  <a:gd name="T12" fmla="*/ 6 w 84"/>
                  <a:gd name="T13" fmla="*/ 21 h 84"/>
                  <a:gd name="T14" fmla="*/ 0 w 84"/>
                  <a:gd name="T15" fmla="*/ 42 h 84"/>
                  <a:gd name="T16" fmla="*/ 42 w 84"/>
                  <a:gd name="T17" fmla="*/ 84 h 84"/>
                  <a:gd name="T18" fmla="*/ 84 w 84"/>
                  <a:gd name="T19" fmla="*/ 42 h 84"/>
                  <a:gd name="T20" fmla="*/ 70 w 84"/>
                  <a:gd name="T21" fmla="*/ 11 h 84"/>
                  <a:gd name="T22" fmla="*/ 42 w 84"/>
                  <a:gd name="T23" fmla="*/ 76 h 84"/>
                  <a:gd name="T24" fmla="*/ 8 w 84"/>
                  <a:gd name="T25" fmla="*/ 42 h 84"/>
                  <a:gd name="T26" fmla="*/ 13 w 84"/>
                  <a:gd name="T27" fmla="*/ 25 h 84"/>
                  <a:gd name="T28" fmla="*/ 14 w 84"/>
                  <a:gd name="T29" fmla="*/ 23 h 84"/>
                  <a:gd name="T30" fmla="*/ 21 w 84"/>
                  <a:gd name="T31" fmla="*/ 14 h 84"/>
                  <a:gd name="T32" fmla="*/ 24 w 84"/>
                  <a:gd name="T33" fmla="*/ 16 h 84"/>
                  <a:gd name="T34" fmla="*/ 24 w 84"/>
                  <a:gd name="T35" fmla="*/ 16 h 84"/>
                  <a:gd name="T36" fmla="*/ 28 w 84"/>
                  <a:gd name="T37" fmla="*/ 18 h 84"/>
                  <a:gd name="T38" fmla="*/ 32 w 84"/>
                  <a:gd name="T39" fmla="*/ 14 h 84"/>
                  <a:gd name="T40" fmla="*/ 32 w 84"/>
                  <a:gd name="T41" fmla="*/ 14 h 84"/>
                  <a:gd name="T42" fmla="*/ 37 w 84"/>
                  <a:gd name="T43" fmla="*/ 9 h 84"/>
                  <a:gd name="T44" fmla="*/ 45 w 84"/>
                  <a:gd name="T45" fmla="*/ 20 h 84"/>
                  <a:gd name="T46" fmla="*/ 49 w 84"/>
                  <a:gd name="T47" fmla="*/ 24 h 84"/>
                  <a:gd name="T48" fmla="*/ 53 w 84"/>
                  <a:gd name="T49" fmla="*/ 20 h 84"/>
                  <a:gd name="T50" fmla="*/ 59 w 84"/>
                  <a:gd name="T51" fmla="*/ 11 h 84"/>
                  <a:gd name="T52" fmla="*/ 62 w 84"/>
                  <a:gd name="T53" fmla="*/ 14 h 84"/>
                  <a:gd name="T54" fmla="*/ 63 w 84"/>
                  <a:gd name="T55" fmla="*/ 16 h 84"/>
                  <a:gd name="T56" fmla="*/ 63 w 84"/>
                  <a:gd name="T57" fmla="*/ 16 h 84"/>
                  <a:gd name="T58" fmla="*/ 76 w 84"/>
                  <a:gd name="T59" fmla="*/ 42 h 84"/>
                  <a:gd name="T60" fmla="*/ 42 w 84"/>
                  <a:gd name="T61" fmla="*/ 76 h 84"/>
                  <a:gd name="T62" fmla="*/ 42 w 84"/>
                  <a:gd name="T63" fmla="*/ 76 h 84"/>
                  <a:gd name="T64" fmla="*/ 42 w 84"/>
                  <a:gd name="T65"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84">
                    <a:moveTo>
                      <a:pt x="70" y="11"/>
                    </a:moveTo>
                    <a:cubicBezTo>
                      <a:pt x="67" y="6"/>
                      <a:pt x="63" y="3"/>
                      <a:pt x="59" y="3"/>
                    </a:cubicBezTo>
                    <a:cubicBezTo>
                      <a:pt x="55" y="3"/>
                      <a:pt x="52" y="5"/>
                      <a:pt x="49" y="8"/>
                    </a:cubicBezTo>
                    <a:cubicBezTo>
                      <a:pt x="46" y="3"/>
                      <a:pt x="42" y="0"/>
                      <a:pt x="37" y="0"/>
                    </a:cubicBezTo>
                    <a:cubicBezTo>
                      <a:pt x="33" y="0"/>
                      <a:pt x="29" y="3"/>
                      <a:pt x="26" y="7"/>
                    </a:cubicBezTo>
                    <a:cubicBezTo>
                      <a:pt x="25" y="6"/>
                      <a:pt x="23" y="6"/>
                      <a:pt x="21" y="6"/>
                    </a:cubicBezTo>
                    <a:cubicBezTo>
                      <a:pt x="14" y="6"/>
                      <a:pt x="8" y="11"/>
                      <a:pt x="6" y="21"/>
                    </a:cubicBezTo>
                    <a:cubicBezTo>
                      <a:pt x="2" y="27"/>
                      <a:pt x="0" y="35"/>
                      <a:pt x="0" y="42"/>
                    </a:cubicBezTo>
                    <a:cubicBezTo>
                      <a:pt x="0" y="65"/>
                      <a:pt x="19" y="84"/>
                      <a:pt x="42" y="84"/>
                    </a:cubicBezTo>
                    <a:cubicBezTo>
                      <a:pt x="65" y="84"/>
                      <a:pt x="84" y="65"/>
                      <a:pt x="84" y="42"/>
                    </a:cubicBezTo>
                    <a:cubicBezTo>
                      <a:pt x="84" y="30"/>
                      <a:pt x="79" y="19"/>
                      <a:pt x="70" y="11"/>
                    </a:cubicBezTo>
                    <a:close/>
                    <a:moveTo>
                      <a:pt x="42" y="76"/>
                    </a:moveTo>
                    <a:cubicBezTo>
                      <a:pt x="23" y="76"/>
                      <a:pt x="8" y="61"/>
                      <a:pt x="8" y="42"/>
                    </a:cubicBezTo>
                    <a:cubicBezTo>
                      <a:pt x="8" y="36"/>
                      <a:pt x="10" y="30"/>
                      <a:pt x="13" y="25"/>
                    </a:cubicBezTo>
                    <a:cubicBezTo>
                      <a:pt x="14" y="24"/>
                      <a:pt x="14" y="24"/>
                      <a:pt x="14" y="23"/>
                    </a:cubicBezTo>
                    <a:cubicBezTo>
                      <a:pt x="15" y="18"/>
                      <a:pt x="18" y="14"/>
                      <a:pt x="21" y="14"/>
                    </a:cubicBezTo>
                    <a:cubicBezTo>
                      <a:pt x="22" y="14"/>
                      <a:pt x="23" y="15"/>
                      <a:pt x="24" y="16"/>
                    </a:cubicBezTo>
                    <a:cubicBezTo>
                      <a:pt x="24" y="16"/>
                      <a:pt x="24" y="16"/>
                      <a:pt x="24" y="16"/>
                    </a:cubicBezTo>
                    <a:cubicBezTo>
                      <a:pt x="25" y="17"/>
                      <a:pt x="26" y="18"/>
                      <a:pt x="28" y="18"/>
                    </a:cubicBezTo>
                    <a:cubicBezTo>
                      <a:pt x="30" y="18"/>
                      <a:pt x="32" y="16"/>
                      <a:pt x="32" y="14"/>
                    </a:cubicBezTo>
                    <a:cubicBezTo>
                      <a:pt x="32" y="14"/>
                      <a:pt x="32" y="14"/>
                      <a:pt x="32" y="14"/>
                    </a:cubicBezTo>
                    <a:cubicBezTo>
                      <a:pt x="34" y="11"/>
                      <a:pt x="36" y="9"/>
                      <a:pt x="37" y="9"/>
                    </a:cubicBezTo>
                    <a:cubicBezTo>
                      <a:pt x="40" y="9"/>
                      <a:pt x="43" y="13"/>
                      <a:pt x="45" y="20"/>
                    </a:cubicBezTo>
                    <a:cubicBezTo>
                      <a:pt x="45" y="22"/>
                      <a:pt x="47" y="24"/>
                      <a:pt x="49" y="24"/>
                    </a:cubicBezTo>
                    <a:cubicBezTo>
                      <a:pt x="51" y="24"/>
                      <a:pt x="53" y="22"/>
                      <a:pt x="53" y="20"/>
                    </a:cubicBezTo>
                    <a:cubicBezTo>
                      <a:pt x="55" y="14"/>
                      <a:pt x="57" y="11"/>
                      <a:pt x="59" y="11"/>
                    </a:cubicBezTo>
                    <a:cubicBezTo>
                      <a:pt x="60" y="11"/>
                      <a:pt x="61" y="12"/>
                      <a:pt x="62" y="14"/>
                    </a:cubicBezTo>
                    <a:cubicBezTo>
                      <a:pt x="62" y="15"/>
                      <a:pt x="63" y="16"/>
                      <a:pt x="63" y="16"/>
                    </a:cubicBezTo>
                    <a:cubicBezTo>
                      <a:pt x="63" y="16"/>
                      <a:pt x="63" y="16"/>
                      <a:pt x="63" y="16"/>
                    </a:cubicBezTo>
                    <a:cubicBezTo>
                      <a:pt x="71" y="23"/>
                      <a:pt x="76" y="32"/>
                      <a:pt x="76" y="42"/>
                    </a:cubicBezTo>
                    <a:cubicBezTo>
                      <a:pt x="76" y="61"/>
                      <a:pt x="60" y="76"/>
                      <a:pt x="42" y="76"/>
                    </a:cubicBezTo>
                    <a:close/>
                    <a:moveTo>
                      <a:pt x="42" y="76"/>
                    </a:moveTo>
                    <a:cubicBezTo>
                      <a:pt x="42" y="76"/>
                      <a:pt x="42" y="76"/>
                      <a:pt x="42" y="76"/>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0">
                <a:extLst>
                  <a:ext uri="{FF2B5EF4-FFF2-40B4-BE49-F238E27FC236}">
                    <a16:creationId xmlns:a16="http://schemas.microsoft.com/office/drawing/2014/main" id="{A14C6C68-E55F-4BD1-B9D0-AB3F41DA60FF}"/>
                  </a:ext>
                </a:extLst>
              </p:cNvPr>
              <p:cNvSpPr>
                <a:spLocks noEditPoints="1"/>
              </p:cNvSpPr>
              <p:nvPr/>
            </p:nvSpPr>
            <p:spPr bwMode="auto">
              <a:xfrm>
                <a:off x="5319713" y="2132013"/>
                <a:ext cx="119063" cy="153988"/>
              </a:xfrm>
              <a:custGeom>
                <a:avLst/>
                <a:gdLst>
                  <a:gd name="T0" fmla="*/ 24 w 28"/>
                  <a:gd name="T1" fmla="*/ 0 h 36"/>
                  <a:gd name="T2" fmla="*/ 20 w 28"/>
                  <a:gd name="T3" fmla="*/ 4 h 36"/>
                  <a:gd name="T4" fmla="*/ 20 w 28"/>
                  <a:gd name="T5" fmla="*/ 14 h 36"/>
                  <a:gd name="T6" fmla="*/ 8 w 28"/>
                  <a:gd name="T7" fmla="*/ 14 h 36"/>
                  <a:gd name="T8" fmla="*/ 8 w 28"/>
                  <a:gd name="T9" fmla="*/ 4 h 36"/>
                  <a:gd name="T10" fmla="*/ 4 w 28"/>
                  <a:gd name="T11" fmla="*/ 0 h 36"/>
                  <a:gd name="T12" fmla="*/ 0 w 28"/>
                  <a:gd name="T13" fmla="*/ 4 h 36"/>
                  <a:gd name="T14" fmla="*/ 0 w 28"/>
                  <a:gd name="T15" fmla="*/ 32 h 36"/>
                  <a:gd name="T16" fmla="*/ 4 w 28"/>
                  <a:gd name="T17" fmla="*/ 36 h 36"/>
                  <a:gd name="T18" fmla="*/ 8 w 28"/>
                  <a:gd name="T19" fmla="*/ 32 h 36"/>
                  <a:gd name="T20" fmla="*/ 8 w 28"/>
                  <a:gd name="T21" fmla="*/ 22 h 36"/>
                  <a:gd name="T22" fmla="*/ 20 w 28"/>
                  <a:gd name="T23" fmla="*/ 22 h 36"/>
                  <a:gd name="T24" fmla="*/ 20 w 28"/>
                  <a:gd name="T25" fmla="*/ 32 h 36"/>
                  <a:gd name="T26" fmla="*/ 24 w 28"/>
                  <a:gd name="T27" fmla="*/ 36 h 36"/>
                  <a:gd name="T28" fmla="*/ 28 w 28"/>
                  <a:gd name="T29" fmla="*/ 32 h 36"/>
                  <a:gd name="T30" fmla="*/ 28 w 28"/>
                  <a:gd name="T31" fmla="*/ 4 h 36"/>
                  <a:gd name="T32" fmla="*/ 24 w 28"/>
                  <a:gd name="T33" fmla="*/ 0 h 36"/>
                  <a:gd name="T34" fmla="*/ 24 w 28"/>
                  <a:gd name="T35" fmla="*/ 0 h 36"/>
                  <a:gd name="T36" fmla="*/ 24 w 28"/>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6">
                    <a:moveTo>
                      <a:pt x="24" y="0"/>
                    </a:moveTo>
                    <a:cubicBezTo>
                      <a:pt x="22" y="0"/>
                      <a:pt x="20" y="2"/>
                      <a:pt x="20" y="4"/>
                    </a:cubicBezTo>
                    <a:cubicBezTo>
                      <a:pt x="20" y="14"/>
                      <a:pt x="20" y="14"/>
                      <a:pt x="20" y="14"/>
                    </a:cubicBezTo>
                    <a:cubicBezTo>
                      <a:pt x="8" y="14"/>
                      <a:pt x="8" y="14"/>
                      <a:pt x="8" y="14"/>
                    </a:cubicBezTo>
                    <a:cubicBezTo>
                      <a:pt x="8" y="4"/>
                      <a:pt x="8" y="4"/>
                      <a:pt x="8" y="4"/>
                    </a:cubicBezTo>
                    <a:cubicBezTo>
                      <a:pt x="8" y="2"/>
                      <a:pt x="6" y="0"/>
                      <a:pt x="4" y="0"/>
                    </a:cubicBezTo>
                    <a:cubicBezTo>
                      <a:pt x="2" y="0"/>
                      <a:pt x="0" y="2"/>
                      <a:pt x="0" y="4"/>
                    </a:cubicBezTo>
                    <a:cubicBezTo>
                      <a:pt x="0" y="32"/>
                      <a:pt x="0" y="32"/>
                      <a:pt x="0" y="32"/>
                    </a:cubicBezTo>
                    <a:cubicBezTo>
                      <a:pt x="0" y="35"/>
                      <a:pt x="2" y="36"/>
                      <a:pt x="4" y="36"/>
                    </a:cubicBezTo>
                    <a:cubicBezTo>
                      <a:pt x="6" y="36"/>
                      <a:pt x="8" y="35"/>
                      <a:pt x="8" y="32"/>
                    </a:cubicBezTo>
                    <a:cubicBezTo>
                      <a:pt x="8" y="22"/>
                      <a:pt x="8" y="22"/>
                      <a:pt x="8" y="22"/>
                    </a:cubicBezTo>
                    <a:cubicBezTo>
                      <a:pt x="20" y="22"/>
                      <a:pt x="20" y="22"/>
                      <a:pt x="20" y="22"/>
                    </a:cubicBezTo>
                    <a:cubicBezTo>
                      <a:pt x="20" y="32"/>
                      <a:pt x="20" y="32"/>
                      <a:pt x="20" y="32"/>
                    </a:cubicBezTo>
                    <a:cubicBezTo>
                      <a:pt x="20" y="35"/>
                      <a:pt x="21" y="36"/>
                      <a:pt x="24" y="36"/>
                    </a:cubicBezTo>
                    <a:cubicBezTo>
                      <a:pt x="26" y="36"/>
                      <a:pt x="28" y="35"/>
                      <a:pt x="28" y="32"/>
                    </a:cubicBezTo>
                    <a:cubicBezTo>
                      <a:pt x="28" y="4"/>
                      <a:pt x="28" y="4"/>
                      <a:pt x="28" y="4"/>
                    </a:cubicBezTo>
                    <a:cubicBezTo>
                      <a:pt x="28" y="2"/>
                      <a:pt x="26" y="0"/>
                      <a:pt x="24" y="0"/>
                    </a:cubicBezTo>
                    <a:close/>
                    <a:moveTo>
                      <a:pt x="24" y="0"/>
                    </a:moveTo>
                    <a:cubicBezTo>
                      <a:pt x="24" y="0"/>
                      <a:pt x="24" y="0"/>
                      <a:pt x="24"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6" name="组合 15">
              <a:extLst>
                <a:ext uri="{FF2B5EF4-FFF2-40B4-BE49-F238E27FC236}">
                  <a16:creationId xmlns:a16="http://schemas.microsoft.com/office/drawing/2014/main" id="{D36A5856-E8C8-4A8D-A1A7-3926F9CC6B2A}"/>
                </a:ext>
              </a:extLst>
            </p:cNvPr>
            <p:cNvGrpSpPr/>
            <p:nvPr/>
          </p:nvGrpSpPr>
          <p:grpSpPr>
            <a:xfrm>
              <a:off x="3745199" y="5200054"/>
              <a:ext cx="355600" cy="400050"/>
              <a:chOff x="5956301" y="1992313"/>
              <a:chExt cx="355600" cy="400050"/>
            </a:xfrm>
            <a:solidFill>
              <a:schemeClr val="bg1"/>
            </a:solidFill>
          </p:grpSpPr>
          <p:sp>
            <p:nvSpPr>
              <p:cNvPr id="17" name="Freeform 23">
                <a:extLst>
                  <a:ext uri="{FF2B5EF4-FFF2-40B4-BE49-F238E27FC236}">
                    <a16:creationId xmlns:a16="http://schemas.microsoft.com/office/drawing/2014/main" id="{22799A24-F41B-4C18-A4F9-FF93A085FE73}"/>
                  </a:ext>
                </a:extLst>
              </p:cNvPr>
              <p:cNvSpPr>
                <a:spLocks noEditPoints="1"/>
              </p:cNvSpPr>
              <p:nvPr/>
            </p:nvSpPr>
            <p:spPr bwMode="auto">
              <a:xfrm>
                <a:off x="5956301" y="1992313"/>
                <a:ext cx="274638" cy="400050"/>
              </a:xfrm>
              <a:custGeom>
                <a:avLst/>
                <a:gdLst>
                  <a:gd name="T0" fmla="*/ 33 w 65"/>
                  <a:gd name="T1" fmla="*/ 82 h 94"/>
                  <a:gd name="T2" fmla="*/ 14 w 65"/>
                  <a:gd name="T3" fmla="*/ 85 h 94"/>
                  <a:gd name="T4" fmla="*/ 9 w 65"/>
                  <a:gd name="T5" fmla="*/ 80 h 94"/>
                  <a:gd name="T6" fmla="*/ 9 w 65"/>
                  <a:gd name="T7" fmla="*/ 14 h 94"/>
                  <a:gd name="T8" fmla="*/ 14 w 65"/>
                  <a:gd name="T9" fmla="*/ 10 h 94"/>
                  <a:gd name="T10" fmla="*/ 51 w 65"/>
                  <a:gd name="T11" fmla="*/ 14 h 94"/>
                  <a:gd name="T12" fmla="*/ 56 w 65"/>
                  <a:gd name="T13" fmla="*/ 19 h 94"/>
                  <a:gd name="T14" fmla="*/ 56 w 65"/>
                  <a:gd name="T15" fmla="*/ 22 h 94"/>
                  <a:gd name="T16" fmla="*/ 65 w 65"/>
                  <a:gd name="T17" fmla="*/ 22 h 94"/>
                  <a:gd name="T18" fmla="*/ 65 w 65"/>
                  <a:gd name="T19" fmla="*/ 19 h 94"/>
                  <a:gd name="T20" fmla="*/ 51 w 65"/>
                  <a:gd name="T21" fmla="*/ 5 h 94"/>
                  <a:gd name="T22" fmla="*/ 14 w 65"/>
                  <a:gd name="T23" fmla="*/ 0 h 94"/>
                  <a:gd name="T24" fmla="*/ 0 w 65"/>
                  <a:gd name="T25" fmla="*/ 14 h 94"/>
                  <a:gd name="T26" fmla="*/ 0 w 65"/>
                  <a:gd name="T27" fmla="*/ 80 h 94"/>
                  <a:gd name="T28" fmla="*/ 14 w 65"/>
                  <a:gd name="T29" fmla="*/ 94 h 94"/>
                  <a:gd name="T30" fmla="*/ 33 w 65"/>
                  <a:gd name="T31" fmla="*/ 92 h 94"/>
                  <a:gd name="T32" fmla="*/ 33 w 65"/>
                  <a:gd name="T33" fmla="*/ 91 h 94"/>
                  <a:gd name="T34" fmla="*/ 33 w 65"/>
                  <a:gd name="T35" fmla="*/ 82 h 94"/>
                  <a:gd name="T36" fmla="*/ 33 w 65"/>
                  <a:gd name="T37" fmla="*/ 82 h 94"/>
                  <a:gd name="T38" fmla="*/ 33 w 65"/>
                  <a:gd name="T39"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94">
                    <a:moveTo>
                      <a:pt x="33" y="82"/>
                    </a:moveTo>
                    <a:cubicBezTo>
                      <a:pt x="14" y="85"/>
                      <a:pt x="14" y="85"/>
                      <a:pt x="14" y="85"/>
                    </a:cubicBezTo>
                    <a:cubicBezTo>
                      <a:pt x="11" y="85"/>
                      <a:pt x="9" y="82"/>
                      <a:pt x="9" y="80"/>
                    </a:cubicBezTo>
                    <a:cubicBezTo>
                      <a:pt x="9" y="14"/>
                      <a:pt x="9" y="14"/>
                      <a:pt x="9" y="14"/>
                    </a:cubicBezTo>
                    <a:cubicBezTo>
                      <a:pt x="9" y="12"/>
                      <a:pt x="11" y="10"/>
                      <a:pt x="14" y="10"/>
                    </a:cubicBezTo>
                    <a:cubicBezTo>
                      <a:pt x="51" y="14"/>
                      <a:pt x="51" y="14"/>
                      <a:pt x="51" y="14"/>
                    </a:cubicBezTo>
                    <a:cubicBezTo>
                      <a:pt x="54" y="14"/>
                      <a:pt x="56" y="16"/>
                      <a:pt x="56" y="19"/>
                    </a:cubicBezTo>
                    <a:cubicBezTo>
                      <a:pt x="56" y="22"/>
                      <a:pt x="56" y="22"/>
                      <a:pt x="56" y="22"/>
                    </a:cubicBezTo>
                    <a:cubicBezTo>
                      <a:pt x="65" y="22"/>
                      <a:pt x="65" y="22"/>
                      <a:pt x="65" y="22"/>
                    </a:cubicBezTo>
                    <a:cubicBezTo>
                      <a:pt x="65" y="19"/>
                      <a:pt x="65" y="19"/>
                      <a:pt x="65" y="19"/>
                    </a:cubicBezTo>
                    <a:cubicBezTo>
                      <a:pt x="65" y="11"/>
                      <a:pt x="59" y="5"/>
                      <a:pt x="51" y="5"/>
                    </a:cubicBezTo>
                    <a:cubicBezTo>
                      <a:pt x="14" y="0"/>
                      <a:pt x="14" y="0"/>
                      <a:pt x="14" y="0"/>
                    </a:cubicBezTo>
                    <a:cubicBezTo>
                      <a:pt x="6" y="0"/>
                      <a:pt x="0" y="7"/>
                      <a:pt x="0" y="14"/>
                    </a:cubicBezTo>
                    <a:cubicBezTo>
                      <a:pt x="0" y="80"/>
                      <a:pt x="0" y="80"/>
                      <a:pt x="0" y="80"/>
                    </a:cubicBezTo>
                    <a:cubicBezTo>
                      <a:pt x="0" y="88"/>
                      <a:pt x="6" y="94"/>
                      <a:pt x="14" y="94"/>
                    </a:cubicBezTo>
                    <a:cubicBezTo>
                      <a:pt x="33" y="92"/>
                      <a:pt x="33" y="92"/>
                      <a:pt x="33" y="92"/>
                    </a:cubicBezTo>
                    <a:cubicBezTo>
                      <a:pt x="33" y="91"/>
                      <a:pt x="33" y="91"/>
                      <a:pt x="33" y="91"/>
                    </a:cubicBezTo>
                    <a:lnTo>
                      <a:pt x="33" y="82"/>
                    </a:lnTo>
                    <a:close/>
                    <a:moveTo>
                      <a:pt x="33" y="82"/>
                    </a:moveTo>
                    <a:cubicBezTo>
                      <a:pt x="33" y="82"/>
                      <a:pt x="33" y="82"/>
                      <a:pt x="33" y="82"/>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4">
                <a:extLst>
                  <a:ext uri="{FF2B5EF4-FFF2-40B4-BE49-F238E27FC236}">
                    <a16:creationId xmlns:a16="http://schemas.microsoft.com/office/drawing/2014/main" id="{BA31E7E3-1173-4C18-87BE-472B9A651EB6}"/>
                  </a:ext>
                </a:extLst>
              </p:cNvPr>
              <p:cNvSpPr>
                <a:spLocks noEditPoints="1"/>
              </p:cNvSpPr>
              <p:nvPr/>
            </p:nvSpPr>
            <p:spPr bwMode="auto">
              <a:xfrm>
                <a:off x="6113463" y="2127250"/>
                <a:ext cx="198438" cy="265113"/>
              </a:xfrm>
              <a:custGeom>
                <a:avLst/>
                <a:gdLst>
                  <a:gd name="T0" fmla="*/ 42 w 47"/>
                  <a:gd name="T1" fmla="*/ 24 h 62"/>
                  <a:gd name="T2" fmla="*/ 28 w 47"/>
                  <a:gd name="T3" fmla="*/ 24 h 62"/>
                  <a:gd name="T4" fmla="*/ 28 w 47"/>
                  <a:gd name="T5" fmla="*/ 21 h 62"/>
                  <a:gd name="T6" fmla="*/ 40 w 47"/>
                  <a:gd name="T7" fmla="*/ 9 h 62"/>
                  <a:gd name="T8" fmla="*/ 40 w 47"/>
                  <a:gd name="T9" fmla="*/ 2 h 62"/>
                  <a:gd name="T10" fmla="*/ 34 w 47"/>
                  <a:gd name="T11" fmla="*/ 2 h 62"/>
                  <a:gd name="T12" fmla="*/ 24 w 47"/>
                  <a:gd name="T13" fmla="*/ 12 h 62"/>
                  <a:gd name="T14" fmla="*/ 13 w 47"/>
                  <a:gd name="T15" fmla="*/ 2 h 62"/>
                  <a:gd name="T16" fmla="*/ 7 w 47"/>
                  <a:gd name="T17" fmla="*/ 2 h 62"/>
                  <a:gd name="T18" fmla="*/ 7 w 47"/>
                  <a:gd name="T19" fmla="*/ 9 h 62"/>
                  <a:gd name="T20" fmla="*/ 19 w 47"/>
                  <a:gd name="T21" fmla="*/ 21 h 62"/>
                  <a:gd name="T22" fmla="*/ 19 w 47"/>
                  <a:gd name="T23" fmla="*/ 24 h 62"/>
                  <a:gd name="T24" fmla="*/ 5 w 47"/>
                  <a:gd name="T25" fmla="*/ 24 h 62"/>
                  <a:gd name="T26" fmla="*/ 0 w 47"/>
                  <a:gd name="T27" fmla="*/ 28 h 62"/>
                  <a:gd name="T28" fmla="*/ 5 w 47"/>
                  <a:gd name="T29" fmla="*/ 33 h 62"/>
                  <a:gd name="T30" fmla="*/ 19 w 47"/>
                  <a:gd name="T31" fmla="*/ 33 h 62"/>
                  <a:gd name="T32" fmla="*/ 19 w 47"/>
                  <a:gd name="T33" fmla="*/ 38 h 62"/>
                  <a:gd name="T34" fmla="*/ 10 w 47"/>
                  <a:gd name="T35" fmla="*/ 38 h 62"/>
                  <a:gd name="T36" fmla="*/ 5 w 47"/>
                  <a:gd name="T37" fmla="*/ 42 h 62"/>
                  <a:gd name="T38" fmla="*/ 10 w 47"/>
                  <a:gd name="T39" fmla="*/ 47 h 62"/>
                  <a:gd name="T40" fmla="*/ 19 w 47"/>
                  <a:gd name="T41" fmla="*/ 47 h 62"/>
                  <a:gd name="T42" fmla="*/ 19 w 47"/>
                  <a:gd name="T43" fmla="*/ 57 h 62"/>
                  <a:gd name="T44" fmla="*/ 24 w 47"/>
                  <a:gd name="T45" fmla="*/ 62 h 62"/>
                  <a:gd name="T46" fmla="*/ 28 w 47"/>
                  <a:gd name="T47" fmla="*/ 57 h 62"/>
                  <a:gd name="T48" fmla="*/ 28 w 47"/>
                  <a:gd name="T49" fmla="*/ 47 h 62"/>
                  <a:gd name="T50" fmla="*/ 38 w 47"/>
                  <a:gd name="T51" fmla="*/ 47 h 62"/>
                  <a:gd name="T52" fmla="*/ 42 w 47"/>
                  <a:gd name="T53" fmla="*/ 42 h 62"/>
                  <a:gd name="T54" fmla="*/ 38 w 47"/>
                  <a:gd name="T55" fmla="*/ 38 h 62"/>
                  <a:gd name="T56" fmla="*/ 28 w 47"/>
                  <a:gd name="T57" fmla="*/ 38 h 62"/>
                  <a:gd name="T58" fmla="*/ 28 w 47"/>
                  <a:gd name="T59" fmla="*/ 33 h 62"/>
                  <a:gd name="T60" fmla="*/ 42 w 47"/>
                  <a:gd name="T61" fmla="*/ 33 h 62"/>
                  <a:gd name="T62" fmla="*/ 47 w 47"/>
                  <a:gd name="T63" fmla="*/ 28 h 62"/>
                  <a:gd name="T64" fmla="*/ 42 w 47"/>
                  <a:gd name="T65" fmla="*/ 24 h 62"/>
                  <a:gd name="T66" fmla="*/ 42 w 47"/>
                  <a:gd name="T67" fmla="*/ 24 h 62"/>
                  <a:gd name="T68" fmla="*/ 42 w 47"/>
                  <a:gd name="T69"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62">
                    <a:moveTo>
                      <a:pt x="42" y="24"/>
                    </a:moveTo>
                    <a:cubicBezTo>
                      <a:pt x="28" y="24"/>
                      <a:pt x="28" y="24"/>
                      <a:pt x="28" y="24"/>
                    </a:cubicBezTo>
                    <a:cubicBezTo>
                      <a:pt x="28" y="21"/>
                      <a:pt x="28" y="21"/>
                      <a:pt x="28" y="21"/>
                    </a:cubicBezTo>
                    <a:cubicBezTo>
                      <a:pt x="40" y="9"/>
                      <a:pt x="40" y="9"/>
                      <a:pt x="40" y="9"/>
                    </a:cubicBezTo>
                    <a:cubicBezTo>
                      <a:pt x="42" y="7"/>
                      <a:pt x="42" y="4"/>
                      <a:pt x="40" y="2"/>
                    </a:cubicBezTo>
                    <a:cubicBezTo>
                      <a:pt x="39" y="0"/>
                      <a:pt x="36" y="0"/>
                      <a:pt x="34" y="2"/>
                    </a:cubicBezTo>
                    <a:cubicBezTo>
                      <a:pt x="24" y="12"/>
                      <a:pt x="24" y="12"/>
                      <a:pt x="24" y="12"/>
                    </a:cubicBezTo>
                    <a:cubicBezTo>
                      <a:pt x="13" y="2"/>
                      <a:pt x="13" y="2"/>
                      <a:pt x="13" y="2"/>
                    </a:cubicBezTo>
                    <a:cubicBezTo>
                      <a:pt x="11" y="0"/>
                      <a:pt x="8" y="0"/>
                      <a:pt x="7" y="2"/>
                    </a:cubicBezTo>
                    <a:cubicBezTo>
                      <a:pt x="5" y="4"/>
                      <a:pt x="5" y="7"/>
                      <a:pt x="7" y="9"/>
                    </a:cubicBezTo>
                    <a:cubicBezTo>
                      <a:pt x="19" y="21"/>
                      <a:pt x="19" y="21"/>
                      <a:pt x="19" y="21"/>
                    </a:cubicBezTo>
                    <a:cubicBezTo>
                      <a:pt x="19" y="24"/>
                      <a:pt x="19" y="24"/>
                      <a:pt x="19" y="24"/>
                    </a:cubicBezTo>
                    <a:cubicBezTo>
                      <a:pt x="5" y="24"/>
                      <a:pt x="5" y="24"/>
                      <a:pt x="5" y="24"/>
                    </a:cubicBezTo>
                    <a:cubicBezTo>
                      <a:pt x="2" y="24"/>
                      <a:pt x="0" y="26"/>
                      <a:pt x="0" y="28"/>
                    </a:cubicBezTo>
                    <a:cubicBezTo>
                      <a:pt x="0" y="31"/>
                      <a:pt x="2" y="33"/>
                      <a:pt x="5" y="33"/>
                    </a:cubicBezTo>
                    <a:cubicBezTo>
                      <a:pt x="19" y="33"/>
                      <a:pt x="19" y="33"/>
                      <a:pt x="19" y="33"/>
                    </a:cubicBezTo>
                    <a:cubicBezTo>
                      <a:pt x="19" y="38"/>
                      <a:pt x="19" y="38"/>
                      <a:pt x="19" y="38"/>
                    </a:cubicBezTo>
                    <a:cubicBezTo>
                      <a:pt x="10" y="38"/>
                      <a:pt x="10" y="38"/>
                      <a:pt x="10" y="38"/>
                    </a:cubicBezTo>
                    <a:cubicBezTo>
                      <a:pt x="7" y="38"/>
                      <a:pt x="5" y="40"/>
                      <a:pt x="5" y="42"/>
                    </a:cubicBezTo>
                    <a:cubicBezTo>
                      <a:pt x="5" y="45"/>
                      <a:pt x="7" y="47"/>
                      <a:pt x="10" y="47"/>
                    </a:cubicBezTo>
                    <a:cubicBezTo>
                      <a:pt x="19" y="47"/>
                      <a:pt x="19" y="47"/>
                      <a:pt x="19" y="47"/>
                    </a:cubicBezTo>
                    <a:cubicBezTo>
                      <a:pt x="19" y="57"/>
                      <a:pt x="19" y="57"/>
                      <a:pt x="19" y="57"/>
                    </a:cubicBezTo>
                    <a:cubicBezTo>
                      <a:pt x="19" y="60"/>
                      <a:pt x="21" y="62"/>
                      <a:pt x="24" y="62"/>
                    </a:cubicBezTo>
                    <a:cubicBezTo>
                      <a:pt x="26" y="62"/>
                      <a:pt x="28" y="60"/>
                      <a:pt x="28" y="57"/>
                    </a:cubicBezTo>
                    <a:cubicBezTo>
                      <a:pt x="28" y="47"/>
                      <a:pt x="28" y="47"/>
                      <a:pt x="28" y="47"/>
                    </a:cubicBezTo>
                    <a:cubicBezTo>
                      <a:pt x="38" y="47"/>
                      <a:pt x="38" y="47"/>
                      <a:pt x="38" y="47"/>
                    </a:cubicBezTo>
                    <a:cubicBezTo>
                      <a:pt x="40" y="47"/>
                      <a:pt x="42" y="45"/>
                      <a:pt x="42" y="42"/>
                    </a:cubicBezTo>
                    <a:cubicBezTo>
                      <a:pt x="42" y="40"/>
                      <a:pt x="40" y="38"/>
                      <a:pt x="38" y="38"/>
                    </a:cubicBezTo>
                    <a:cubicBezTo>
                      <a:pt x="28" y="38"/>
                      <a:pt x="28" y="38"/>
                      <a:pt x="28" y="38"/>
                    </a:cubicBezTo>
                    <a:cubicBezTo>
                      <a:pt x="28" y="33"/>
                      <a:pt x="28" y="33"/>
                      <a:pt x="28" y="33"/>
                    </a:cubicBezTo>
                    <a:cubicBezTo>
                      <a:pt x="42" y="33"/>
                      <a:pt x="42" y="33"/>
                      <a:pt x="42" y="33"/>
                    </a:cubicBezTo>
                    <a:cubicBezTo>
                      <a:pt x="45" y="33"/>
                      <a:pt x="47" y="31"/>
                      <a:pt x="47" y="28"/>
                    </a:cubicBezTo>
                    <a:cubicBezTo>
                      <a:pt x="47" y="26"/>
                      <a:pt x="45" y="24"/>
                      <a:pt x="42" y="24"/>
                    </a:cubicBezTo>
                    <a:close/>
                    <a:moveTo>
                      <a:pt x="42" y="24"/>
                    </a:moveTo>
                    <a:cubicBezTo>
                      <a:pt x="42" y="24"/>
                      <a:pt x="42" y="24"/>
                      <a:pt x="42" y="24"/>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73510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0" name="Rectangle 18"/>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客户品质分析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客户财务分析</a:t>
            </a:r>
          </a:p>
        </p:txBody>
      </p:sp>
      <p:sp>
        <p:nvSpPr>
          <p:cNvPr id="11" name="矩形: 圆角 10">
            <a:extLst>
              <a:ext uri="{FF2B5EF4-FFF2-40B4-BE49-F238E27FC236}">
                <a16:creationId xmlns:a16="http://schemas.microsoft.com/office/drawing/2014/main" id="{96AEAE99-2F88-4EC4-8B8C-103980326F48}"/>
              </a:ext>
            </a:extLst>
          </p:cNvPr>
          <p:cNvSpPr/>
          <p:nvPr/>
        </p:nvSpPr>
        <p:spPr>
          <a:xfrm rot="2700000">
            <a:off x="3479293" y="790478"/>
            <a:ext cx="5195314" cy="5186807"/>
          </a:xfrm>
          <a:prstGeom prst="roundRect">
            <a:avLst>
              <a:gd name="adj" fmla="val 13946"/>
            </a:avLst>
          </a:prstGeom>
          <a:solidFill>
            <a:schemeClr val="bg1"/>
          </a:solidFill>
          <a:ln>
            <a:noFill/>
          </a:ln>
          <a:effectLst>
            <a:outerShdw blurRad="114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 name="矩形 1">
            <a:extLst>
              <a:ext uri="{FF2B5EF4-FFF2-40B4-BE49-F238E27FC236}">
                <a16:creationId xmlns:a16="http://schemas.microsoft.com/office/drawing/2014/main" id="{E84AB05C-8D3B-4008-B25B-3006E0511C5C}"/>
              </a:ext>
            </a:extLst>
          </p:cNvPr>
          <p:cNvSpPr/>
          <p:nvPr/>
        </p:nvSpPr>
        <p:spPr>
          <a:xfrm>
            <a:off x="4618672" y="1632102"/>
            <a:ext cx="2954655" cy="461665"/>
          </a:xfrm>
          <a:prstGeom prst="rect">
            <a:avLst/>
          </a:prstGeom>
        </p:spPr>
        <p:txBody>
          <a:bodyPr wrap="none">
            <a:spAutoFit/>
          </a:bodyPr>
          <a:lstStyle/>
          <a:p>
            <a:r>
              <a:rPr lang="zh-CN" altLang="en-US" sz="2400" b="1" dirty="0">
                <a:solidFill>
                  <a:sysClr val="windowText" lastClr="000000"/>
                </a:solidFill>
                <a:ea typeface="思源黑体 CN Normal" panose="020B0400000000000000" pitchFamily="34" charset="-122"/>
                <a:cs typeface="Times New Roman" panose="02020603050405020304" pitchFamily="18" charset="0"/>
              </a:rPr>
              <a:t>财务分析的信贷应用</a:t>
            </a:r>
          </a:p>
        </p:txBody>
      </p:sp>
      <p:sp>
        <p:nvSpPr>
          <p:cNvPr id="4" name="矩形 3">
            <a:extLst>
              <a:ext uri="{FF2B5EF4-FFF2-40B4-BE49-F238E27FC236}">
                <a16:creationId xmlns:a16="http://schemas.microsoft.com/office/drawing/2014/main" id="{7336419C-730C-482A-B78C-908FC2C19CA2}"/>
              </a:ext>
            </a:extLst>
          </p:cNvPr>
          <p:cNvSpPr/>
          <p:nvPr/>
        </p:nvSpPr>
        <p:spPr>
          <a:xfrm>
            <a:off x="3890210" y="2120629"/>
            <a:ext cx="4411579" cy="2616742"/>
          </a:xfrm>
          <a:prstGeom prst="rect">
            <a:avLst/>
          </a:prstGeom>
        </p:spPr>
        <p:txBody>
          <a:bodyPr wrap="square">
            <a:spAutoFit/>
          </a:bodyPr>
          <a:lstStyle/>
          <a:p>
            <a:pPr algn="just">
              <a:lnSpc>
                <a:spcPct val="200000"/>
              </a:lnSpc>
              <a:spcAft>
                <a:spcPts val="0"/>
              </a:spcAft>
            </a:pPr>
            <a:r>
              <a:rPr lang="zh-CN" altLang="zh-CN" sz="1400" kern="100" dirty="0">
                <a:solidFill>
                  <a:srgbClr val="000000"/>
                </a:solidFill>
                <a:latin typeface="等线" panose="02010600030101010101" pitchFamily="2" charset="-122"/>
                <a:ea typeface="微软雅黑" panose="020B0503020204020204" pitchFamily="34" charset="-122"/>
                <a:cs typeface="Times New Roman" panose="02020603050405020304" pitchFamily="18" charset="0"/>
              </a:rPr>
              <a:t>财务报告的使用者包括投资者、管理层、债权人等，使用者角度不同，目的不同，财务分析的侧重点也不同。在信贷实务中，银行从业人员应以债权人的视角，综合利用财务报告等资料，结合借款人的经营和管理状况，揭示财务报表数字背后的原因。运用一定的分析方法，评估企业到期还本付息的能力。</a:t>
            </a:r>
            <a:endParaRPr lang="zh-CN" altLang="zh-CN" sz="1400" kern="100" dirty="0">
              <a:latin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084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Pentagon 8"/>
          <p:cNvSpPr/>
          <p:nvPr/>
        </p:nvSpPr>
        <p:spPr>
          <a:xfrm rot="5400000">
            <a:off x="3850550" y="-2309066"/>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Title 5"/>
          <p:cNvSpPr txBox="1"/>
          <p:nvPr/>
        </p:nvSpPr>
        <p:spPr>
          <a:xfrm>
            <a:off x="1861186" y="2389781"/>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pc="600" dirty="0">
                <a:solidFill>
                  <a:schemeClr val="bg1"/>
                </a:solidFill>
                <a:latin typeface="FZQingKeBenYueSongS-R-GB" panose="02000000000000000000" pitchFamily="2" charset="-122"/>
                <a:ea typeface="FZQingKeBenYueSongS-R-GB" panose="02000000000000000000" pitchFamily="2" charset="-122"/>
                <a:cs typeface="+mn-ea"/>
                <a:sym typeface="+mn-lt"/>
              </a:rPr>
              <a:t>谢谢观看</a:t>
            </a:r>
          </a:p>
        </p:txBody>
      </p:sp>
      <p:sp>
        <p:nvSpPr>
          <p:cNvPr id="7" name="Freeform 19"/>
          <p:cNvSpPr/>
          <p:nvPr/>
        </p:nvSpPr>
        <p:spPr bwMode="auto">
          <a:xfrm rot="5400000" flipH="1">
            <a:off x="4907006" y="-715645"/>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8" name="文本框 7"/>
          <p:cNvSpPr txBox="1"/>
          <p:nvPr/>
        </p:nvSpPr>
        <p:spPr>
          <a:xfrm>
            <a:off x="3048000" y="3106420"/>
            <a:ext cx="6096000" cy="368300"/>
          </a:xfrm>
          <a:prstGeom prst="rect">
            <a:avLst/>
          </a:prstGeom>
          <a:noFill/>
        </p:spPr>
        <p:txBody>
          <a:bodyPr wrap="square" rtlCol="0" anchor="t">
            <a:spAutoFit/>
          </a:bodyPr>
          <a:lstStyle/>
          <a:p>
            <a:endParaRPr lang="zh-CN" altLang="en-US"/>
          </a:p>
        </p:txBody>
      </p:sp>
    </p:spTree>
    <p:extLst>
      <p:ext uri="{BB962C8B-B14F-4D97-AF65-F5344CB8AC3E}">
        <p14:creationId xmlns:p14="http://schemas.microsoft.com/office/powerpoint/2010/main" val="18409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8310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7983"/>
            <a:ext cx="12192000" cy="2635177"/>
            <a:chOff x="0" y="-7983"/>
            <a:chExt cx="12192000" cy="2860920"/>
          </a:xfrm>
        </p:grpSpPr>
        <p:sp useBgFill="1">
          <p:nvSpPr>
            <p:cNvPr id="22" name="í$ḷïḑé"/>
            <p:cNvSpPr/>
            <p:nvPr/>
          </p:nvSpPr>
          <p:spPr>
            <a:xfrm>
              <a:off x="0" y="4589"/>
              <a:ext cx="12192000" cy="2848347"/>
            </a:xfrm>
            <a:prstGeom prst="roundRect">
              <a:avLst>
                <a:gd name="adj" fmla="val 0"/>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ïS1íḍè"/>
            <p:cNvSpPr/>
            <p:nvPr/>
          </p:nvSpPr>
          <p:spPr>
            <a:xfrm>
              <a:off x="669925" y="-7983"/>
              <a:ext cx="10851358" cy="2860920"/>
            </a:xfrm>
            <a:prstGeom prst="rect">
              <a:avLst/>
            </a:prstGeom>
            <a:solidFill>
              <a:schemeClr val="accent1"/>
            </a:solidFill>
            <a:ln>
              <a:no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ïşlîḓé"/>
            <p:cNvSpPr txBox="1"/>
            <p:nvPr/>
          </p:nvSpPr>
          <p:spPr>
            <a:xfrm>
              <a:off x="669925" y="1285201"/>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CONTENTS</a:t>
              </a:r>
              <a:endParaRPr kumimoji="0" lang="zh-CN" altLang="en-US" sz="48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ïşlîḓé"/>
            <p:cNvSpPr txBox="1"/>
            <p:nvPr/>
          </p:nvSpPr>
          <p:spPr>
            <a:xfrm>
              <a:off x="669925" y="471106"/>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rPr>
                <a:t>目录</a:t>
              </a:r>
              <a:endParaRPr kumimoji="0" lang="zh-CN" altLang="en-US" sz="60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endParaRPr>
            </a:p>
          </p:txBody>
        </p:sp>
      </p:grpSp>
      <p:grpSp>
        <p:nvGrpSpPr>
          <p:cNvPr id="6" name="iṧľîḑè"/>
          <p:cNvGrpSpPr/>
          <p:nvPr/>
        </p:nvGrpSpPr>
        <p:grpSpPr>
          <a:xfrm>
            <a:off x="680144" y="4450658"/>
            <a:ext cx="2804062" cy="1744681"/>
            <a:chOff x="1536059" y="1595209"/>
            <a:chExt cx="2804062" cy="1744681"/>
          </a:xfrm>
        </p:grpSpPr>
        <p:sp>
          <p:nvSpPr>
            <p:cNvPr id="19" name="iṥľîďê"/>
            <p:cNvSpPr/>
            <p:nvPr/>
          </p:nvSpPr>
          <p:spPr>
            <a:xfrm>
              <a:off x="1536059" y="2077292"/>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0" name="íŝliďé"/>
            <p:cNvSpPr txBox="1"/>
            <p:nvPr/>
          </p:nvSpPr>
          <p:spPr>
            <a:xfrm>
              <a:off x="1656069" y="17702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1</a:t>
              </a:r>
            </a:p>
          </p:txBody>
        </p:sp>
        <p:sp>
          <p:nvSpPr>
            <p:cNvPr id="21" name="íşḷïďê"/>
            <p:cNvSpPr/>
            <p:nvPr/>
          </p:nvSpPr>
          <p:spPr>
            <a:xfrm>
              <a:off x="2399253" y="1595209"/>
              <a:ext cx="1940868" cy="864096"/>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融资操作基础知识</a:t>
              </a:r>
            </a:p>
          </p:txBody>
        </p:sp>
      </p:grpSp>
      <p:grpSp>
        <p:nvGrpSpPr>
          <p:cNvPr id="7" name="îślíḋè"/>
          <p:cNvGrpSpPr/>
          <p:nvPr/>
        </p:nvGrpSpPr>
        <p:grpSpPr>
          <a:xfrm>
            <a:off x="3716500" y="3148473"/>
            <a:ext cx="3328952" cy="1651908"/>
            <a:chOff x="1516246" y="265729"/>
            <a:chExt cx="3328952" cy="1651908"/>
          </a:xfrm>
        </p:grpSpPr>
        <p:sp>
          <p:nvSpPr>
            <p:cNvPr id="16" name="iṩlíḍe"/>
            <p:cNvSpPr/>
            <p:nvPr/>
          </p:nvSpPr>
          <p:spPr>
            <a:xfrm>
              <a:off x="1516246" y="655039"/>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7" name="îśļiḓe"/>
            <p:cNvSpPr txBox="1"/>
            <p:nvPr/>
          </p:nvSpPr>
          <p:spPr>
            <a:xfrm>
              <a:off x="1639025" y="347977"/>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a:t>
              </a:r>
            </a:p>
          </p:txBody>
        </p:sp>
        <p:sp>
          <p:nvSpPr>
            <p:cNvPr id="18" name="iṩļiḑe"/>
            <p:cNvSpPr/>
            <p:nvPr/>
          </p:nvSpPr>
          <p:spPr>
            <a:xfrm>
              <a:off x="2529988" y="265729"/>
              <a:ext cx="2315210" cy="825907"/>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贷前申请受理和调查</a:t>
              </a:r>
            </a:p>
          </p:txBody>
        </p:sp>
      </p:grpSp>
      <p:grpSp>
        <p:nvGrpSpPr>
          <p:cNvPr id="8" name="íSḷîḓè"/>
          <p:cNvGrpSpPr/>
          <p:nvPr/>
        </p:nvGrpSpPr>
        <p:grpSpPr>
          <a:xfrm>
            <a:off x="6042681" y="4411479"/>
            <a:ext cx="2804062" cy="1569660"/>
            <a:chOff x="1198262" y="1556030"/>
            <a:chExt cx="2804062" cy="1569660"/>
          </a:xfrm>
        </p:grpSpPr>
        <p:sp>
          <p:nvSpPr>
            <p:cNvPr id="13" name="íṡlïdé"/>
            <p:cNvSpPr/>
            <p:nvPr/>
          </p:nvSpPr>
          <p:spPr>
            <a:xfrm>
              <a:off x="1198262" y="1863092"/>
              <a:ext cx="864096"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4" name="îš1ïḍè"/>
            <p:cNvSpPr txBox="1"/>
            <p:nvPr/>
          </p:nvSpPr>
          <p:spPr>
            <a:xfrm>
              <a:off x="1318271" y="15560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3</a:t>
              </a:r>
            </a:p>
          </p:txBody>
        </p:sp>
        <p:sp>
          <p:nvSpPr>
            <p:cNvPr id="15" name="îSlíḍé"/>
            <p:cNvSpPr/>
            <p:nvPr/>
          </p:nvSpPr>
          <p:spPr>
            <a:xfrm>
              <a:off x="2061456" y="1863092"/>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贷款分析</a:t>
              </a:r>
            </a:p>
          </p:txBody>
        </p:sp>
      </p:grpSp>
      <p:grpSp>
        <p:nvGrpSpPr>
          <p:cNvPr id="9" name="组合 8"/>
          <p:cNvGrpSpPr/>
          <p:nvPr/>
        </p:nvGrpSpPr>
        <p:grpSpPr>
          <a:xfrm>
            <a:off x="9034122" y="3059649"/>
            <a:ext cx="2804062" cy="1569660"/>
            <a:chOff x="10227816" y="2857066"/>
            <a:chExt cx="2804062" cy="1569660"/>
          </a:xfrm>
        </p:grpSpPr>
        <p:sp>
          <p:nvSpPr>
            <p:cNvPr id="10" name="í$ḷïḋé"/>
            <p:cNvSpPr/>
            <p:nvPr/>
          </p:nvSpPr>
          <p:spPr>
            <a:xfrm>
              <a:off x="10227816" y="3164128"/>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1" name="ïsḻíde"/>
            <p:cNvSpPr txBox="1"/>
            <p:nvPr/>
          </p:nvSpPr>
          <p:spPr>
            <a:xfrm>
              <a:off x="10322077" y="2857066"/>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4</a:t>
              </a:r>
            </a:p>
          </p:txBody>
        </p:sp>
        <p:sp>
          <p:nvSpPr>
            <p:cNvPr id="12" name="ïṧlïḑê"/>
            <p:cNvSpPr/>
            <p:nvPr/>
          </p:nvSpPr>
          <p:spPr>
            <a:xfrm>
              <a:off x="11091010" y="3164128"/>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等线"/>
                  <a:ea typeface="思源黑体" panose="020B0500000000000000" pitchFamily="34" charset="-122"/>
                  <a:cs typeface="+mn-ea"/>
                  <a:sym typeface="思源黑体" panose="020B0500000000000000" pitchFamily="34" charset="-122"/>
                </a:rPr>
                <a:t>贷后风险</a:t>
              </a:r>
            </a:p>
          </p:txBody>
        </p:sp>
      </p:grpSp>
      <p:sp>
        <p:nvSpPr>
          <p:cNvPr id="25" name="PA-文本框 42"/>
          <p:cNvSpPr txBox="1"/>
          <p:nvPr>
            <p:custDataLst>
              <p:tags r:id="rId2"/>
            </p:custDataLst>
          </p:nvPr>
        </p:nvSpPr>
        <p:spPr>
          <a:xfrm>
            <a:off x="1543338" y="5259701"/>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了解公司信贷的基本要素</a:t>
            </a:r>
            <a:endPar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6" name="PA-文本框 42"/>
          <p:cNvSpPr txBox="1"/>
          <p:nvPr>
            <p:custDataLst>
              <p:tags r:id="rId3"/>
            </p:custDataLst>
          </p:nvPr>
        </p:nvSpPr>
        <p:spPr>
          <a:xfrm>
            <a:off x="4730242" y="3950607"/>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借款人、借款需求的匹配</a:t>
            </a:r>
          </a:p>
        </p:txBody>
      </p:sp>
      <p:sp>
        <p:nvSpPr>
          <p:cNvPr id="27" name="PA-文本框 42"/>
          <p:cNvSpPr txBox="1"/>
          <p:nvPr>
            <p:custDataLst>
              <p:tags r:id="rId4"/>
            </p:custDataLst>
          </p:nvPr>
        </p:nvSpPr>
        <p:spPr>
          <a:xfrm>
            <a:off x="6950422" y="5100554"/>
            <a:ext cx="2177961" cy="14446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借款需求的分析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贷款环境的分析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客户分析</a:t>
            </a:r>
            <a:endParaRPr lang="en-US" altLang="zh-CN"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endParaRP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信用评级</a:t>
            </a:r>
            <a:endPar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资产评估</a:t>
            </a:r>
          </a:p>
        </p:txBody>
      </p:sp>
      <p:sp>
        <p:nvSpPr>
          <p:cNvPr id="28" name="PA-文本框 42"/>
          <p:cNvSpPr txBox="1"/>
          <p:nvPr>
            <p:custDataLst>
              <p:tags r:id="rId5"/>
            </p:custDataLst>
          </p:nvPr>
        </p:nvSpPr>
        <p:spPr>
          <a:xfrm>
            <a:off x="9948734" y="3723932"/>
            <a:ext cx="1938154" cy="57086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借款人的贷后监控</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贷后管理</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贷款风险的分类</a:t>
            </a:r>
          </a:p>
        </p:txBody>
      </p:sp>
    </p:spTree>
    <p:extLst>
      <p:ext uri="{BB962C8B-B14F-4D97-AF65-F5344CB8AC3E}">
        <p14:creationId xmlns:p14="http://schemas.microsoft.com/office/powerpoint/2010/main" val="27538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3FB723DF-CDC6-4493-9CB3-2F75F2D7270E}"/>
              </a:ext>
            </a:extLst>
          </p:cNvPr>
          <p:cNvSpPr txBox="1">
            <a:spLocks/>
          </p:cNvSpPr>
          <p:nvPr/>
        </p:nvSpPr>
        <p:spPr bwMode="auto">
          <a:xfrm>
            <a:off x="3375229" y="2002027"/>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客户品质分析</a:t>
            </a:r>
          </a:p>
        </p:txBody>
      </p:sp>
      <p:sp>
        <p:nvSpPr>
          <p:cNvPr id="7" name="任意多边形: 形状 6">
            <a:extLst>
              <a:ext uri="{FF2B5EF4-FFF2-40B4-BE49-F238E27FC236}">
                <a16:creationId xmlns:a16="http://schemas.microsoft.com/office/drawing/2014/main" id="{CB8CC19C-BCD3-40EF-9BAF-63965A8AA39A}"/>
              </a:ext>
            </a:extLst>
          </p:cNvPr>
          <p:cNvSpPr>
            <a:spLocks/>
          </p:cNvSpPr>
          <p:nvPr/>
        </p:nvSpPr>
        <p:spPr bwMode="auto">
          <a:xfrm rot="10800000">
            <a:off x="-686481" y="-1250257"/>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9" name="任意多边形: 形状 8">
            <a:extLst>
              <a:ext uri="{FF2B5EF4-FFF2-40B4-BE49-F238E27FC236}">
                <a16:creationId xmlns:a16="http://schemas.microsoft.com/office/drawing/2014/main" id="{B28DB9F9-5900-411F-BC71-57DF7DCB412E}"/>
              </a:ext>
            </a:extLst>
          </p:cNvPr>
          <p:cNvSpPr>
            <a:spLocks/>
          </p:cNvSpPr>
          <p:nvPr/>
        </p:nvSpPr>
        <p:spPr bwMode="auto">
          <a:xfrm rot="10800000" flipH="1">
            <a:off x="7427639" y="-1250256"/>
            <a:ext cx="5429026"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Tree>
    <p:extLst>
      <p:ext uri="{BB962C8B-B14F-4D97-AF65-F5344CB8AC3E}">
        <p14:creationId xmlns:p14="http://schemas.microsoft.com/office/powerpoint/2010/main" val="345816895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客户品质分析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客户基础分析</a:t>
            </a:r>
          </a:p>
        </p:txBody>
      </p:sp>
    </p:spTree>
    <p:extLst>
      <p:ext uri="{BB962C8B-B14F-4D97-AF65-F5344CB8AC3E}">
        <p14:creationId xmlns:p14="http://schemas.microsoft.com/office/powerpoint/2010/main" val="2720988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0" name="Rectangle 18"/>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客户品质分析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客户基础分析</a:t>
            </a:r>
          </a:p>
        </p:txBody>
      </p:sp>
      <p:grpSp>
        <p:nvGrpSpPr>
          <p:cNvPr id="2" name="组合 1">
            <a:extLst>
              <a:ext uri="{FF2B5EF4-FFF2-40B4-BE49-F238E27FC236}">
                <a16:creationId xmlns:a16="http://schemas.microsoft.com/office/drawing/2014/main" id="{DB101F61-DF97-4F8E-8EE8-D98821AB9427}"/>
              </a:ext>
            </a:extLst>
          </p:cNvPr>
          <p:cNvGrpSpPr/>
          <p:nvPr/>
        </p:nvGrpSpPr>
        <p:grpSpPr>
          <a:xfrm>
            <a:off x="4195764" y="1051820"/>
            <a:ext cx="3800472" cy="3794398"/>
            <a:chOff x="4172601" y="929897"/>
            <a:chExt cx="3800472" cy="3794398"/>
          </a:xfrm>
        </p:grpSpPr>
        <p:grpSp>
          <p:nvGrpSpPr>
            <p:cNvPr id="13" name="千图PPT彼岸天：ID 8661124库_组合 2">
              <a:extLst>
                <a:ext uri="{FF2B5EF4-FFF2-40B4-BE49-F238E27FC236}">
                  <a16:creationId xmlns:a16="http://schemas.microsoft.com/office/drawing/2014/main" id="{BEE93BAF-2606-4A5D-BD71-893716A5F035}"/>
                </a:ext>
              </a:extLst>
            </p:cNvPr>
            <p:cNvGrpSpPr/>
            <p:nvPr>
              <p:custDataLst>
                <p:tags r:id="rId1"/>
              </p:custDataLst>
            </p:nvPr>
          </p:nvGrpSpPr>
          <p:grpSpPr>
            <a:xfrm>
              <a:off x="4172601" y="929897"/>
              <a:ext cx="3800472" cy="3794398"/>
              <a:chOff x="4195764" y="1304051"/>
              <a:chExt cx="3800472" cy="3794398"/>
            </a:xfrm>
          </p:grpSpPr>
          <p:sp>
            <p:nvSpPr>
              <p:cNvPr id="14" name="Freeform: Shape 27">
                <a:extLst>
                  <a:ext uri="{FF2B5EF4-FFF2-40B4-BE49-F238E27FC236}">
                    <a16:creationId xmlns:a16="http://schemas.microsoft.com/office/drawing/2014/main" id="{E156FA99-5A29-4A1C-8F30-6951CE633CEC}"/>
                  </a:ext>
                </a:extLst>
              </p:cNvPr>
              <p:cNvSpPr/>
              <p:nvPr/>
            </p:nvSpPr>
            <p:spPr bwMode="auto">
              <a:xfrm>
                <a:off x="6096000" y="1304051"/>
                <a:ext cx="1809168" cy="1900236"/>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chemeClr val="accent2"/>
              </a:solidFill>
              <a:ln w="9525">
                <a:noFill/>
                <a:round/>
              </a:ln>
            </p:spPr>
            <p:txBody>
              <a:bodyPr anchor="ctr"/>
              <a:lstStyle/>
              <a:p>
                <a:pPr algn="ctr"/>
                <a:endParaRPr>
                  <a:latin typeface="Source Han Sans SC"/>
                  <a:cs typeface="+mn-ea"/>
                  <a:sym typeface="Source Han Sans SC"/>
                </a:endParaRPr>
              </a:p>
            </p:txBody>
          </p:sp>
          <p:sp>
            <p:nvSpPr>
              <p:cNvPr id="15" name="Freeform: Shape 28">
                <a:extLst>
                  <a:ext uri="{FF2B5EF4-FFF2-40B4-BE49-F238E27FC236}">
                    <a16:creationId xmlns:a16="http://schemas.microsoft.com/office/drawing/2014/main" id="{08648DDA-AB3F-48B0-A3EE-B79330173878}"/>
                  </a:ext>
                </a:extLst>
              </p:cNvPr>
              <p:cNvSpPr/>
              <p:nvPr/>
            </p:nvSpPr>
            <p:spPr bwMode="auto">
              <a:xfrm>
                <a:off x="4286832" y="1304051"/>
                <a:ext cx="1809168" cy="1900236"/>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chemeClr val="accent1"/>
              </a:solidFill>
              <a:ln w="9525">
                <a:noFill/>
                <a:round/>
              </a:ln>
            </p:spPr>
            <p:txBody>
              <a:bodyPr anchor="ctr"/>
              <a:lstStyle/>
              <a:p>
                <a:pPr algn="ctr"/>
                <a:endParaRPr>
                  <a:latin typeface="Source Han Sans SC"/>
                  <a:cs typeface="+mn-ea"/>
                  <a:sym typeface="Source Han Sans SC"/>
                </a:endParaRPr>
              </a:p>
            </p:txBody>
          </p:sp>
          <p:sp>
            <p:nvSpPr>
              <p:cNvPr id="16" name="Freeform: Shape 37">
                <a:extLst>
                  <a:ext uri="{FF2B5EF4-FFF2-40B4-BE49-F238E27FC236}">
                    <a16:creationId xmlns:a16="http://schemas.microsoft.com/office/drawing/2014/main" id="{8A33ED7B-6331-488B-BAE6-0DEE08A297EB}"/>
                  </a:ext>
                </a:extLst>
              </p:cNvPr>
              <p:cNvSpPr/>
              <p:nvPr/>
            </p:nvSpPr>
            <p:spPr bwMode="auto">
              <a:xfrm>
                <a:off x="6096000" y="2621467"/>
                <a:ext cx="1900236" cy="211879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chemeClr val="accent3"/>
              </a:solidFill>
              <a:ln w="9525">
                <a:noFill/>
                <a:round/>
              </a:ln>
            </p:spPr>
            <p:txBody>
              <a:bodyPr anchor="ctr"/>
              <a:lstStyle/>
              <a:p>
                <a:pPr algn="ctr"/>
                <a:endParaRPr>
                  <a:latin typeface="Source Han Sans SC"/>
                  <a:cs typeface="+mn-ea"/>
                  <a:sym typeface="Source Han Sans SC"/>
                </a:endParaRPr>
              </a:p>
            </p:txBody>
          </p:sp>
          <p:sp>
            <p:nvSpPr>
              <p:cNvPr id="17" name="Freeform: Shape 40">
                <a:extLst>
                  <a:ext uri="{FF2B5EF4-FFF2-40B4-BE49-F238E27FC236}">
                    <a16:creationId xmlns:a16="http://schemas.microsoft.com/office/drawing/2014/main" id="{F56019B5-8B02-4262-B77F-BAFC1170D7E2}"/>
                  </a:ext>
                </a:extLst>
              </p:cNvPr>
              <p:cNvSpPr/>
              <p:nvPr/>
            </p:nvSpPr>
            <p:spPr bwMode="auto">
              <a:xfrm>
                <a:off x="4195764" y="2621467"/>
                <a:ext cx="1900236" cy="211879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chemeClr val="accent5"/>
              </a:solidFill>
              <a:ln w="9525">
                <a:noFill/>
                <a:round/>
              </a:ln>
            </p:spPr>
            <p:txBody>
              <a:bodyPr anchor="ctr"/>
              <a:lstStyle/>
              <a:p>
                <a:pPr algn="ctr"/>
                <a:endParaRPr>
                  <a:latin typeface="Source Han Sans SC"/>
                  <a:cs typeface="+mn-ea"/>
                  <a:sym typeface="Source Han Sans SC"/>
                </a:endParaRPr>
              </a:p>
            </p:txBody>
          </p:sp>
          <p:sp>
            <p:nvSpPr>
              <p:cNvPr id="18" name="Freeform: Shape 53">
                <a:extLst>
                  <a:ext uri="{FF2B5EF4-FFF2-40B4-BE49-F238E27FC236}">
                    <a16:creationId xmlns:a16="http://schemas.microsoft.com/office/drawing/2014/main" id="{8466731C-B768-4E4C-BFCF-7C663BC40085}"/>
                  </a:ext>
                </a:extLst>
              </p:cNvPr>
              <p:cNvSpPr/>
              <p:nvPr/>
            </p:nvSpPr>
            <p:spPr bwMode="auto">
              <a:xfrm>
                <a:off x="4984998" y="3204287"/>
                <a:ext cx="2228072" cy="1894162"/>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chemeClr val="accent4"/>
              </a:solidFill>
              <a:ln w="9525">
                <a:noFill/>
                <a:round/>
              </a:ln>
            </p:spPr>
            <p:txBody>
              <a:bodyPr anchor="ctr"/>
              <a:lstStyle/>
              <a:p>
                <a:pPr algn="ctr"/>
                <a:endParaRPr>
                  <a:latin typeface="Source Han Sans SC"/>
                  <a:cs typeface="+mn-ea"/>
                  <a:sym typeface="Source Han Sans SC"/>
                </a:endParaRPr>
              </a:p>
            </p:txBody>
          </p:sp>
          <p:grpSp>
            <p:nvGrpSpPr>
              <p:cNvPr id="19" name="Group 64">
                <a:extLst>
                  <a:ext uri="{FF2B5EF4-FFF2-40B4-BE49-F238E27FC236}">
                    <a16:creationId xmlns:a16="http://schemas.microsoft.com/office/drawing/2014/main" id="{D075CB89-B6D7-4420-8536-107E420F1ED1}"/>
                  </a:ext>
                </a:extLst>
              </p:cNvPr>
              <p:cNvGrpSpPr/>
              <p:nvPr/>
            </p:nvGrpSpPr>
            <p:grpSpPr>
              <a:xfrm>
                <a:off x="5173203" y="2275416"/>
                <a:ext cx="1845594" cy="1845594"/>
                <a:chOff x="3902924" y="1942540"/>
                <a:chExt cx="1338152" cy="1338152"/>
              </a:xfrm>
            </p:grpSpPr>
            <p:sp>
              <p:nvSpPr>
                <p:cNvPr id="20" name="Freeform: Shape 65">
                  <a:extLst>
                    <a:ext uri="{FF2B5EF4-FFF2-40B4-BE49-F238E27FC236}">
                      <a16:creationId xmlns:a16="http://schemas.microsoft.com/office/drawing/2014/main" id="{0B5FE497-D29B-40CC-BB4B-39F2698DA565}"/>
                    </a:ext>
                  </a:extLst>
                </p:cNvPr>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ln>
              </p:spPr>
              <p:txBody>
                <a:bodyPr anchor="ctr"/>
                <a:lstStyle/>
                <a:p>
                  <a:pPr algn="ctr"/>
                  <a:endParaRPr>
                    <a:latin typeface="Source Han Sans SC"/>
                    <a:cs typeface="+mn-ea"/>
                    <a:sym typeface="Source Han Sans SC"/>
                  </a:endParaRPr>
                </a:p>
              </p:txBody>
            </p:sp>
            <p:grpSp>
              <p:nvGrpSpPr>
                <p:cNvPr id="21" name="Group 66">
                  <a:extLst>
                    <a:ext uri="{FF2B5EF4-FFF2-40B4-BE49-F238E27FC236}">
                      <a16:creationId xmlns:a16="http://schemas.microsoft.com/office/drawing/2014/main" id="{720935EA-06F1-4D02-850C-9A221E8455AC}"/>
                    </a:ext>
                  </a:extLst>
                </p:cNvPr>
                <p:cNvGrpSpPr/>
                <p:nvPr/>
              </p:nvGrpSpPr>
              <p:grpSpPr>
                <a:xfrm>
                  <a:off x="4256314" y="2291662"/>
                  <a:ext cx="631372" cy="639908"/>
                  <a:chOff x="4257902" y="2653434"/>
                  <a:chExt cx="631372" cy="639908"/>
                </a:xfrm>
              </p:grpSpPr>
              <p:sp>
                <p:nvSpPr>
                  <p:cNvPr id="22" name="Freeform: Shape 67">
                    <a:extLst>
                      <a:ext uri="{FF2B5EF4-FFF2-40B4-BE49-F238E27FC236}">
                        <a16:creationId xmlns:a16="http://schemas.microsoft.com/office/drawing/2014/main" id="{498A82D7-A211-41FD-9FAF-B54DE81F18BA}"/>
                      </a:ext>
                    </a:extLst>
                  </p:cNvPr>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tx1">
                      <a:lumMod val="65000"/>
                      <a:lumOff val="35000"/>
                    </a:schemeClr>
                  </a:solidFill>
                  <a:ln w="9525">
                    <a:noFill/>
                    <a:round/>
                  </a:ln>
                </p:spPr>
                <p:txBody>
                  <a:bodyPr anchor="ctr"/>
                  <a:lstStyle/>
                  <a:p>
                    <a:pPr algn="ctr"/>
                    <a:endParaRPr>
                      <a:latin typeface="Source Han Sans SC"/>
                      <a:cs typeface="+mn-ea"/>
                      <a:sym typeface="Source Han Sans SC"/>
                    </a:endParaRPr>
                  </a:p>
                </p:txBody>
              </p:sp>
              <p:sp>
                <p:nvSpPr>
                  <p:cNvPr id="23" name="Freeform: Shape 68">
                    <a:extLst>
                      <a:ext uri="{FF2B5EF4-FFF2-40B4-BE49-F238E27FC236}">
                        <a16:creationId xmlns:a16="http://schemas.microsoft.com/office/drawing/2014/main" id="{833CAC5C-F49B-4C60-B7F6-CB11209314C5}"/>
                      </a:ext>
                    </a:extLst>
                  </p:cNvPr>
                  <p:cNvSpPr/>
                  <p:nvPr/>
                </p:nvSpPr>
                <p:spPr bwMode="auto">
                  <a:xfrm>
                    <a:off x="4547992" y="2764348"/>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tx1">
                      <a:lumMod val="65000"/>
                      <a:lumOff val="35000"/>
                    </a:schemeClr>
                  </a:solidFill>
                  <a:ln w="9525">
                    <a:noFill/>
                    <a:round/>
                  </a:ln>
                </p:spPr>
                <p:txBody>
                  <a:bodyPr anchor="ctr"/>
                  <a:lstStyle/>
                  <a:p>
                    <a:pPr algn="ctr"/>
                    <a:endParaRPr>
                      <a:latin typeface="Source Han Sans SC"/>
                      <a:cs typeface="+mn-ea"/>
                      <a:sym typeface="Source Han Sans SC"/>
                    </a:endParaRPr>
                  </a:p>
                </p:txBody>
              </p:sp>
            </p:grpSp>
          </p:grpSp>
        </p:grpSp>
        <p:grpSp>
          <p:nvGrpSpPr>
            <p:cNvPr id="24" name="千图PPT彼岸天：ID 8661124库_组合 39">
              <a:extLst>
                <a:ext uri="{FF2B5EF4-FFF2-40B4-BE49-F238E27FC236}">
                  <a16:creationId xmlns:a16="http://schemas.microsoft.com/office/drawing/2014/main" id="{93CF0524-33C3-4592-BF60-9A7C0249F9AC}"/>
                </a:ext>
              </a:extLst>
            </p:cNvPr>
            <p:cNvGrpSpPr/>
            <p:nvPr>
              <p:custDataLst>
                <p:tags r:id="rId2"/>
              </p:custDataLst>
            </p:nvPr>
          </p:nvGrpSpPr>
          <p:grpSpPr>
            <a:xfrm>
              <a:off x="6538574" y="1407125"/>
              <a:ext cx="709012" cy="709012"/>
              <a:chOff x="6143330" y="1459595"/>
              <a:chExt cx="638470" cy="638470"/>
            </a:xfrm>
          </p:grpSpPr>
          <p:sp>
            <p:nvSpPr>
              <p:cNvPr id="25" name="Oval 44">
                <a:extLst>
                  <a:ext uri="{FF2B5EF4-FFF2-40B4-BE49-F238E27FC236}">
                    <a16:creationId xmlns:a16="http://schemas.microsoft.com/office/drawing/2014/main" id="{B87BCF46-D3F4-4784-AD51-37A651C09541}"/>
                  </a:ext>
                </a:extLst>
              </p:cNvPr>
              <p:cNvSpPr/>
              <p:nvPr/>
            </p:nvSpPr>
            <p:spPr>
              <a:xfrm rot="18900000">
                <a:off x="6143330" y="1459595"/>
                <a:ext cx="638470" cy="6384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26" name="Group 45">
                <a:extLst>
                  <a:ext uri="{FF2B5EF4-FFF2-40B4-BE49-F238E27FC236}">
                    <a16:creationId xmlns:a16="http://schemas.microsoft.com/office/drawing/2014/main" id="{5073C551-3982-4DCA-AD6E-6EA3114EA29B}"/>
                  </a:ext>
                </a:extLst>
              </p:cNvPr>
              <p:cNvGrpSpPr/>
              <p:nvPr/>
            </p:nvGrpSpPr>
            <p:grpSpPr>
              <a:xfrm>
                <a:off x="6308820" y="1602113"/>
                <a:ext cx="307491" cy="353435"/>
                <a:chOff x="5130801" y="1333499"/>
                <a:chExt cx="276225" cy="317500"/>
              </a:xfrm>
              <a:solidFill>
                <a:schemeClr val="bg1"/>
              </a:solidFill>
            </p:grpSpPr>
            <p:sp>
              <p:nvSpPr>
                <p:cNvPr id="27" name="Freeform: Shape 46">
                  <a:extLst>
                    <a:ext uri="{FF2B5EF4-FFF2-40B4-BE49-F238E27FC236}">
                      <a16:creationId xmlns:a16="http://schemas.microsoft.com/office/drawing/2014/main" id="{03F3B7CD-C8E6-4DBC-A111-FD050AD2CBF1}"/>
                    </a:ext>
                  </a:extLst>
                </p:cNvPr>
                <p:cNvSpPr/>
                <p:nvPr/>
              </p:nvSpPr>
              <p:spPr bwMode="auto">
                <a:xfrm>
                  <a:off x="5167313" y="1333499"/>
                  <a:ext cx="203200" cy="166688"/>
                </a:xfrm>
                <a:custGeom>
                  <a:avLst/>
                  <a:gdLst/>
                  <a:ahLst/>
                  <a:cxnLst>
                    <a:cxn ang="0">
                      <a:pos x="44" y="12"/>
                    </a:cxn>
                    <a:cxn ang="0">
                      <a:pos x="17" y="28"/>
                    </a:cxn>
                    <a:cxn ang="0">
                      <a:pos x="16" y="28"/>
                    </a:cxn>
                    <a:cxn ang="0">
                      <a:pos x="15" y="28"/>
                    </a:cxn>
                    <a:cxn ang="0">
                      <a:pos x="14" y="27"/>
                    </a:cxn>
                    <a:cxn ang="0">
                      <a:pos x="42" y="6"/>
                    </a:cxn>
                    <a:cxn ang="0">
                      <a:pos x="46" y="6"/>
                    </a:cxn>
                    <a:cxn ang="0">
                      <a:pos x="74" y="27"/>
                    </a:cxn>
                    <a:cxn ang="0">
                      <a:pos x="73" y="28"/>
                    </a:cxn>
                    <a:cxn ang="0">
                      <a:pos x="72" y="28"/>
                    </a:cxn>
                    <a:cxn ang="0">
                      <a:pos x="71" y="28"/>
                    </a:cxn>
                    <a:cxn ang="0">
                      <a:pos x="44" y="12"/>
                    </a:cxn>
                    <a:cxn ang="0">
                      <a:pos x="81" y="27"/>
                    </a:cxn>
                    <a:cxn ang="0">
                      <a:pos x="46" y="0"/>
                    </a:cxn>
                    <a:cxn ang="0">
                      <a:pos x="42" y="0"/>
                    </a:cxn>
                    <a:cxn ang="0">
                      <a:pos x="8" y="27"/>
                    </a:cxn>
                    <a:cxn ang="0">
                      <a:pos x="6" y="28"/>
                    </a:cxn>
                    <a:cxn ang="0">
                      <a:pos x="0" y="42"/>
                    </a:cxn>
                    <a:cxn ang="0">
                      <a:pos x="0" y="48"/>
                    </a:cxn>
                    <a:cxn ang="0">
                      <a:pos x="8" y="58"/>
                    </a:cxn>
                    <a:cxn ang="0">
                      <a:pos x="15" y="58"/>
                    </a:cxn>
                    <a:cxn ang="0">
                      <a:pos x="17" y="58"/>
                    </a:cxn>
                    <a:cxn ang="0">
                      <a:pos x="18" y="58"/>
                    </a:cxn>
                    <a:cxn ang="0">
                      <a:pos x="44" y="73"/>
                    </a:cxn>
                    <a:cxn ang="0">
                      <a:pos x="70" y="58"/>
                    </a:cxn>
                    <a:cxn ang="0">
                      <a:pos x="71" y="58"/>
                    </a:cxn>
                    <a:cxn ang="0">
                      <a:pos x="73" y="58"/>
                    </a:cxn>
                    <a:cxn ang="0">
                      <a:pos x="80" y="58"/>
                    </a:cxn>
                    <a:cxn ang="0">
                      <a:pos x="88" y="48"/>
                    </a:cxn>
                    <a:cxn ang="0">
                      <a:pos x="88" y="42"/>
                    </a:cxn>
                    <a:cxn ang="0">
                      <a:pos x="82" y="28"/>
                    </a:cxn>
                    <a:cxn ang="0">
                      <a:pos x="81" y="27"/>
                    </a:cxn>
                  </a:cxnLst>
                  <a:rect l="0" t="0" r="r" b="b"/>
                  <a:pathLst>
                    <a:path w="88" h="73">
                      <a:moveTo>
                        <a:pt x="44" y="12"/>
                      </a:moveTo>
                      <a:cubicBezTo>
                        <a:pt x="32" y="12"/>
                        <a:pt x="22" y="18"/>
                        <a:pt x="17" y="28"/>
                      </a:cubicBezTo>
                      <a:cubicBezTo>
                        <a:pt x="17" y="28"/>
                        <a:pt x="17" y="28"/>
                        <a:pt x="16" y="28"/>
                      </a:cubicBezTo>
                      <a:cubicBezTo>
                        <a:pt x="16" y="28"/>
                        <a:pt x="15" y="28"/>
                        <a:pt x="15" y="28"/>
                      </a:cubicBezTo>
                      <a:cubicBezTo>
                        <a:pt x="15" y="28"/>
                        <a:pt x="14" y="28"/>
                        <a:pt x="14" y="27"/>
                      </a:cubicBezTo>
                      <a:cubicBezTo>
                        <a:pt x="15" y="15"/>
                        <a:pt x="28" y="6"/>
                        <a:pt x="42" y="6"/>
                      </a:cubicBezTo>
                      <a:cubicBezTo>
                        <a:pt x="46" y="6"/>
                        <a:pt x="46" y="6"/>
                        <a:pt x="46" y="6"/>
                      </a:cubicBezTo>
                      <a:cubicBezTo>
                        <a:pt x="60" y="6"/>
                        <a:pt x="72" y="15"/>
                        <a:pt x="74" y="27"/>
                      </a:cubicBezTo>
                      <a:cubicBezTo>
                        <a:pt x="74" y="27"/>
                        <a:pt x="74" y="28"/>
                        <a:pt x="73" y="28"/>
                      </a:cubicBezTo>
                      <a:cubicBezTo>
                        <a:pt x="73" y="28"/>
                        <a:pt x="73" y="28"/>
                        <a:pt x="72" y="28"/>
                      </a:cubicBezTo>
                      <a:cubicBezTo>
                        <a:pt x="72" y="28"/>
                        <a:pt x="71" y="28"/>
                        <a:pt x="71" y="28"/>
                      </a:cubicBezTo>
                      <a:cubicBezTo>
                        <a:pt x="66" y="18"/>
                        <a:pt x="56" y="12"/>
                        <a:pt x="44" y="12"/>
                      </a:cubicBezTo>
                      <a:moveTo>
                        <a:pt x="81" y="27"/>
                      </a:moveTo>
                      <a:cubicBezTo>
                        <a:pt x="79" y="12"/>
                        <a:pt x="64" y="0"/>
                        <a:pt x="46" y="0"/>
                      </a:cubicBezTo>
                      <a:cubicBezTo>
                        <a:pt x="42" y="0"/>
                        <a:pt x="42" y="0"/>
                        <a:pt x="42" y="0"/>
                      </a:cubicBezTo>
                      <a:cubicBezTo>
                        <a:pt x="24" y="0"/>
                        <a:pt x="9" y="11"/>
                        <a:pt x="8" y="27"/>
                      </a:cubicBezTo>
                      <a:cubicBezTo>
                        <a:pt x="7" y="28"/>
                        <a:pt x="7" y="28"/>
                        <a:pt x="6" y="28"/>
                      </a:cubicBezTo>
                      <a:cubicBezTo>
                        <a:pt x="4" y="29"/>
                        <a:pt x="0" y="32"/>
                        <a:pt x="0" y="42"/>
                      </a:cubicBezTo>
                      <a:cubicBezTo>
                        <a:pt x="0" y="48"/>
                        <a:pt x="0" y="48"/>
                        <a:pt x="0" y="48"/>
                      </a:cubicBezTo>
                      <a:cubicBezTo>
                        <a:pt x="0" y="56"/>
                        <a:pt x="6" y="58"/>
                        <a:pt x="8" y="58"/>
                      </a:cubicBezTo>
                      <a:cubicBezTo>
                        <a:pt x="15" y="58"/>
                        <a:pt x="15" y="58"/>
                        <a:pt x="15" y="58"/>
                      </a:cubicBezTo>
                      <a:cubicBezTo>
                        <a:pt x="16" y="58"/>
                        <a:pt x="16" y="57"/>
                        <a:pt x="17" y="58"/>
                      </a:cubicBezTo>
                      <a:cubicBezTo>
                        <a:pt x="17" y="58"/>
                        <a:pt x="18" y="58"/>
                        <a:pt x="18" y="58"/>
                      </a:cubicBezTo>
                      <a:cubicBezTo>
                        <a:pt x="23" y="67"/>
                        <a:pt x="33" y="73"/>
                        <a:pt x="44" y="73"/>
                      </a:cubicBezTo>
                      <a:cubicBezTo>
                        <a:pt x="55" y="73"/>
                        <a:pt x="65" y="67"/>
                        <a:pt x="70" y="58"/>
                      </a:cubicBezTo>
                      <a:cubicBezTo>
                        <a:pt x="70" y="58"/>
                        <a:pt x="71" y="58"/>
                        <a:pt x="71" y="58"/>
                      </a:cubicBezTo>
                      <a:cubicBezTo>
                        <a:pt x="72" y="57"/>
                        <a:pt x="72" y="58"/>
                        <a:pt x="73" y="58"/>
                      </a:cubicBezTo>
                      <a:cubicBezTo>
                        <a:pt x="80" y="58"/>
                        <a:pt x="80" y="58"/>
                        <a:pt x="80" y="58"/>
                      </a:cubicBezTo>
                      <a:cubicBezTo>
                        <a:pt x="83" y="58"/>
                        <a:pt x="88" y="56"/>
                        <a:pt x="88" y="48"/>
                      </a:cubicBezTo>
                      <a:cubicBezTo>
                        <a:pt x="88" y="42"/>
                        <a:pt x="88" y="42"/>
                        <a:pt x="88" y="42"/>
                      </a:cubicBezTo>
                      <a:cubicBezTo>
                        <a:pt x="88" y="32"/>
                        <a:pt x="84" y="29"/>
                        <a:pt x="82" y="28"/>
                      </a:cubicBezTo>
                      <a:cubicBezTo>
                        <a:pt x="81" y="28"/>
                        <a:pt x="81" y="28"/>
                        <a:pt x="81" y="27"/>
                      </a:cubicBezTo>
                    </a:path>
                  </a:pathLst>
                </a:custGeom>
                <a:grpFill/>
                <a:ln w="9525">
                  <a:noFill/>
                  <a:round/>
                </a:ln>
              </p:spPr>
              <p:txBody>
                <a:bodyPr anchor="ctr"/>
                <a:lstStyle/>
                <a:p>
                  <a:pPr algn="ctr"/>
                  <a:endParaRPr>
                    <a:latin typeface="Source Han Sans SC"/>
                    <a:cs typeface="+mn-ea"/>
                    <a:sym typeface="Source Han Sans SC"/>
                  </a:endParaRPr>
                </a:p>
              </p:txBody>
            </p:sp>
            <p:sp>
              <p:nvSpPr>
                <p:cNvPr id="28" name="Freeform: Shape 47">
                  <a:extLst>
                    <a:ext uri="{FF2B5EF4-FFF2-40B4-BE49-F238E27FC236}">
                      <a16:creationId xmlns:a16="http://schemas.microsoft.com/office/drawing/2014/main" id="{C370C15F-96DB-4023-939E-5CED71A4CEF1}"/>
                    </a:ext>
                  </a:extLst>
                </p:cNvPr>
                <p:cNvSpPr/>
                <p:nvPr/>
              </p:nvSpPr>
              <p:spPr bwMode="auto">
                <a:xfrm>
                  <a:off x="5130801" y="1519236"/>
                  <a:ext cx="276225" cy="131763"/>
                </a:xfrm>
                <a:custGeom>
                  <a:avLst/>
                  <a:gdLst/>
                  <a:ahLst/>
                  <a:cxnLst>
                    <a:cxn ang="0">
                      <a:pos x="85" y="26"/>
                    </a:cxn>
                    <a:cxn ang="0">
                      <a:pos x="82" y="28"/>
                    </a:cxn>
                    <a:cxn ang="0">
                      <a:pos x="67" y="28"/>
                    </a:cxn>
                    <a:cxn ang="0">
                      <a:pos x="65" y="26"/>
                    </a:cxn>
                    <a:cxn ang="0">
                      <a:pos x="65" y="22"/>
                    </a:cxn>
                    <a:cxn ang="0">
                      <a:pos x="67" y="20"/>
                    </a:cxn>
                    <a:cxn ang="0">
                      <a:pos x="82" y="20"/>
                    </a:cxn>
                    <a:cxn ang="0">
                      <a:pos x="85" y="22"/>
                    </a:cxn>
                    <a:cxn ang="0">
                      <a:pos x="85" y="26"/>
                    </a:cxn>
                    <a:cxn ang="0">
                      <a:pos x="119" y="54"/>
                    </a:cxn>
                    <a:cxn ang="0">
                      <a:pos x="99" y="11"/>
                    </a:cxn>
                    <a:cxn ang="0">
                      <a:pos x="85" y="0"/>
                    </a:cxn>
                    <a:cxn ang="0">
                      <a:pos x="36" y="0"/>
                    </a:cxn>
                    <a:cxn ang="0">
                      <a:pos x="35" y="0"/>
                    </a:cxn>
                    <a:cxn ang="0">
                      <a:pos x="22" y="11"/>
                    </a:cxn>
                    <a:cxn ang="0">
                      <a:pos x="1" y="54"/>
                    </a:cxn>
                    <a:cxn ang="0">
                      <a:pos x="4" y="58"/>
                    </a:cxn>
                    <a:cxn ang="0">
                      <a:pos x="19" y="58"/>
                    </a:cxn>
                    <a:cxn ang="0">
                      <a:pos x="22" y="55"/>
                    </a:cxn>
                    <a:cxn ang="0">
                      <a:pos x="31" y="39"/>
                    </a:cxn>
                    <a:cxn ang="0">
                      <a:pos x="33" y="40"/>
                    </a:cxn>
                    <a:cxn ang="0">
                      <a:pos x="34" y="54"/>
                    </a:cxn>
                    <a:cxn ang="0">
                      <a:pos x="36" y="58"/>
                    </a:cxn>
                    <a:cxn ang="0">
                      <a:pos x="86" y="58"/>
                    </a:cxn>
                    <a:cxn ang="0">
                      <a:pos x="90" y="53"/>
                    </a:cxn>
                    <a:cxn ang="0">
                      <a:pos x="90" y="40"/>
                    </a:cxn>
                    <a:cxn ang="0">
                      <a:pos x="92" y="39"/>
                    </a:cxn>
                    <a:cxn ang="0">
                      <a:pos x="100" y="55"/>
                    </a:cxn>
                    <a:cxn ang="0">
                      <a:pos x="104" y="58"/>
                    </a:cxn>
                    <a:cxn ang="0">
                      <a:pos x="116" y="58"/>
                    </a:cxn>
                    <a:cxn ang="0">
                      <a:pos x="119" y="54"/>
                    </a:cxn>
                  </a:cxnLst>
                  <a:rect l="0" t="0" r="r" b="b"/>
                  <a:pathLst>
                    <a:path w="120" h="58">
                      <a:moveTo>
                        <a:pt x="85" y="26"/>
                      </a:moveTo>
                      <a:cubicBezTo>
                        <a:pt x="85" y="27"/>
                        <a:pt x="84" y="28"/>
                        <a:pt x="82" y="28"/>
                      </a:cubicBezTo>
                      <a:cubicBezTo>
                        <a:pt x="67" y="28"/>
                        <a:pt x="67" y="28"/>
                        <a:pt x="67" y="28"/>
                      </a:cubicBezTo>
                      <a:cubicBezTo>
                        <a:pt x="66" y="28"/>
                        <a:pt x="65" y="27"/>
                        <a:pt x="65" y="26"/>
                      </a:cubicBezTo>
                      <a:cubicBezTo>
                        <a:pt x="65" y="22"/>
                        <a:pt x="65" y="22"/>
                        <a:pt x="65" y="22"/>
                      </a:cubicBezTo>
                      <a:cubicBezTo>
                        <a:pt x="65" y="21"/>
                        <a:pt x="66" y="20"/>
                        <a:pt x="67" y="20"/>
                      </a:cubicBezTo>
                      <a:cubicBezTo>
                        <a:pt x="82" y="20"/>
                        <a:pt x="82" y="20"/>
                        <a:pt x="82" y="20"/>
                      </a:cubicBezTo>
                      <a:cubicBezTo>
                        <a:pt x="84" y="20"/>
                        <a:pt x="85" y="21"/>
                        <a:pt x="85" y="22"/>
                      </a:cubicBezTo>
                      <a:lnTo>
                        <a:pt x="85" y="26"/>
                      </a:lnTo>
                      <a:close/>
                      <a:moveTo>
                        <a:pt x="119" y="54"/>
                      </a:moveTo>
                      <a:cubicBezTo>
                        <a:pt x="99" y="11"/>
                        <a:pt x="99" y="11"/>
                        <a:pt x="99" y="11"/>
                      </a:cubicBezTo>
                      <a:cubicBezTo>
                        <a:pt x="98" y="9"/>
                        <a:pt x="94" y="0"/>
                        <a:pt x="85" y="0"/>
                      </a:cubicBezTo>
                      <a:cubicBezTo>
                        <a:pt x="83" y="0"/>
                        <a:pt x="38" y="0"/>
                        <a:pt x="36" y="0"/>
                      </a:cubicBezTo>
                      <a:cubicBezTo>
                        <a:pt x="35" y="0"/>
                        <a:pt x="35" y="0"/>
                        <a:pt x="35" y="0"/>
                      </a:cubicBezTo>
                      <a:cubicBezTo>
                        <a:pt x="25" y="0"/>
                        <a:pt x="22" y="9"/>
                        <a:pt x="22" y="11"/>
                      </a:cubicBezTo>
                      <a:cubicBezTo>
                        <a:pt x="1" y="54"/>
                        <a:pt x="1" y="54"/>
                        <a:pt x="1" y="54"/>
                      </a:cubicBezTo>
                      <a:cubicBezTo>
                        <a:pt x="0" y="56"/>
                        <a:pt x="1" y="58"/>
                        <a:pt x="4" y="58"/>
                      </a:cubicBezTo>
                      <a:cubicBezTo>
                        <a:pt x="19" y="58"/>
                        <a:pt x="19" y="58"/>
                        <a:pt x="19" y="58"/>
                      </a:cubicBezTo>
                      <a:cubicBezTo>
                        <a:pt x="22" y="58"/>
                        <a:pt x="22" y="55"/>
                        <a:pt x="22" y="55"/>
                      </a:cubicBezTo>
                      <a:cubicBezTo>
                        <a:pt x="31" y="39"/>
                        <a:pt x="31" y="39"/>
                        <a:pt x="31" y="39"/>
                      </a:cubicBezTo>
                      <a:cubicBezTo>
                        <a:pt x="31" y="39"/>
                        <a:pt x="33" y="34"/>
                        <a:pt x="33" y="40"/>
                      </a:cubicBezTo>
                      <a:cubicBezTo>
                        <a:pt x="33" y="45"/>
                        <a:pt x="34" y="48"/>
                        <a:pt x="34" y="54"/>
                      </a:cubicBezTo>
                      <a:cubicBezTo>
                        <a:pt x="34" y="56"/>
                        <a:pt x="34" y="58"/>
                        <a:pt x="36" y="58"/>
                      </a:cubicBezTo>
                      <a:cubicBezTo>
                        <a:pt x="86" y="58"/>
                        <a:pt x="86" y="58"/>
                        <a:pt x="86" y="58"/>
                      </a:cubicBezTo>
                      <a:cubicBezTo>
                        <a:pt x="90" y="58"/>
                        <a:pt x="90" y="56"/>
                        <a:pt x="90" y="53"/>
                      </a:cubicBezTo>
                      <a:cubicBezTo>
                        <a:pt x="90" y="46"/>
                        <a:pt x="90" y="44"/>
                        <a:pt x="90" y="40"/>
                      </a:cubicBezTo>
                      <a:cubicBezTo>
                        <a:pt x="90" y="35"/>
                        <a:pt x="92" y="39"/>
                        <a:pt x="92" y="39"/>
                      </a:cubicBezTo>
                      <a:cubicBezTo>
                        <a:pt x="100" y="55"/>
                        <a:pt x="100" y="55"/>
                        <a:pt x="100" y="55"/>
                      </a:cubicBezTo>
                      <a:cubicBezTo>
                        <a:pt x="100" y="55"/>
                        <a:pt x="101" y="58"/>
                        <a:pt x="104" y="58"/>
                      </a:cubicBezTo>
                      <a:cubicBezTo>
                        <a:pt x="116" y="58"/>
                        <a:pt x="116" y="58"/>
                        <a:pt x="116" y="58"/>
                      </a:cubicBezTo>
                      <a:cubicBezTo>
                        <a:pt x="119" y="58"/>
                        <a:pt x="120" y="56"/>
                        <a:pt x="119" y="54"/>
                      </a:cubicBezTo>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29" name="千图PPT彼岸天：ID 8661124库_组合 49">
              <a:extLst>
                <a:ext uri="{FF2B5EF4-FFF2-40B4-BE49-F238E27FC236}">
                  <a16:creationId xmlns:a16="http://schemas.microsoft.com/office/drawing/2014/main" id="{B1CA6F93-040D-44C0-802E-011DB852326E}"/>
                </a:ext>
              </a:extLst>
            </p:cNvPr>
            <p:cNvGrpSpPr/>
            <p:nvPr>
              <p:custDataLst>
                <p:tags r:id="rId3"/>
              </p:custDataLst>
            </p:nvPr>
          </p:nvGrpSpPr>
          <p:grpSpPr>
            <a:xfrm>
              <a:off x="4845370" y="1397596"/>
              <a:ext cx="709012" cy="702525"/>
              <a:chOff x="2438400" y="1455513"/>
              <a:chExt cx="638468" cy="632627"/>
            </a:xfrm>
          </p:grpSpPr>
          <p:sp>
            <p:nvSpPr>
              <p:cNvPr id="30" name="Oval 69">
                <a:extLst>
                  <a:ext uri="{FF2B5EF4-FFF2-40B4-BE49-F238E27FC236}">
                    <a16:creationId xmlns:a16="http://schemas.microsoft.com/office/drawing/2014/main" id="{B1A8D07C-D94A-4893-908C-5535491EAFF3}"/>
                  </a:ext>
                </a:extLst>
              </p:cNvPr>
              <p:cNvSpPr/>
              <p:nvPr/>
            </p:nvSpPr>
            <p:spPr>
              <a:xfrm rot="18900000">
                <a:off x="2438400" y="1455513"/>
                <a:ext cx="638468" cy="6326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31" name="Group 70">
                <a:extLst>
                  <a:ext uri="{FF2B5EF4-FFF2-40B4-BE49-F238E27FC236}">
                    <a16:creationId xmlns:a16="http://schemas.microsoft.com/office/drawing/2014/main" id="{18885DF6-5B10-46CE-9D75-707087F61D7E}"/>
                  </a:ext>
                </a:extLst>
              </p:cNvPr>
              <p:cNvGrpSpPr/>
              <p:nvPr/>
            </p:nvGrpSpPr>
            <p:grpSpPr>
              <a:xfrm>
                <a:off x="2588327" y="1602519"/>
                <a:ext cx="338614" cy="338615"/>
                <a:chOff x="3959226" y="841373"/>
                <a:chExt cx="273050" cy="266701"/>
              </a:xfrm>
              <a:solidFill>
                <a:schemeClr val="bg1"/>
              </a:solidFill>
            </p:grpSpPr>
            <p:sp>
              <p:nvSpPr>
                <p:cNvPr id="32" name="Freeform: Shape 71">
                  <a:extLst>
                    <a:ext uri="{FF2B5EF4-FFF2-40B4-BE49-F238E27FC236}">
                      <a16:creationId xmlns:a16="http://schemas.microsoft.com/office/drawing/2014/main" id="{1AE12526-91C0-463E-BC7F-221B1D724093}"/>
                    </a:ext>
                  </a:extLst>
                </p:cNvPr>
                <p:cNvSpPr/>
                <p:nvPr/>
              </p:nvSpPr>
              <p:spPr bwMode="auto">
                <a:xfrm>
                  <a:off x="3978276" y="841373"/>
                  <a:ext cx="238125" cy="74613"/>
                </a:xfrm>
                <a:custGeom>
                  <a:avLst/>
                  <a:gdLst/>
                  <a:ahLst/>
                  <a:cxnLst>
                    <a:cxn ang="0">
                      <a:pos x="101" y="30"/>
                    </a:cxn>
                    <a:cxn ang="0">
                      <a:pos x="96" y="32"/>
                    </a:cxn>
                    <a:cxn ang="0">
                      <a:pos x="55" y="13"/>
                    </a:cxn>
                    <a:cxn ang="0">
                      <a:pos x="49" y="13"/>
                    </a:cxn>
                    <a:cxn ang="0">
                      <a:pos x="7" y="32"/>
                    </a:cxn>
                    <a:cxn ang="0">
                      <a:pos x="2" y="30"/>
                    </a:cxn>
                    <a:cxn ang="0">
                      <a:pos x="1" y="26"/>
                    </a:cxn>
                    <a:cxn ang="0">
                      <a:pos x="2" y="21"/>
                    </a:cxn>
                    <a:cxn ang="0">
                      <a:pos x="49" y="0"/>
                    </a:cxn>
                    <a:cxn ang="0">
                      <a:pos x="55" y="0"/>
                    </a:cxn>
                    <a:cxn ang="0">
                      <a:pos x="101" y="21"/>
                    </a:cxn>
                    <a:cxn ang="0">
                      <a:pos x="103" y="26"/>
                    </a:cxn>
                    <a:cxn ang="0">
                      <a:pos x="101" y="30"/>
                    </a:cxn>
                  </a:cxnLst>
                  <a:rect l="0" t="0" r="r" b="b"/>
                  <a:pathLst>
                    <a:path w="104" h="32">
                      <a:moveTo>
                        <a:pt x="101" y="30"/>
                      </a:moveTo>
                      <a:cubicBezTo>
                        <a:pt x="100" y="32"/>
                        <a:pt x="98" y="32"/>
                        <a:pt x="96" y="32"/>
                      </a:cubicBezTo>
                      <a:cubicBezTo>
                        <a:pt x="55" y="13"/>
                        <a:pt x="55" y="13"/>
                        <a:pt x="55" y="13"/>
                      </a:cubicBezTo>
                      <a:cubicBezTo>
                        <a:pt x="53" y="12"/>
                        <a:pt x="50" y="12"/>
                        <a:pt x="49" y="13"/>
                      </a:cubicBezTo>
                      <a:cubicBezTo>
                        <a:pt x="7" y="32"/>
                        <a:pt x="7" y="32"/>
                        <a:pt x="7" y="32"/>
                      </a:cubicBezTo>
                      <a:cubicBezTo>
                        <a:pt x="5" y="32"/>
                        <a:pt x="3" y="32"/>
                        <a:pt x="2" y="30"/>
                      </a:cubicBezTo>
                      <a:cubicBezTo>
                        <a:pt x="1" y="26"/>
                        <a:pt x="1" y="26"/>
                        <a:pt x="1" y="26"/>
                      </a:cubicBezTo>
                      <a:cubicBezTo>
                        <a:pt x="0" y="24"/>
                        <a:pt x="1" y="22"/>
                        <a:pt x="2" y="21"/>
                      </a:cubicBezTo>
                      <a:cubicBezTo>
                        <a:pt x="49" y="0"/>
                        <a:pt x="49" y="0"/>
                        <a:pt x="49" y="0"/>
                      </a:cubicBezTo>
                      <a:cubicBezTo>
                        <a:pt x="50" y="0"/>
                        <a:pt x="53" y="0"/>
                        <a:pt x="55" y="0"/>
                      </a:cubicBezTo>
                      <a:cubicBezTo>
                        <a:pt x="101" y="21"/>
                        <a:pt x="101" y="21"/>
                        <a:pt x="101" y="21"/>
                      </a:cubicBezTo>
                      <a:cubicBezTo>
                        <a:pt x="103" y="22"/>
                        <a:pt x="104" y="24"/>
                        <a:pt x="103" y="26"/>
                      </a:cubicBezTo>
                      <a:lnTo>
                        <a:pt x="101" y="30"/>
                      </a:lnTo>
                      <a:close/>
                    </a:path>
                  </a:pathLst>
                </a:custGeom>
                <a:grpFill/>
                <a:ln w="9525">
                  <a:noFill/>
                  <a:round/>
                </a:ln>
              </p:spPr>
              <p:txBody>
                <a:bodyPr anchor="ctr"/>
                <a:lstStyle/>
                <a:p>
                  <a:pPr algn="ctr"/>
                  <a:endParaRPr>
                    <a:latin typeface="Source Han Sans SC"/>
                    <a:cs typeface="+mn-ea"/>
                    <a:sym typeface="Source Han Sans SC"/>
                  </a:endParaRPr>
                </a:p>
              </p:txBody>
            </p:sp>
            <p:sp>
              <p:nvSpPr>
                <p:cNvPr id="33" name="Freeform: Shape 72">
                  <a:extLst>
                    <a:ext uri="{FF2B5EF4-FFF2-40B4-BE49-F238E27FC236}">
                      <a16:creationId xmlns:a16="http://schemas.microsoft.com/office/drawing/2014/main" id="{08DFC17E-D7AF-407D-89E4-882E991484FC}"/>
                    </a:ext>
                  </a:extLst>
                </p:cNvPr>
                <p:cNvSpPr/>
                <p:nvPr/>
              </p:nvSpPr>
              <p:spPr bwMode="auto">
                <a:xfrm>
                  <a:off x="4008438"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34" name="Freeform: Shape 73">
                  <a:extLst>
                    <a:ext uri="{FF2B5EF4-FFF2-40B4-BE49-F238E27FC236}">
                      <a16:creationId xmlns:a16="http://schemas.microsoft.com/office/drawing/2014/main" id="{AFB04FC5-24AB-403A-8343-18E9B49C2FF6}"/>
                    </a:ext>
                  </a:extLst>
                </p:cNvPr>
                <p:cNvSpPr/>
                <p:nvPr/>
              </p:nvSpPr>
              <p:spPr bwMode="auto">
                <a:xfrm>
                  <a:off x="4081463"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35" name="Freeform: Shape 74">
                  <a:extLst>
                    <a:ext uri="{FF2B5EF4-FFF2-40B4-BE49-F238E27FC236}">
                      <a16:creationId xmlns:a16="http://schemas.microsoft.com/office/drawing/2014/main" id="{31C23A45-3459-4F49-ACD1-81B74616F4F1}"/>
                    </a:ext>
                  </a:extLst>
                </p:cNvPr>
                <p:cNvSpPr/>
                <p:nvPr/>
              </p:nvSpPr>
              <p:spPr bwMode="auto">
                <a:xfrm>
                  <a:off x="4154488" y="928686"/>
                  <a:ext cx="30163" cy="96838"/>
                </a:xfrm>
                <a:custGeom>
                  <a:avLst/>
                  <a:gdLst/>
                  <a:ahLst/>
                  <a:cxnLst>
                    <a:cxn ang="0">
                      <a:pos x="13" y="39"/>
                    </a:cxn>
                    <a:cxn ang="0">
                      <a:pos x="11" y="42"/>
                    </a:cxn>
                    <a:cxn ang="0">
                      <a:pos x="3" y="42"/>
                    </a:cxn>
                    <a:cxn ang="0">
                      <a:pos x="0" y="39"/>
                    </a:cxn>
                    <a:cxn ang="0">
                      <a:pos x="0" y="3"/>
                    </a:cxn>
                    <a:cxn ang="0">
                      <a:pos x="3" y="0"/>
                    </a:cxn>
                    <a:cxn ang="0">
                      <a:pos x="11" y="0"/>
                    </a:cxn>
                    <a:cxn ang="0">
                      <a:pos x="13" y="3"/>
                    </a:cxn>
                    <a:cxn ang="0">
                      <a:pos x="13" y="39"/>
                    </a:cxn>
                  </a:cxnLst>
                  <a:rect l="0" t="0" r="r" b="b"/>
                  <a:pathLst>
                    <a:path w="13" h="42">
                      <a:moveTo>
                        <a:pt x="13" y="39"/>
                      </a:moveTo>
                      <a:cubicBezTo>
                        <a:pt x="13"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3" y="2"/>
                        <a:pt x="13" y="3"/>
                      </a:cubicBezTo>
                      <a:lnTo>
                        <a:pt x="13"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36" name="Freeform: Shape 75">
                  <a:extLst>
                    <a:ext uri="{FF2B5EF4-FFF2-40B4-BE49-F238E27FC236}">
                      <a16:creationId xmlns:a16="http://schemas.microsoft.com/office/drawing/2014/main" id="{AA235BF2-AF67-41AF-A9C6-369639AED44B}"/>
                    </a:ext>
                  </a:extLst>
                </p:cNvPr>
                <p:cNvSpPr/>
                <p:nvPr/>
              </p:nvSpPr>
              <p:spPr bwMode="auto">
                <a:xfrm>
                  <a:off x="3978276" y="1046161"/>
                  <a:ext cx="236538" cy="22225"/>
                </a:xfrm>
                <a:custGeom>
                  <a:avLst/>
                  <a:gdLst/>
                  <a:ahLst/>
                  <a:cxnLst>
                    <a:cxn ang="0">
                      <a:pos x="103" y="7"/>
                    </a:cxn>
                    <a:cxn ang="0">
                      <a:pos x="100" y="10"/>
                    </a:cxn>
                    <a:cxn ang="0">
                      <a:pos x="4" y="10"/>
                    </a:cxn>
                    <a:cxn ang="0">
                      <a:pos x="0" y="7"/>
                    </a:cxn>
                    <a:cxn ang="0">
                      <a:pos x="0" y="3"/>
                    </a:cxn>
                    <a:cxn ang="0">
                      <a:pos x="4" y="0"/>
                    </a:cxn>
                    <a:cxn ang="0">
                      <a:pos x="100" y="0"/>
                    </a:cxn>
                    <a:cxn ang="0">
                      <a:pos x="103" y="3"/>
                    </a:cxn>
                    <a:cxn ang="0">
                      <a:pos x="103" y="7"/>
                    </a:cxn>
                  </a:cxnLst>
                  <a:rect l="0" t="0" r="r" b="b"/>
                  <a:pathLst>
                    <a:path w="103" h="10">
                      <a:moveTo>
                        <a:pt x="103" y="7"/>
                      </a:moveTo>
                      <a:cubicBezTo>
                        <a:pt x="103" y="9"/>
                        <a:pt x="102" y="10"/>
                        <a:pt x="100" y="10"/>
                      </a:cubicBezTo>
                      <a:cubicBezTo>
                        <a:pt x="4" y="10"/>
                        <a:pt x="4" y="10"/>
                        <a:pt x="4" y="10"/>
                      </a:cubicBezTo>
                      <a:cubicBezTo>
                        <a:pt x="2" y="10"/>
                        <a:pt x="0" y="9"/>
                        <a:pt x="0" y="7"/>
                      </a:cubicBezTo>
                      <a:cubicBezTo>
                        <a:pt x="0" y="3"/>
                        <a:pt x="0" y="3"/>
                        <a:pt x="0" y="3"/>
                      </a:cubicBezTo>
                      <a:cubicBezTo>
                        <a:pt x="0" y="1"/>
                        <a:pt x="2" y="0"/>
                        <a:pt x="4" y="0"/>
                      </a:cubicBezTo>
                      <a:cubicBezTo>
                        <a:pt x="100" y="0"/>
                        <a:pt x="100" y="0"/>
                        <a:pt x="100" y="0"/>
                      </a:cubicBezTo>
                      <a:cubicBezTo>
                        <a:pt x="102" y="0"/>
                        <a:pt x="103" y="1"/>
                        <a:pt x="103" y="3"/>
                      </a:cubicBezTo>
                      <a:lnTo>
                        <a:pt x="103" y="7"/>
                      </a:lnTo>
                      <a:close/>
                    </a:path>
                  </a:pathLst>
                </a:custGeom>
                <a:grpFill/>
                <a:ln w="9525">
                  <a:noFill/>
                  <a:round/>
                </a:ln>
              </p:spPr>
              <p:txBody>
                <a:bodyPr anchor="ctr"/>
                <a:lstStyle/>
                <a:p>
                  <a:pPr algn="ctr"/>
                  <a:endParaRPr>
                    <a:latin typeface="Source Han Sans SC"/>
                    <a:cs typeface="+mn-ea"/>
                    <a:sym typeface="Source Han Sans SC"/>
                  </a:endParaRPr>
                </a:p>
              </p:txBody>
            </p:sp>
            <p:sp>
              <p:nvSpPr>
                <p:cNvPr id="37" name="Freeform: Shape 76">
                  <a:extLst>
                    <a:ext uri="{FF2B5EF4-FFF2-40B4-BE49-F238E27FC236}">
                      <a16:creationId xmlns:a16="http://schemas.microsoft.com/office/drawing/2014/main" id="{44BEF026-8873-4FD4-A64E-415F49747109}"/>
                    </a:ext>
                  </a:extLst>
                </p:cNvPr>
                <p:cNvSpPr/>
                <p:nvPr/>
              </p:nvSpPr>
              <p:spPr bwMode="auto">
                <a:xfrm>
                  <a:off x="3959226" y="1082674"/>
                  <a:ext cx="273050" cy="25400"/>
                </a:xfrm>
                <a:custGeom>
                  <a:avLst/>
                  <a:gdLst/>
                  <a:ahLst/>
                  <a:cxnLst>
                    <a:cxn ang="0">
                      <a:pos x="119" y="8"/>
                    </a:cxn>
                    <a:cxn ang="0">
                      <a:pos x="116" y="11"/>
                    </a:cxn>
                    <a:cxn ang="0">
                      <a:pos x="4" y="11"/>
                    </a:cxn>
                    <a:cxn ang="0">
                      <a:pos x="0" y="8"/>
                    </a:cxn>
                    <a:cxn ang="0">
                      <a:pos x="0" y="4"/>
                    </a:cxn>
                    <a:cxn ang="0">
                      <a:pos x="4" y="0"/>
                    </a:cxn>
                    <a:cxn ang="0">
                      <a:pos x="116" y="0"/>
                    </a:cxn>
                    <a:cxn ang="0">
                      <a:pos x="119" y="4"/>
                    </a:cxn>
                    <a:cxn ang="0">
                      <a:pos x="119" y="8"/>
                    </a:cxn>
                  </a:cxnLst>
                  <a:rect l="0" t="0" r="r" b="b"/>
                  <a:pathLst>
                    <a:path w="119" h="11">
                      <a:moveTo>
                        <a:pt x="119" y="8"/>
                      </a:moveTo>
                      <a:cubicBezTo>
                        <a:pt x="119" y="9"/>
                        <a:pt x="117" y="11"/>
                        <a:pt x="116" y="11"/>
                      </a:cubicBezTo>
                      <a:cubicBezTo>
                        <a:pt x="4" y="11"/>
                        <a:pt x="4" y="11"/>
                        <a:pt x="4" y="11"/>
                      </a:cubicBezTo>
                      <a:cubicBezTo>
                        <a:pt x="2" y="11"/>
                        <a:pt x="0" y="9"/>
                        <a:pt x="0" y="8"/>
                      </a:cubicBezTo>
                      <a:cubicBezTo>
                        <a:pt x="0" y="4"/>
                        <a:pt x="0" y="4"/>
                        <a:pt x="0" y="4"/>
                      </a:cubicBezTo>
                      <a:cubicBezTo>
                        <a:pt x="0" y="2"/>
                        <a:pt x="2" y="0"/>
                        <a:pt x="4" y="0"/>
                      </a:cubicBezTo>
                      <a:cubicBezTo>
                        <a:pt x="116" y="0"/>
                        <a:pt x="116" y="0"/>
                        <a:pt x="116" y="0"/>
                      </a:cubicBezTo>
                      <a:cubicBezTo>
                        <a:pt x="117" y="0"/>
                        <a:pt x="119" y="2"/>
                        <a:pt x="119" y="4"/>
                      </a:cubicBezTo>
                      <a:lnTo>
                        <a:pt x="119" y="8"/>
                      </a:lnTo>
                      <a:close/>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38" name="千图PPT彼岸天：ID 8661124库_组合 78">
              <a:extLst>
                <a:ext uri="{FF2B5EF4-FFF2-40B4-BE49-F238E27FC236}">
                  <a16:creationId xmlns:a16="http://schemas.microsoft.com/office/drawing/2014/main" id="{9B6EA05A-D89B-4216-816F-C6AACC1B9BD0}"/>
                </a:ext>
              </a:extLst>
            </p:cNvPr>
            <p:cNvGrpSpPr/>
            <p:nvPr>
              <p:custDataLst>
                <p:tags r:id="rId4"/>
              </p:custDataLst>
            </p:nvPr>
          </p:nvGrpSpPr>
          <p:grpSpPr>
            <a:xfrm>
              <a:off x="5726775" y="3864297"/>
              <a:ext cx="709012" cy="709012"/>
              <a:chOff x="6143330" y="2684962"/>
              <a:chExt cx="638470" cy="638470"/>
            </a:xfrm>
          </p:grpSpPr>
          <p:sp>
            <p:nvSpPr>
              <p:cNvPr id="39" name="Oval 82">
                <a:extLst>
                  <a:ext uri="{FF2B5EF4-FFF2-40B4-BE49-F238E27FC236}">
                    <a16:creationId xmlns:a16="http://schemas.microsoft.com/office/drawing/2014/main" id="{02DAB382-0B97-49BA-A145-D2B7D0AFE2D0}"/>
                  </a:ext>
                </a:extLst>
              </p:cNvPr>
              <p:cNvSpPr/>
              <p:nvPr/>
            </p:nvSpPr>
            <p:spPr>
              <a:xfrm rot="18900000">
                <a:off x="6143330" y="2684962"/>
                <a:ext cx="638470" cy="63847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sp>
            <p:nvSpPr>
              <p:cNvPr id="40" name="Freeform: Shape 83">
                <a:extLst>
                  <a:ext uri="{FF2B5EF4-FFF2-40B4-BE49-F238E27FC236}">
                    <a16:creationId xmlns:a16="http://schemas.microsoft.com/office/drawing/2014/main" id="{FFC5B8F1-756F-42AA-91E3-3193A590601D}"/>
                  </a:ext>
                </a:extLst>
              </p:cNvPr>
              <p:cNvSpPr/>
              <p:nvPr/>
            </p:nvSpPr>
            <p:spPr bwMode="auto">
              <a:xfrm>
                <a:off x="6275216" y="2824473"/>
                <a:ext cx="374698" cy="359448"/>
              </a:xfrm>
              <a:custGeom>
                <a:avLst/>
                <a:gdLst/>
                <a:ahLst/>
                <a:cxnLst>
                  <a:cxn ang="0">
                    <a:pos x="64" y="93"/>
                  </a:cxn>
                  <a:cxn ang="0">
                    <a:pos x="67" y="106"/>
                  </a:cxn>
                  <a:cxn ang="0">
                    <a:pos x="62" y="113"/>
                  </a:cxn>
                  <a:cxn ang="0">
                    <a:pos x="49" y="101"/>
                  </a:cxn>
                  <a:cxn ang="0">
                    <a:pos x="78" y="71"/>
                  </a:cxn>
                  <a:cxn ang="0">
                    <a:pos x="65" y="74"/>
                  </a:cxn>
                  <a:cxn ang="0">
                    <a:pos x="70" y="70"/>
                  </a:cxn>
                  <a:cxn ang="0">
                    <a:pos x="20" y="68"/>
                  </a:cxn>
                  <a:cxn ang="0">
                    <a:pos x="10" y="70"/>
                  </a:cxn>
                  <a:cxn ang="0">
                    <a:pos x="28" y="85"/>
                  </a:cxn>
                  <a:cxn ang="0">
                    <a:pos x="7" y="87"/>
                  </a:cxn>
                  <a:cxn ang="0">
                    <a:pos x="2" y="87"/>
                  </a:cxn>
                  <a:cxn ang="0">
                    <a:pos x="6" y="99"/>
                  </a:cxn>
                  <a:cxn ang="0">
                    <a:pos x="3" y="103"/>
                  </a:cxn>
                  <a:cxn ang="0">
                    <a:pos x="83" y="76"/>
                  </a:cxn>
                  <a:cxn ang="0">
                    <a:pos x="119" y="55"/>
                  </a:cxn>
                  <a:cxn ang="0">
                    <a:pos x="73" y="105"/>
                  </a:cxn>
                  <a:cxn ang="0">
                    <a:pos x="97" y="90"/>
                  </a:cxn>
                  <a:cxn ang="0">
                    <a:pos x="96" y="81"/>
                  </a:cxn>
                  <a:cxn ang="0">
                    <a:pos x="97" y="71"/>
                  </a:cxn>
                  <a:cxn ang="0">
                    <a:pos x="83" y="58"/>
                  </a:cxn>
                  <a:cxn ang="0">
                    <a:pos x="79" y="37"/>
                  </a:cxn>
                  <a:cxn ang="0">
                    <a:pos x="82" y="11"/>
                  </a:cxn>
                  <a:cxn ang="0">
                    <a:pos x="59" y="11"/>
                  </a:cxn>
                  <a:cxn ang="0">
                    <a:pos x="62" y="33"/>
                  </a:cxn>
                  <a:cxn ang="0">
                    <a:pos x="60" y="44"/>
                  </a:cxn>
                  <a:cxn ang="0">
                    <a:pos x="41" y="47"/>
                  </a:cxn>
                  <a:cxn ang="0">
                    <a:pos x="56" y="61"/>
                  </a:cxn>
                  <a:cxn ang="0">
                    <a:pos x="48" y="70"/>
                  </a:cxn>
                  <a:cxn ang="0">
                    <a:pos x="47" y="61"/>
                  </a:cxn>
                  <a:cxn ang="0">
                    <a:pos x="22" y="33"/>
                  </a:cxn>
                  <a:cxn ang="0">
                    <a:pos x="17" y="62"/>
                  </a:cxn>
                  <a:cxn ang="0">
                    <a:pos x="11" y="63"/>
                  </a:cxn>
                  <a:cxn ang="0">
                    <a:pos x="65" y="0"/>
                  </a:cxn>
                </a:cxnLst>
                <a:rect l="0" t="0" r="r" b="b"/>
                <a:pathLst>
                  <a:path w="119" h="114">
                    <a:moveTo>
                      <a:pt x="49" y="99"/>
                    </a:moveTo>
                    <a:cubicBezTo>
                      <a:pt x="64" y="93"/>
                      <a:pt x="64" y="93"/>
                      <a:pt x="64" y="93"/>
                    </a:cubicBezTo>
                    <a:cubicBezTo>
                      <a:pt x="65" y="93"/>
                      <a:pt x="66" y="94"/>
                      <a:pt x="66" y="94"/>
                    </a:cubicBezTo>
                    <a:cubicBezTo>
                      <a:pt x="67" y="106"/>
                      <a:pt x="67" y="106"/>
                      <a:pt x="67" y="106"/>
                    </a:cubicBezTo>
                    <a:cubicBezTo>
                      <a:pt x="67" y="109"/>
                      <a:pt x="66" y="111"/>
                      <a:pt x="63" y="113"/>
                    </a:cubicBezTo>
                    <a:cubicBezTo>
                      <a:pt x="62" y="113"/>
                      <a:pt x="62" y="113"/>
                      <a:pt x="62" y="113"/>
                    </a:cubicBezTo>
                    <a:cubicBezTo>
                      <a:pt x="61" y="114"/>
                      <a:pt x="60" y="113"/>
                      <a:pt x="59" y="113"/>
                    </a:cubicBezTo>
                    <a:cubicBezTo>
                      <a:pt x="49" y="101"/>
                      <a:pt x="49" y="101"/>
                      <a:pt x="49" y="101"/>
                    </a:cubicBezTo>
                    <a:cubicBezTo>
                      <a:pt x="48" y="100"/>
                      <a:pt x="48" y="99"/>
                      <a:pt x="49" y="99"/>
                    </a:cubicBezTo>
                    <a:moveTo>
                      <a:pt x="78" y="71"/>
                    </a:moveTo>
                    <a:cubicBezTo>
                      <a:pt x="65" y="77"/>
                      <a:pt x="65" y="77"/>
                      <a:pt x="65" y="77"/>
                    </a:cubicBezTo>
                    <a:cubicBezTo>
                      <a:pt x="65" y="74"/>
                      <a:pt x="65" y="74"/>
                      <a:pt x="65" y="74"/>
                    </a:cubicBezTo>
                    <a:cubicBezTo>
                      <a:pt x="74" y="70"/>
                      <a:pt x="74" y="70"/>
                      <a:pt x="74" y="70"/>
                    </a:cubicBezTo>
                    <a:cubicBezTo>
                      <a:pt x="73" y="70"/>
                      <a:pt x="71" y="70"/>
                      <a:pt x="70" y="70"/>
                    </a:cubicBezTo>
                    <a:cubicBezTo>
                      <a:pt x="65" y="70"/>
                      <a:pt x="57" y="72"/>
                      <a:pt x="48" y="76"/>
                    </a:cubicBezTo>
                    <a:cubicBezTo>
                      <a:pt x="20" y="68"/>
                      <a:pt x="20" y="68"/>
                      <a:pt x="20" y="68"/>
                    </a:cubicBezTo>
                    <a:cubicBezTo>
                      <a:pt x="17" y="68"/>
                      <a:pt x="14" y="68"/>
                      <a:pt x="12" y="70"/>
                    </a:cubicBezTo>
                    <a:cubicBezTo>
                      <a:pt x="10" y="70"/>
                      <a:pt x="10" y="70"/>
                      <a:pt x="10" y="70"/>
                    </a:cubicBezTo>
                    <a:cubicBezTo>
                      <a:pt x="9" y="71"/>
                      <a:pt x="9" y="73"/>
                      <a:pt x="10" y="74"/>
                    </a:cubicBezTo>
                    <a:cubicBezTo>
                      <a:pt x="28" y="85"/>
                      <a:pt x="28" y="85"/>
                      <a:pt x="28" y="85"/>
                    </a:cubicBezTo>
                    <a:cubicBezTo>
                      <a:pt x="23" y="87"/>
                      <a:pt x="20" y="90"/>
                      <a:pt x="16" y="92"/>
                    </a:cubicBezTo>
                    <a:cubicBezTo>
                      <a:pt x="7" y="87"/>
                      <a:pt x="7" y="87"/>
                      <a:pt x="7" y="87"/>
                    </a:cubicBezTo>
                    <a:cubicBezTo>
                      <a:pt x="6" y="86"/>
                      <a:pt x="4" y="86"/>
                      <a:pt x="3" y="87"/>
                    </a:cubicBezTo>
                    <a:cubicBezTo>
                      <a:pt x="2" y="87"/>
                      <a:pt x="2" y="87"/>
                      <a:pt x="2" y="87"/>
                    </a:cubicBezTo>
                    <a:cubicBezTo>
                      <a:pt x="1" y="88"/>
                      <a:pt x="0" y="89"/>
                      <a:pt x="1" y="90"/>
                    </a:cubicBezTo>
                    <a:cubicBezTo>
                      <a:pt x="6" y="99"/>
                      <a:pt x="6" y="99"/>
                      <a:pt x="6" y="99"/>
                    </a:cubicBezTo>
                    <a:cubicBezTo>
                      <a:pt x="6" y="99"/>
                      <a:pt x="6" y="99"/>
                      <a:pt x="6" y="99"/>
                    </a:cubicBezTo>
                    <a:cubicBezTo>
                      <a:pt x="4" y="100"/>
                      <a:pt x="3" y="102"/>
                      <a:pt x="3" y="103"/>
                    </a:cubicBezTo>
                    <a:cubicBezTo>
                      <a:pt x="3" y="105"/>
                      <a:pt x="6" y="106"/>
                      <a:pt x="9" y="106"/>
                    </a:cubicBezTo>
                    <a:cubicBezTo>
                      <a:pt x="14" y="106"/>
                      <a:pt x="83" y="90"/>
                      <a:pt x="83" y="76"/>
                    </a:cubicBezTo>
                    <a:cubicBezTo>
                      <a:pt x="83" y="73"/>
                      <a:pt x="81" y="72"/>
                      <a:pt x="78" y="71"/>
                    </a:cubicBezTo>
                    <a:moveTo>
                      <a:pt x="119" y="55"/>
                    </a:moveTo>
                    <a:cubicBezTo>
                      <a:pt x="119" y="82"/>
                      <a:pt x="99" y="105"/>
                      <a:pt x="73" y="109"/>
                    </a:cubicBezTo>
                    <a:cubicBezTo>
                      <a:pt x="73" y="108"/>
                      <a:pt x="73" y="106"/>
                      <a:pt x="73" y="105"/>
                    </a:cubicBezTo>
                    <a:cubicBezTo>
                      <a:pt x="73" y="105"/>
                      <a:pt x="73" y="104"/>
                      <a:pt x="73" y="102"/>
                    </a:cubicBezTo>
                    <a:cubicBezTo>
                      <a:pt x="82" y="100"/>
                      <a:pt x="90" y="96"/>
                      <a:pt x="97" y="90"/>
                    </a:cubicBezTo>
                    <a:cubicBezTo>
                      <a:pt x="97" y="90"/>
                      <a:pt x="96" y="89"/>
                      <a:pt x="96" y="89"/>
                    </a:cubicBezTo>
                    <a:cubicBezTo>
                      <a:pt x="94" y="86"/>
                      <a:pt x="96" y="84"/>
                      <a:pt x="96" y="81"/>
                    </a:cubicBezTo>
                    <a:cubicBezTo>
                      <a:pt x="96" y="79"/>
                      <a:pt x="92" y="79"/>
                      <a:pt x="92" y="78"/>
                    </a:cubicBezTo>
                    <a:cubicBezTo>
                      <a:pt x="91" y="73"/>
                      <a:pt x="95" y="73"/>
                      <a:pt x="97" y="71"/>
                    </a:cubicBezTo>
                    <a:cubicBezTo>
                      <a:pt x="99" y="69"/>
                      <a:pt x="95" y="64"/>
                      <a:pt x="92" y="65"/>
                    </a:cubicBezTo>
                    <a:cubicBezTo>
                      <a:pt x="90" y="65"/>
                      <a:pt x="83" y="63"/>
                      <a:pt x="83" y="58"/>
                    </a:cubicBezTo>
                    <a:cubicBezTo>
                      <a:pt x="84" y="51"/>
                      <a:pt x="75" y="52"/>
                      <a:pt x="74" y="49"/>
                    </a:cubicBezTo>
                    <a:cubicBezTo>
                      <a:pt x="72" y="44"/>
                      <a:pt x="75" y="39"/>
                      <a:pt x="79" y="37"/>
                    </a:cubicBezTo>
                    <a:cubicBezTo>
                      <a:pt x="85" y="36"/>
                      <a:pt x="91" y="31"/>
                      <a:pt x="90" y="25"/>
                    </a:cubicBezTo>
                    <a:cubicBezTo>
                      <a:pt x="90" y="19"/>
                      <a:pt x="87" y="14"/>
                      <a:pt x="82" y="11"/>
                    </a:cubicBezTo>
                    <a:cubicBezTo>
                      <a:pt x="78" y="9"/>
                      <a:pt x="73" y="7"/>
                      <a:pt x="67" y="7"/>
                    </a:cubicBezTo>
                    <a:cubicBezTo>
                      <a:pt x="63" y="7"/>
                      <a:pt x="58" y="8"/>
                      <a:pt x="59" y="11"/>
                    </a:cubicBezTo>
                    <a:cubicBezTo>
                      <a:pt x="59" y="16"/>
                      <a:pt x="74" y="17"/>
                      <a:pt x="72" y="22"/>
                    </a:cubicBezTo>
                    <a:cubicBezTo>
                      <a:pt x="70" y="25"/>
                      <a:pt x="60" y="29"/>
                      <a:pt x="62" y="33"/>
                    </a:cubicBezTo>
                    <a:cubicBezTo>
                      <a:pt x="63" y="35"/>
                      <a:pt x="66" y="33"/>
                      <a:pt x="65" y="38"/>
                    </a:cubicBezTo>
                    <a:cubicBezTo>
                      <a:pt x="65" y="40"/>
                      <a:pt x="63" y="44"/>
                      <a:pt x="60" y="44"/>
                    </a:cubicBezTo>
                    <a:cubicBezTo>
                      <a:pt x="57" y="45"/>
                      <a:pt x="54" y="37"/>
                      <a:pt x="46" y="36"/>
                    </a:cubicBezTo>
                    <a:cubicBezTo>
                      <a:pt x="42" y="36"/>
                      <a:pt x="36" y="42"/>
                      <a:pt x="41" y="47"/>
                    </a:cubicBezTo>
                    <a:cubicBezTo>
                      <a:pt x="44" y="50"/>
                      <a:pt x="49" y="44"/>
                      <a:pt x="51" y="48"/>
                    </a:cubicBezTo>
                    <a:cubicBezTo>
                      <a:pt x="52" y="52"/>
                      <a:pt x="51" y="58"/>
                      <a:pt x="56" y="61"/>
                    </a:cubicBezTo>
                    <a:cubicBezTo>
                      <a:pt x="58" y="62"/>
                      <a:pt x="61" y="63"/>
                      <a:pt x="64" y="65"/>
                    </a:cubicBezTo>
                    <a:cubicBezTo>
                      <a:pt x="59" y="66"/>
                      <a:pt x="54" y="67"/>
                      <a:pt x="48" y="70"/>
                    </a:cubicBezTo>
                    <a:cubicBezTo>
                      <a:pt x="43" y="68"/>
                      <a:pt x="43" y="68"/>
                      <a:pt x="43" y="68"/>
                    </a:cubicBezTo>
                    <a:cubicBezTo>
                      <a:pt x="45" y="66"/>
                      <a:pt x="48" y="65"/>
                      <a:pt x="47" y="61"/>
                    </a:cubicBezTo>
                    <a:cubicBezTo>
                      <a:pt x="46" y="55"/>
                      <a:pt x="36" y="58"/>
                      <a:pt x="29" y="51"/>
                    </a:cubicBezTo>
                    <a:cubicBezTo>
                      <a:pt x="27" y="48"/>
                      <a:pt x="22" y="41"/>
                      <a:pt x="22" y="33"/>
                    </a:cubicBezTo>
                    <a:cubicBezTo>
                      <a:pt x="19" y="39"/>
                      <a:pt x="17" y="47"/>
                      <a:pt x="17" y="55"/>
                    </a:cubicBezTo>
                    <a:cubicBezTo>
                      <a:pt x="17" y="57"/>
                      <a:pt x="17" y="60"/>
                      <a:pt x="17" y="62"/>
                    </a:cubicBezTo>
                    <a:cubicBezTo>
                      <a:pt x="17" y="62"/>
                      <a:pt x="17" y="62"/>
                      <a:pt x="17" y="62"/>
                    </a:cubicBezTo>
                    <a:cubicBezTo>
                      <a:pt x="15" y="62"/>
                      <a:pt x="13" y="63"/>
                      <a:pt x="11" y="63"/>
                    </a:cubicBezTo>
                    <a:cubicBezTo>
                      <a:pt x="10" y="61"/>
                      <a:pt x="10" y="58"/>
                      <a:pt x="10" y="55"/>
                    </a:cubicBezTo>
                    <a:cubicBezTo>
                      <a:pt x="10" y="25"/>
                      <a:pt x="35" y="0"/>
                      <a:pt x="65" y="0"/>
                    </a:cubicBezTo>
                    <a:cubicBezTo>
                      <a:pt x="95" y="0"/>
                      <a:pt x="119" y="25"/>
                      <a:pt x="119" y="55"/>
                    </a:cubicBezTo>
                  </a:path>
                </a:pathLst>
              </a:custGeom>
              <a:solidFill>
                <a:schemeClr val="bg1"/>
              </a:solidFill>
              <a:ln w="9525">
                <a:noFill/>
                <a:round/>
              </a:ln>
            </p:spPr>
            <p:txBody>
              <a:bodyPr anchor="ctr"/>
              <a:lstStyle/>
              <a:p>
                <a:pPr algn="ctr"/>
                <a:endParaRPr>
                  <a:latin typeface="Source Han Sans SC"/>
                  <a:cs typeface="+mn-ea"/>
                  <a:sym typeface="Source Han Sans SC"/>
                </a:endParaRPr>
              </a:p>
            </p:txBody>
          </p:sp>
        </p:grpSp>
        <p:grpSp>
          <p:nvGrpSpPr>
            <p:cNvPr id="41" name="千图PPT彼岸天：ID 8661124库_组合 85">
              <a:extLst>
                <a:ext uri="{FF2B5EF4-FFF2-40B4-BE49-F238E27FC236}">
                  <a16:creationId xmlns:a16="http://schemas.microsoft.com/office/drawing/2014/main" id="{4CCE5736-4C67-4056-A757-B634D24DBDF8}"/>
                </a:ext>
              </a:extLst>
            </p:cNvPr>
            <p:cNvGrpSpPr/>
            <p:nvPr>
              <p:custDataLst>
                <p:tags r:id="rId5"/>
              </p:custDataLst>
            </p:nvPr>
          </p:nvGrpSpPr>
          <p:grpSpPr>
            <a:xfrm>
              <a:off x="7099902" y="2922531"/>
              <a:ext cx="709012" cy="702525"/>
              <a:chOff x="2438400" y="2680880"/>
              <a:chExt cx="638468" cy="632627"/>
            </a:xfrm>
          </p:grpSpPr>
          <p:sp>
            <p:nvSpPr>
              <p:cNvPr id="42" name="Oval 89">
                <a:extLst>
                  <a:ext uri="{FF2B5EF4-FFF2-40B4-BE49-F238E27FC236}">
                    <a16:creationId xmlns:a16="http://schemas.microsoft.com/office/drawing/2014/main" id="{FB51B149-17C7-4E41-ABCF-0C76ACAF07B2}"/>
                  </a:ext>
                </a:extLst>
              </p:cNvPr>
              <p:cNvSpPr/>
              <p:nvPr/>
            </p:nvSpPr>
            <p:spPr>
              <a:xfrm rot="18900000">
                <a:off x="2438400" y="2680880"/>
                <a:ext cx="638468" cy="63262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43" name="Group 90">
                <a:extLst>
                  <a:ext uri="{FF2B5EF4-FFF2-40B4-BE49-F238E27FC236}">
                    <a16:creationId xmlns:a16="http://schemas.microsoft.com/office/drawing/2014/main" id="{1D6CD771-6E45-4638-90CA-6FBECFBF2C7A}"/>
                  </a:ext>
                </a:extLst>
              </p:cNvPr>
              <p:cNvGrpSpPr/>
              <p:nvPr/>
            </p:nvGrpSpPr>
            <p:grpSpPr>
              <a:xfrm>
                <a:off x="2565879" y="2816091"/>
                <a:ext cx="383510" cy="362204"/>
                <a:chOff x="5530851" y="1866899"/>
                <a:chExt cx="285750" cy="269875"/>
              </a:xfrm>
              <a:solidFill>
                <a:schemeClr val="bg1"/>
              </a:solidFill>
            </p:grpSpPr>
            <p:sp>
              <p:nvSpPr>
                <p:cNvPr id="44" name="Oval 91">
                  <a:extLst>
                    <a:ext uri="{FF2B5EF4-FFF2-40B4-BE49-F238E27FC236}">
                      <a16:creationId xmlns:a16="http://schemas.microsoft.com/office/drawing/2014/main" id="{7B700198-54E0-43D0-8C1A-7121F6BD411A}"/>
                    </a:ext>
                  </a:extLst>
                </p:cNvPr>
                <p:cNvSpPr/>
                <p:nvPr/>
              </p:nvSpPr>
              <p:spPr bwMode="auto">
                <a:xfrm>
                  <a:off x="5661026" y="1912936"/>
                  <a:ext cx="68263" cy="68263"/>
                </a:xfrm>
                <a:prstGeom prst="ellipse">
                  <a:avLst/>
                </a:prstGeom>
                <a:grpFill/>
                <a:ln w="9525">
                  <a:noFill/>
                  <a:round/>
                </a:ln>
              </p:spPr>
              <p:txBody>
                <a:bodyPr anchor="ctr"/>
                <a:lstStyle/>
                <a:p>
                  <a:pPr algn="ctr"/>
                  <a:endParaRPr>
                    <a:latin typeface="Source Han Sans SC"/>
                    <a:cs typeface="+mn-ea"/>
                    <a:sym typeface="Source Han Sans SC"/>
                  </a:endParaRPr>
                </a:p>
              </p:txBody>
            </p:sp>
            <p:sp>
              <p:nvSpPr>
                <p:cNvPr id="45" name="Freeform: Shape 92">
                  <a:extLst>
                    <a:ext uri="{FF2B5EF4-FFF2-40B4-BE49-F238E27FC236}">
                      <a16:creationId xmlns:a16="http://schemas.microsoft.com/office/drawing/2014/main" id="{C2ABE373-3696-4733-9B1C-8DDEF97ACE75}"/>
                    </a:ext>
                  </a:extLst>
                </p:cNvPr>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46" name="千图PPT彼岸天：ID 8661124库_组合 101">
              <a:extLst>
                <a:ext uri="{FF2B5EF4-FFF2-40B4-BE49-F238E27FC236}">
                  <a16:creationId xmlns:a16="http://schemas.microsoft.com/office/drawing/2014/main" id="{FCC2EF04-CBBB-4930-B34E-669816B23FD3}"/>
                </a:ext>
              </a:extLst>
            </p:cNvPr>
            <p:cNvGrpSpPr/>
            <p:nvPr>
              <p:custDataLst>
                <p:tags r:id="rId6"/>
              </p:custDataLst>
            </p:nvPr>
          </p:nvGrpSpPr>
          <p:grpSpPr>
            <a:xfrm>
              <a:off x="4379169" y="2955446"/>
              <a:ext cx="709012" cy="702525"/>
              <a:chOff x="2438400" y="3906247"/>
              <a:chExt cx="638468" cy="632627"/>
            </a:xfrm>
          </p:grpSpPr>
          <p:sp>
            <p:nvSpPr>
              <p:cNvPr id="47" name="Oval 105">
                <a:extLst>
                  <a:ext uri="{FF2B5EF4-FFF2-40B4-BE49-F238E27FC236}">
                    <a16:creationId xmlns:a16="http://schemas.microsoft.com/office/drawing/2014/main" id="{16424E1E-FC56-4273-907B-5EE2EA09DBFD}"/>
                  </a:ext>
                </a:extLst>
              </p:cNvPr>
              <p:cNvSpPr/>
              <p:nvPr/>
            </p:nvSpPr>
            <p:spPr>
              <a:xfrm rot="18900000">
                <a:off x="2438400" y="3906247"/>
                <a:ext cx="638468" cy="632627"/>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48" name="Group 106">
                <a:extLst>
                  <a:ext uri="{FF2B5EF4-FFF2-40B4-BE49-F238E27FC236}">
                    <a16:creationId xmlns:a16="http://schemas.microsoft.com/office/drawing/2014/main" id="{33B28761-18E1-4895-AA42-45331D0458E8}"/>
                  </a:ext>
                </a:extLst>
              </p:cNvPr>
              <p:cNvGrpSpPr/>
              <p:nvPr/>
            </p:nvGrpSpPr>
            <p:grpSpPr>
              <a:xfrm>
                <a:off x="2598452" y="4071806"/>
                <a:ext cx="318371" cy="301515"/>
                <a:chOff x="5133976" y="846136"/>
                <a:chExt cx="269875" cy="255588"/>
              </a:xfrm>
              <a:solidFill>
                <a:schemeClr val="bg1"/>
              </a:solidFill>
            </p:grpSpPr>
            <p:sp>
              <p:nvSpPr>
                <p:cNvPr id="49" name="Freeform: Shape 107">
                  <a:extLst>
                    <a:ext uri="{FF2B5EF4-FFF2-40B4-BE49-F238E27FC236}">
                      <a16:creationId xmlns:a16="http://schemas.microsoft.com/office/drawing/2014/main" id="{5234771D-3406-4E10-9E56-870EEC946EAD}"/>
                    </a:ext>
                  </a:extLst>
                </p:cNvPr>
                <p:cNvSpPr/>
                <p:nvPr/>
              </p:nvSpPr>
              <p:spPr bwMode="auto">
                <a:xfrm>
                  <a:off x="5191126" y="995361"/>
                  <a:ext cx="34925" cy="39688"/>
                </a:xfrm>
                <a:custGeom>
                  <a:avLst/>
                  <a:gdLst/>
                  <a:ahLst/>
                  <a:cxnLst>
                    <a:cxn ang="0">
                      <a:pos x="12" y="0"/>
                    </a:cxn>
                    <a:cxn ang="0">
                      <a:pos x="3" y="0"/>
                    </a:cxn>
                    <a:cxn ang="0">
                      <a:pos x="0" y="3"/>
                    </a:cxn>
                    <a:cxn ang="0">
                      <a:pos x="0" y="14"/>
                    </a:cxn>
                    <a:cxn ang="0">
                      <a:pos x="3" y="17"/>
                    </a:cxn>
                    <a:cxn ang="0">
                      <a:pos x="12" y="17"/>
                    </a:cxn>
                    <a:cxn ang="0">
                      <a:pos x="15" y="14"/>
                    </a:cxn>
                    <a:cxn ang="0">
                      <a:pos x="15" y="3"/>
                    </a:cxn>
                    <a:cxn ang="0">
                      <a:pos x="12" y="0"/>
                    </a:cxn>
                  </a:cxnLst>
                  <a:rect l="0" t="0" r="r" b="b"/>
                  <a:pathLst>
                    <a:path w="15" h="17">
                      <a:moveTo>
                        <a:pt x="12" y="0"/>
                      </a:moveTo>
                      <a:cubicBezTo>
                        <a:pt x="3" y="0"/>
                        <a:pt x="3" y="0"/>
                        <a:pt x="3" y="0"/>
                      </a:cubicBezTo>
                      <a:cubicBezTo>
                        <a:pt x="2" y="0"/>
                        <a:pt x="0" y="1"/>
                        <a:pt x="0" y="3"/>
                      </a:cubicBezTo>
                      <a:cubicBezTo>
                        <a:pt x="0" y="14"/>
                        <a:pt x="0" y="14"/>
                        <a:pt x="0" y="14"/>
                      </a:cubicBezTo>
                      <a:cubicBezTo>
                        <a:pt x="0" y="16"/>
                        <a:pt x="2" y="17"/>
                        <a:pt x="3" y="17"/>
                      </a:cubicBezTo>
                      <a:cubicBezTo>
                        <a:pt x="12" y="17"/>
                        <a:pt x="12" y="17"/>
                        <a:pt x="12" y="17"/>
                      </a:cubicBezTo>
                      <a:cubicBezTo>
                        <a:pt x="14" y="17"/>
                        <a:pt x="15" y="16"/>
                        <a:pt x="15" y="14"/>
                      </a:cubicBezTo>
                      <a:cubicBezTo>
                        <a:pt x="15" y="3"/>
                        <a:pt x="15" y="3"/>
                        <a:pt x="15" y="3"/>
                      </a:cubicBezTo>
                      <a:cubicBezTo>
                        <a:pt x="15" y="1"/>
                        <a:pt x="14" y="0"/>
                        <a:pt x="12" y="0"/>
                      </a:cubicBezTo>
                    </a:path>
                  </a:pathLst>
                </a:custGeom>
                <a:grpFill/>
                <a:ln w="9525">
                  <a:noFill/>
                  <a:round/>
                </a:ln>
              </p:spPr>
              <p:txBody>
                <a:bodyPr anchor="ctr"/>
                <a:lstStyle/>
                <a:p>
                  <a:pPr algn="ctr"/>
                  <a:endParaRPr>
                    <a:latin typeface="Source Han Sans SC"/>
                    <a:cs typeface="+mn-ea"/>
                    <a:sym typeface="Source Han Sans SC"/>
                  </a:endParaRPr>
                </a:p>
              </p:txBody>
            </p:sp>
            <p:sp>
              <p:nvSpPr>
                <p:cNvPr id="51" name="Freeform: Shape 108">
                  <a:extLst>
                    <a:ext uri="{FF2B5EF4-FFF2-40B4-BE49-F238E27FC236}">
                      <a16:creationId xmlns:a16="http://schemas.microsoft.com/office/drawing/2014/main" id="{016FCD78-8314-487F-A155-365A89B28E14}"/>
                    </a:ext>
                  </a:extLst>
                </p:cNvPr>
                <p:cNvSpPr/>
                <p:nvPr/>
              </p:nvSpPr>
              <p:spPr bwMode="auto">
                <a:xfrm>
                  <a:off x="5308601" y="1052511"/>
                  <a:ext cx="74613" cy="4763"/>
                </a:xfrm>
                <a:custGeom>
                  <a:avLst/>
                  <a:gdLst/>
                  <a:ahLst/>
                  <a:cxnLst>
                    <a:cxn ang="0">
                      <a:pos x="33" y="1"/>
                    </a:cxn>
                    <a:cxn ang="0">
                      <a:pos x="32" y="2"/>
                    </a:cxn>
                    <a:cxn ang="0">
                      <a:pos x="1" y="2"/>
                    </a:cxn>
                    <a:cxn ang="0">
                      <a:pos x="0" y="1"/>
                    </a:cxn>
                    <a:cxn ang="0">
                      <a:pos x="0" y="1"/>
                    </a:cxn>
                    <a:cxn ang="0">
                      <a:pos x="1" y="0"/>
                    </a:cxn>
                    <a:cxn ang="0">
                      <a:pos x="32" y="0"/>
                    </a:cxn>
                    <a:cxn ang="0">
                      <a:pos x="33" y="1"/>
                    </a:cxn>
                  </a:cxnLst>
                  <a:rect l="0" t="0" r="r" b="b"/>
                  <a:pathLst>
                    <a:path w="33" h="2">
                      <a:moveTo>
                        <a:pt x="33" y="1"/>
                      </a:moveTo>
                      <a:cubicBezTo>
                        <a:pt x="33" y="2"/>
                        <a:pt x="32" y="2"/>
                        <a:pt x="32" y="2"/>
                      </a:cubicBezTo>
                      <a:cubicBezTo>
                        <a:pt x="1" y="2"/>
                        <a:pt x="1" y="2"/>
                        <a:pt x="1" y="2"/>
                      </a:cubicBezTo>
                      <a:cubicBezTo>
                        <a:pt x="1" y="2"/>
                        <a:pt x="0" y="2"/>
                        <a:pt x="0" y="1"/>
                      </a:cubicBezTo>
                      <a:cubicBezTo>
                        <a:pt x="0" y="1"/>
                        <a:pt x="0" y="1"/>
                        <a:pt x="0" y="1"/>
                      </a:cubicBezTo>
                      <a:cubicBezTo>
                        <a:pt x="0" y="0"/>
                        <a:pt x="1" y="0"/>
                        <a:pt x="1" y="0"/>
                      </a:cubicBezTo>
                      <a:cubicBezTo>
                        <a:pt x="32" y="0"/>
                        <a:pt x="32" y="0"/>
                        <a:pt x="32" y="0"/>
                      </a:cubicBezTo>
                      <a:cubicBezTo>
                        <a:pt x="32" y="0"/>
                        <a:pt x="33" y="0"/>
                        <a:pt x="33" y="1"/>
                      </a:cubicBezTo>
                      <a:close/>
                    </a:path>
                  </a:pathLst>
                </a:custGeom>
                <a:grpFill/>
                <a:ln w="9525">
                  <a:noFill/>
                  <a:round/>
                </a:ln>
              </p:spPr>
              <p:txBody>
                <a:bodyPr anchor="ctr"/>
                <a:lstStyle/>
                <a:p>
                  <a:pPr algn="ctr"/>
                  <a:endParaRPr>
                    <a:latin typeface="Source Han Sans SC"/>
                    <a:cs typeface="+mn-ea"/>
                    <a:sym typeface="Source Han Sans SC"/>
                  </a:endParaRPr>
                </a:p>
              </p:txBody>
            </p:sp>
            <p:sp>
              <p:nvSpPr>
                <p:cNvPr id="53" name="Freeform: Shape 109">
                  <a:extLst>
                    <a:ext uri="{FF2B5EF4-FFF2-40B4-BE49-F238E27FC236}">
                      <a16:creationId xmlns:a16="http://schemas.microsoft.com/office/drawing/2014/main" id="{3B1D0BA9-7B37-4059-8595-9B826C4476E8}"/>
                    </a:ext>
                  </a:extLst>
                </p:cNvPr>
                <p:cNvSpPr/>
                <p:nvPr/>
              </p:nvSpPr>
              <p:spPr bwMode="auto">
                <a:xfrm>
                  <a:off x="5308601" y="993773"/>
                  <a:ext cx="31750" cy="6350"/>
                </a:xfrm>
                <a:custGeom>
                  <a:avLst/>
                  <a:gdLst/>
                  <a:ahLst/>
                  <a:cxnLst>
                    <a:cxn ang="0">
                      <a:pos x="14" y="2"/>
                    </a:cxn>
                    <a:cxn ang="0">
                      <a:pos x="13" y="3"/>
                    </a:cxn>
                    <a:cxn ang="0">
                      <a:pos x="1" y="3"/>
                    </a:cxn>
                    <a:cxn ang="0">
                      <a:pos x="0" y="2"/>
                    </a:cxn>
                    <a:cxn ang="0">
                      <a:pos x="0" y="1"/>
                    </a:cxn>
                    <a:cxn ang="0">
                      <a:pos x="1" y="0"/>
                    </a:cxn>
                    <a:cxn ang="0">
                      <a:pos x="13" y="0"/>
                    </a:cxn>
                    <a:cxn ang="0">
                      <a:pos x="14" y="1"/>
                    </a:cxn>
                    <a:cxn ang="0">
                      <a:pos x="14" y="2"/>
                    </a:cxn>
                  </a:cxnLst>
                  <a:rect l="0" t="0" r="r" b="b"/>
                  <a:pathLst>
                    <a:path w="14" h="3">
                      <a:moveTo>
                        <a:pt x="14" y="2"/>
                      </a:moveTo>
                      <a:cubicBezTo>
                        <a:pt x="14" y="3"/>
                        <a:pt x="14" y="3"/>
                        <a:pt x="13" y="3"/>
                      </a:cubicBezTo>
                      <a:cubicBezTo>
                        <a:pt x="1" y="3"/>
                        <a:pt x="1" y="3"/>
                        <a:pt x="1" y="3"/>
                      </a:cubicBezTo>
                      <a:cubicBezTo>
                        <a:pt x="1" y="3"/>
                        <a:pt x="0" y="3"/>
                        <a:pt x="0" y="2"/>
                      </a:cubicBezTo>
                      <a:cubicBezTo>
                        <a:pt x="0" y="1"/>
                        <a:pt x="0" y="1"/>
                        <a:pt x="0" y="1"/>
                      </a:cubicBezTo>
                      <a:cubicBezTo>
                        <a:pt x="0" y="1"/>
                        <a:pt x="1" y="0"/>
                        <a:pt x="1" y="0"/>
                      </a:cubicBezTo>
                      <a:cubicBezTo>
                        <a:pt x="13" y="0"/>
                        <a:pt x="13" y="0"/>
                        <a:pt x="13" y="0"/>
                      </a:cubicBezTo>
                      <a:cubicBezTo>
                        <a:pt x="14" y="0"/>
                        <a:pt x="14" y="1"/>
                        <a:pt x="14" y="1"/>
                      </a:cubicBezTo>
                      <a:lnTo>
                        <a:pt x="14"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54" name="Freeform: Shape 110">
                  <a:extLst>
                    <a:ext uri="{FF2B5EF4-FFF2-40B4-BE49-F238E27FC236}">
                      <a16:creationId xmlns:a16="http://schemas.microsoft.com/office/drawing/2014/main" id="{EC54429C-C5CF-42D1-A8B2-7CBD18FFC75F}"/>
                    </a:ext>
                  </a:extLst>
                </p:cNvPr>
                <p:cNvSpPr/>
                <p:nvPr/>
              </p:nvSpPr>
              <p:spPr bwMode="auto">
                <a:xfrm>
                  <a:off x="5351463" y="1071561"/>
                  <a:ext cx="30163" cy="6350"/>
                </a:xfrm>
                <a:custGeom>
                  <a:avLst/>
                  <a:gdLst/>
                  <a:ahLst/>
                  <a:cxnLst>
                    <a:cxn ang="0">
                      <a:pos x="13" y="2"/>
                    </a:cxn>
                    <a:cxn ang="0">
                      <a:pos x="13" y="3"/>
                    </a:cxn>
                    <a:cxn ang="0">
                      <a:pos x="1" y="3"/>
                    </a:cxn>
                    <a:cxn ang="0">
                      <a:pos x="0" y="2"/>
                    </a:cxn>
                    <a:cxn ang="0">
                      <a:pos x="0" y="1"/>
                    </a:cxn>
                    <a:cxn ang="0">
                      <a:pos x="1" y="0"/>
                    </a:cxn>
                    <a:cxn ang="0">
                      <a:pos x="13" y="0"/>
                    </a:cxn>
                    <a:cxn ang="0">
                      <a:pos x="13" y="1"/>
                    </a:cxn>
                    <a:cxn ang="0">
                      <a:pos x="13" y="2"/>
                    </a:cxn>
                  </a:cxnLst>
                  <a:rect l="0" t="0" r="r" b="b"/>
                  <a:pathLst>
                    <a:path w="13" h="3">
                      <a:moveTo>
                        <a:pt x="13" y="2"/>
                      </a:moveTo>
                      <a:cubicBezTo>
                        <a:pt x="13" y="2"/>
                        <a:pt x="13" y="3"/>
                        <a:pt x="13" y="3"/>
                      </a:cubicBezTo>
                      <a:cubicBezTo>
                        <a:pt x="1" y="3"/>
                        <a:pt x="1" y="3"/>
                        <a:pt x="1" y="3"/>
                      </a:cubicBezTo>
                      <a:cubicBezTo>
                        <a:pt x="0" y="3"/>
                        <a:pt x="0" y="2"/>
                        <a:pt x="0" y="2"/>
                      </a:cubicBezTo>
                      <a:cubicBezTo>
                        <a:pt x="0" y="1"/>
                        <a:pt x="0" y="1"/>
                        <a:pt x="0" y="1"/>
                      </a:cubicBezTo>
                      <a:cubicBezTo>
                        <a:pt x="0" y="1"/>
                        <a:pt x="0" y="0"/>
                        <a:pt x="1" y="0"/>
                      </a:cubicBezTo>
                      <a:cubicBezTo>
                        <a:pt x="13" y="0"/>
                        <a:pt x="13" y="0"/>
                        <a:pt x="13" y="0"/>
                      </a:cubicBezTo>
                      <a:cubicBezTo>
                        <a:pt x="13" y="0"/>
                        <a:pt x="13" y="1"/>
                        <a:pt x="13" y="1"/>
                      </a:cubicBezTo>
                      <a:lnTo>
                        <a:pt x="13"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62" name="Freeform: Shape 111">
                  <a:extLst>
                    <a:ext uri="{FF2B5EF4-FFF2-40B4-BE49-F238E27FC236}">
                      <a16:creationId xmlns:a16="http://schemas.microsoft.com/office/drawing/2014/main" id="{AE7CFC90-6F52-4E00-96E4-B7C3B9046EF8}"/>
                    </a:ext>
                  </a:extLst>
                </p:cNvPr>
                <p:cNvSpPr/>
                <p:nvPr/>
              </p:nvSpPr>
              <p:spPr bwMode="auto">
                <a:xfrm>
                  <a:off x="5308601" y="1014411"/>
                  <a:ext cx="44450" cy="4763"/>
                </a:xfrm>
                <a:custGeom>
                  <a:avLst/>
                  <a:gdLst/>
                  <a:ahLst/>
                  <a:cxnLst>
                    <a:cxn ang="0">
                      <a:pos x="20" y="1"/>
                    </a:cxn>
                    <a:cxn ang="0">
                      <a:pos x="19" y="2"/>
                    </a:cxn>
                    <a:cxn ang="0">
                      <a:pos x="1" y="2"/>
                    </a:cxn>
                    <a:cxn ang="0">
                      <a:pos x="0" y="1"/>
                    </a:cxn>
                    <a:cxn ang="0">
                      <a:pos x="0" y="1"/>
                    </a:cxn>
                    <a:cxn ang="0">
                      <a:pos x="1" y="0"/>
                    </a:cxn>
                    <a:cxn ang="0">
                      <a:pos x="19" y="0"/>
                    </a:cxn>
                    <a:cxn ang="0">
                      <a:pos x="20" y="1"/>
                    </a:cxn>
                  </a:cxnLst>
                  <a:rect l="0" t="0" r="r" b="b"/>
                  <a:pathLst>
                    <a:path w="20" h="2">
                      <a:moveTo>
                        <a:pt x="20" y="1"/>
                      </a:moveTo>
                      <a:cubicBezTo>
                        <a:pt x="20" y="2"/>
                        <a:pt x="20" y="2"/>
                        <a:pt x="19" y="2"/>
                      </a:cubicBezTo>
                      <a:cubicBezTo>
                        <a:pt x="1" y="2"/>
                        <a:pt x="1" y="2"/>
                        <a:pt x="1" y="2"/>
                      </a:cubicBezTo>
                      <a:cubicBezTo>
                        <a:pt x="1" y="2"/>
                        <a:pt x="0" y="2"/>
                        <a:pt x="0" y="1"/>
                      </a:cubicBezTo>
                      <a:cubicBezTo>
                        <a:pt x="0" y="1"/>
                        <a:pt x="0" y="1"/>
                        <a:pt x="0" y="1"/>
                      </a:cubicBezTo>
                      <a:cubicBezTo>
                        <a:pt x="0" y="0"/>
                        <a:pt x="1" y="0"/>
                        <a:pt x="1" y="0"/>
                      </a:cubicBezTo>
                      <a:cubicBezTo>
                        <a:pt x="19" y="0"/>
                        <a:pt x="19" y="0"/>
                        <a:pt x="19" y="0"/>
                      </a:cubicBezTo>
                      <a:cubicBezTo>
                        <a:pt x="20" y="0"/>
                        <a:pt x="20" y="0"/>
                        <a:pt x="20" y="1"/>
                      </a:cubicBezTo>
                      <a:close/>
                    </a:path>
                  </a:pathLst>
                </a:custGeom>
                <a:grpFill/>
                <a:ln w="9525">
                  <a:noFill/>
                  <a:round/>
                </a:ln>
              </p:spPr>
              <p:txBody>
                <a:bodyPr anchor="ctr"/>
                <a:lstStyle/>
                <a:p>
                  <a:pPr algn="ctr"/>
                  <a:endParaRPr>
                    <a:latin typeface="Source Han Sans SC"/>
                    <a:cs typeface="+mn-ea"/>
                    <a:sym typeface="Source Han Sans SC"/>
                  </a:endParaRPr>
                </a:p>
              </p:txBody>
            </p:sp>
            <p:sp>
              <p:nvSpPr>
                <p:cNvPr id="65" name="Freeform: Shape 112">
                  <a:extLst>
                    <a:ext uri="{FF2B5EF4-FFF2-40B4-BE49-F238E27FC236}">
                      <a16:creationId xmlns:a16="http://schemas.microsoft.com/office/drawing/2014/main" id="{39EF1680-0317-4BC8-A54F-2D756FE2BA10}"/>
                    </a:ext>
                  </a:extLst>
                </p:cNvPr>
                <p:cNvSpPr/>
                <p:nvPr/>
              </p:nvSpPr>
              <p:spPr bwMode="auto">
                <a:xfrm>
                  <a:off x="5308601" y="1031873"/>
                  <a:ext cx="74613" cy="7938"/>
                </a:xfrm>
                <a:custGeom>
                  <a:avLst/>
                  <a:gdLst/>
                  <a:ahLst/>
                  <a:cxnLst>
                    <a:cxn ang="0">
                      <a:pos x="33" y="2"/>
                    </a:cxn>
                    <a:cxn ang="0">
                      <a:pos x="32" y="3"/>
                    </a:cxn>
                    <a:cxn ang="0">
                      <a:pos x="1" y="3"/>
                    </a:cxn>
                    <a:cxn ang="0">
                      <a:pos x="0" y="2"/>
                    </a:cxn>
                    <a:cxn ang="0">
                      <a:pos x="0" y="1"/>
                    </a:cxn>
                    <a:cxn ang="0">
                      <a:pos x="1" y="0"/>
                    </a:cxn>
                    <a:cxn ang="0">
                      <a:pos x="32" y="0"/>
                    </a:cxn>
                    <a:cxn ang="0">
                      <a:pos x="33" y="1"/>
                    </a:cxn>
                    <a:cxn ang="0">
                      <a:pos x="33" y="2"/>
                    </a:cxn>
                  </a:cxnLst>
                  <a:rect l="0" t="0" r="r" b="b"/>
                  <a:pathLst>
                    <a:path w="33" h="3">
                      <a:moveTo>
                        <a:pt x="33" y="2"/>
                      </a:moveTo>
                      <a:cubicBezTo>
                        <a:pt x="33" y="2"/>
                        <a:pt x="32" y="3"/>
                        <a:pt x="32" y="3"/>
                      </a:cubicBezTo>
                      <a:cubicBezTo>
                        <a:pt x="1" y="3"/>
                        <a:pt x="1" y="3"/>
                        <a:pt x="1" y="3"/>
                      </a:cubicBezTo>
                      <a:cubicBezTo>
                        <a:pt x="1" y="3"/>
                        <a:pt x="0" y="2"/>
                        <a:pt x="0" y="2"/>
                      </a:cubicBezTo>
                      <a:cubicBezTo>
                        <a:pt x="0" y="1"/>
                        <a:pt x="0" y="1"/>
                        <a:pt x="0" y="1"/>
                      </a:cubicBezTo>
                      <a:cubicBezTo>
                        <a:pt x="0" y="1"/>
                        <a:pt x="1" y="0"/>
                        <a:pt x="1" y="0"/>
                      </a:cubicBezTo>
                      <a:cubicBezTo>
                        <a:pt x="32" y="0"/>
                        <a:pt x="32" y="0"/>
                        <a:pt x="32" y="0"/>
                      </a:cubicBezTo>
                      <a:cubicBezTo>
                        <a:pt x="32" y="0"/>
                        <a:pt x="33" y="1"/>
                        <a:pt x="33" y="1"/>
                      </a:cubicBezTo>
                      <a:lnTo>
                        <a:pt x="33"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66" name="Freeform: Shape 113">
                  <a:extLst>
                    <a:ext uri="{FF2B5EF4-FFF2-40B4-BE49-F238E27FC236}">
                      <a16:creationId xmlns:a16="http://schemas.microsoft.com/office/drawing/2014/main" id="{EAA4918E-0D89-48A0-AA16-674A79D62F33}"/>
                    </a:ext>
                  </a:extLst>
                </p:cNvPr>
                <p:cNvSpPr/>
                <p:nvPr/>
              </p:nvSpPr>
              <p:spPr bwMode="auto">
                <a:xfrm>
                  <a:off x="5287963" y="963611"/>
                  <a:ext cx="115888" cy="138113"/>
                </a:xfrm>
                <a:custGeom>
                  <a:avLst/>
                  <a:gdLst/>
                  <a:ahLst/>
                  <a:cxnLst>
                    <a:cxn ang="0">
                      <a:pos x="47" y="58"/>
                    </a:cxn>
                    <a:cxn ang="0">
                      <a:pos x="3" y="58"/>
                    </a:cxn>
                    <a:cxn ang="0">
                      <a:pos x="3" y="57"/>
                    </a:cxn>
                    <a:cxn ang="0">
                      <a:pos x="3" y="4"/>
                    </a:cxn>
                    <a:cxn ang="0">
                      <a:pos x="4" y="3"/>
                    </a:cxn>
                    <a:cxn ang="0">
                      <a:pos x="28" y="3"/>
                    </a:cxn>
                    <a:cxn ang="0">
                      <a:pos x="29" y="5"/>
                    </a:cxn>
                    <a:cxn ang="0">
                      <a:pos x="29" y="16"/>
                    </a:cxn>
                    <a:cxn ang="0">
                      <a:pos x="33" y="20"/>
                    </a:cxn>
                    <a:cxn ang="0">
                      <a:pos x="48" y="20"/>
                    </a:cxn>
                    <a:cxn ang="0">
                      <a:pos x="48" y="21"/>
                    </a:cxn>
                    <a:cxn ang="0">
                      <a:pos x="48" y="57"/>
                    </a:cxn>
                    <a:cxn ang="0">
                      <a:pos x="47" y="58"/>
                    </a:cxn>
                    <a:cxn ang="0">
                      <a:pos x="32" y="6"/>
                    </a:cxn>
                    <a:cxn ang="0">
                      <a:pos x="33" y="6"/>
                    </a:cxn>
                    <a:cxn ang="0">
                      <a:pos x="45" y="16"/>
                    </a:cxn>
                    <a:cxn ang="0">
                      <a:pos x="45" y="17"/>
                    </a:cxn>
                    <a:cxn ang="0">
                      <a:pos x="33" y="17"/>
                    </a:cxn>
                    <a:cxn ang="0">
                      <a:pos x="32" y="16"/>
                    </a:cxn>
                    <a:cxn ang="0">
                      <a:pos x="32" y="6"/>
                    </a:cxn>
                    <a:cxn ang="0">
                      <a:pos x="49" y="15"/>
                    </a:cxn>
                    <a:cxn ang="0">
                      <a:pos x="33" y="2"/>
                    </a:cxn>
                    <a:cxn ang="0">
                      <a:pos x="28" y="0"/>
                    </a:cxn>
                    <a:cxn ang="0">
                      <a:pos x="4" y="0"/>
                    </a:cxn>
                    <a:cxn ang="0">
                      <a:pos x="0" y="4"/>
                    </a:cxn>
                    <a:cxn ang="0">
                      <a:pos x="0" y="57"/>
                    </a:cxn>
                    <a:cxn ang="0">
                      <a:pos x="4" y="60"/>
                    </a:cxn>
                    <a:cxn ang="0">
                      <a:pos x="47" y="60"/>
                    </a:cxn>
                    <a:cxn ang="0">
                      <a:pos x="51" y="57"/>
                    </a:cxn>
                    <a:cxn ang="0">
                      <a:pos x="51" y="20"/>
                    </a:cxn>
                    <a:cxn ang="0">
                      <a:pos x="49" y="15"/>
                    </a:cxn>
                  </a:cxnLst>
                  <a:rect l="0" t="0" r="r" b="b"/>
                  <a:pathLst>
                    <a:path w="51" h="60">
                      <a:moveTo>
                        <a:pt x="47" y="58"/>
                      </a:moveTo>
                      <a:cubicBezTo>
                        <a:pt x="3" y="58"/>
                        <a:pt x="3" y="58"/>
                        <a:pt x="3" y="58"/>
                      </a:cubicBezTo>
                      <a:cubicBezTo>
                        <a:pt x="3" y="58"/>
                        <a:pt x="3" y="58"/>
                        <a:pt x="3" y="57"/>
                      </a:cubicBezTo>
                      <a:cubicBezTo>
                        <a:pt x="3" y="4"/>
                        <a:pt x="3" y="4"/>
                        <a:pt x="3" y="4"/>
                      </a:cubicBezTo>
                      <a:cubicBezTo>
                        <a:pt x="3" y="4"/>
                        <a:pt x="3" y="3"/>
                        <a:pt x="4" y="3"/>
                      </a:cubicBezTo>
                      <a:cubicBezTo>
                        <a:pt x="28" y="3"/>
                        <a:pt x="28" y="3"/>
                        <a:pt x="28" y="3"/>
                      </a:cubicBezTo>
                      <a:cubicBezTo>
                        <a:pt x="29" y="3"/>
                        <a:pt x="29" y="3"/>
                        <a:pt x="29" y="5"/>
                      </a:cubicBezTo>
                      <a:cubicBezTo>
                        <a:pt x="29" y="16"/>
                        <a:pt x="29" y="16"/>
                        <a:pt x="29" y="16"/>
                      </a:cubicBezTo>
                      <a:cubicBezTo>
                        <a:pt x="29" y="18"/>
                        <a:pt x="31" y="20"/>
                        <a:pt x="33" y="20"/>
                      </a:cubicBezTo>
                      <a:cubicBezTo>
                        <a:pt x="48" y="20"/>
                        <a:pt x="48" y="20"/>
                        <a:pt x="48" y="20"/>
                      </a:cubicBezTo>
                      <a:cubicBezTo>
                        <a:pt x="48" y="20"/>
                        <a:pt x="48" y="20"/>
                        <a:pt x="48" y="21"/>
                      </a:cubicBezTo>
                      <a:cubicBezTo>
                        <a:pt x="48" y="57"/>
                        <a:pt x="48" y="57"/>
                        <a:pt x="48" y="57"/>
                      </a:cubicBezTo>
                      <a:cubicBezTo>
                        <a:pt x="48" y="57"/>
                        <a:pt x="48" y="58"/>
                        <a:pt x="47" y="58"/>
                      </a:cubicBezTo>
                      <a:moveTo>
                        <a:pt x="32" y="6"/>
                      </a:moveTo>
                      <a:cubicBezTo>
                        <a:pt x="32" y="5"/>
                        <a:pt x="33" y="6"/>
                        <a:pt x="33" y="6"/>
                      </a:cubicBezTo>
                      <a:cubicBezTo>
                        <a:pt x="45" y="16"/>
                        <a:pt x="45" y="16"/>
                        <a:pt x="45" y="16"/>
                      </a:cubicBezTo>
                      <a:cubicBezTo>
                        <a:pt x="45" y="16"/>
                        <a:pt x="46" y="17"/>
                        <a:pt x="45" y="17"/>
                      </a:cubicBezTo>
                      <a:cubicBezTo>
                        <a:pt x="33" y="17"/>
                        <a:pt x="33" y="17"/>
                        <a:pt x="33" y="17"/>
                      </a:cubicBezTo>
                      <a:cubicBezTo>
                        <a:pt x="33" y="17"/>
                        <a:pt x="32" y="17"/>
                        <a:pt x="32" y="16"/>
                      </a:cubicBezTo>
                      <a:lnTo>
                        <a:pt x="32" y="6"/>
                      </a:lnTo>
                      <a:close/>
                      <a:moveTo>
                        <a:pt x="49" y="15"/>
                      </a:moveTo>
                      <a:cubicBezTo>
                        <a:pt x="33" y="2"/>
                        <a:pt x="33" y="2"/>
                        <a:pt x="33" y="2"/>
                      </a:cubicBezTo>
                      <a:cubicBezTo>
                        <a:pt x="32" y="1"/>
                        <a:pt x="30" y="0"/>
                        <a:pt x="28" y="0"/>
                      </a:cubicBezTo>
                      <a:cubicBezTo>
                        <a:pt x="4" y="0"/>
                        <a:pt x="4" y="0"/>
                        <a:pt x="4" y="0"/>
                      </a:cubicBezTo>
                      <a:cubicBezTo>
                        <a:pt x="2" y="0"/>
                        <a:pt x="0" y="2"/>
                        <a:pt x="0" y="4"/>
                      </a:cubicBezTo>
                      <a:cubicBezTo>
                        <a:pt x="0" y="57"/>
                        <a:pt x="0" y="57"/>
                        <a:pt x="0" y="57"/>
                      </a:cubicBezTo>
                      <a:cubicBezTo>
                        <a:pt x="0" y="60"/>
                        <a:pt x="4" y="60"/>
                        <a:pt x="4" y="60"/>
                      </a:cubicBezTo>
                      <a:cubicBezTo>
                        <a:pt x="47" y="60"/>
                        <a:pt x="47" y="60"/>
                        <a:pt x="47" y="60"/>
                      </a:cubicBezTo>
                      <a:cubicBezTo>
                        <a:pt x="49" y="60"/>
                        <a:pt x="51" y="59"/>
                        <a:pt x="51" y="57"/>
                      </a:cubicBezTo>
                      <a:cubicBezTo>
                        <a:pt x="51" y="20"/>
                        <a:pt x="51" y="20"/>
                        <a:pt x="51" y="20"/>
                      </a:cubicBezTo>
                      <a:cubicBezTo>
                        <a:pt x="51" y="18"/>
                        <a:pt x="50" y="16"/>
                        <a:pt x="49" y="15"/>
                      </a:cubicBezTo>
                    </a:path>
                  </a:pathLst>
                </a:custGeom>
                <a:grpFill/>
                <a:ln w="9525">
                  <a:noFill/>
                  <a:round/>
                </a:ln>
              </p:spPr>
              <p:txBody>
                <a:bodyPr anchor="ctr"/>
                <a:lstStyle/>
                <a:p>
                  <a:pPr algn="ctr"/>
                  <a:endParaRPr>
                    <a:latin typeface="Source Han Sans SC"/>
                    <a:cs typeface="+mn-ea"/>
                    <a:sym typeface="Source Han Sans SC"/>
                  </a:endParaRPr>
                </a:p>
              </p:txBody>
            </p:sp>
            <p:sp>
              <p:nvSpPr>
                <p:cNvPr id="67" name="Freeform: Shape 114">
                  <a:extLst>
                    <a:ext uri="{FF2B5EF4-FFF2-40B4-BE49-F238E27FC236}">
                      <a16:creationId xmlns:a16="http://schemas.microsoft.com/office/drawing/2014/main" id="{225C75D0-5E1C-4A7E-9ADF-CA95AD84D500}"/>
                    </a:ext>
                  </a:extLst>
                </p:cNvPr>
                <p:cNvSpPr/>
                <p:nvPr/>
              </p:nvSpPr>
              <p:spPr bwMode="auto">
                <a:xfrm>
                  <a:off x="5133976" y="846136"/>
                  <a:ext cx="268288" cy="247650"/>
                </a:xfrm>
                <a:custGeom>
                  <a:avLst/>
                  <a:gdLst/>
                  <a:ahLst/>
                  <a:cxnLst>
                    <a:cxn ang="0">
                      <a:pos x="37" y="7"/>
                    </a:cxn>
                    <a:cxn ang="0">
                      <a:pos x="37" y="7"/>
                    </a:cxn>
                    <a:cxn ang="0">
                      <a:pos x="79" y="7"/>
                    </a:cxn>
                    <a:cxn ang="0">
                      <a:pos x="80" y="8"/>
                    </a:cxn>
                    <a:cxn ang="0">
                      <a:pos x="80" y="14"/>
                    </a:cxn>
                    <a:cxn ang="0">
                      <a:pos x="79" y="14"/>
                    </a:cxn>
                    <a:cxn ang="0">
                      <a:pos x="37" y="14"/>
                    </a:cxn>
                    <a:cxn ang="0">
                      <a:pos x="37" y="14"/>
                    </a:cxn>
                    <a:cxn ang="0">
                      <a:pos x="37" y="7"/>
                    </a:cxn>
                    <a:cxn ang="0">
                      <a:pos x="61" y="102"/>
                    </a:cxn>
                    <a:cxn ang="0">
                      <a:pos x="60" y="101"/>
                    </a:cxn>
                    <a:cxn ang="0">
                      <a:pos x="13" y="101"/>
                    </a:cxn>
                    <a:cxn ang="0">
                      <a:pos x="10" y="99"/>
                    </a:cxn>
                    <a:cxn ang="0">
                      <a:pos x="10" y="74"/>
                    </a:cxn>
                    <a:cxn ang="0">
                      <a:pos x="11" y="73"/>
                    </a:cxn>
                    <a:cxn ang="0">
                      <a:pos x="17" y="73"/>
                    </a:cxn>
                    <a:cxn ang="0">
                      <a:pos x="18" y="72"/>
                    </a:cxn>
                    <a:cxn ang="0">
                      <a:pos x="18" y="66"/>
                    </a:cxn>
                    <a:cxn ang="0">
                      <a:pos x="24" y="57"/>
                    </a:cxn>
                    <a:cxn ang="0">
                      <a:pos x="42" y="57"/>
                    </a:cxn>
                    <a:cxn ang="0">
                      <a:pos x="48" y="66"/>
                    </a:cxn>
                    <a:cxn ang="0">
                      <a:pos x="48" y="72"/>
                    </a:cxn>
                    <a:cxn ang="0">
                      <a:pos x="49" y="73"/>
                    </a:cxn>
                    <a:cxn ang="0">
                      <a:pos x="60" y="73"/>
                    </a:cxn>
                    <a:cxn ang="0">
                      <a:pos x="61" y="72"/>
                    </a:cxn>
                    <a:cxn ang="0">
                      <a:pos x="61" y="53"/>
                    </a:cxn>
                    <a:cxn ang="0">
                      <a:pos x="69" y="45"/>
                    </a:cxn>
                    <a:cxn ang="0">
                      <a:pos x="96" y="45"/>
                    </a:cxn>
                    <a:cxn ang="0">
                      <a:pos x="104" y="48"/>
                    </a:cxn>
                    <a:cxn ang="0">
                      <a:pos x="116" y="58"/>
                    </a:cxn>
                    <a:cxn ang="0">
                      <a:pos x="117" y="57"/>
                    </a:cxn>
                    <a:cxn ang="0">
                      <a:pos x="117" y="20"/>
                    </a:cxn>
                    <a:cxn ang="0">
                      <a:pos x="111" y="14"/>
                    </a:cxn>
                    <a:cxn ang="0">
                      <a:pos x="87" y="14"/>
                    </a:cxn>
                    <a:cxn ang="0">
                      <a:pos x="86" y="14"/>
                    </a:cxn>
                    <a:cxn ang="0">
                      <a:pos x="86" y="7"/>
                    </a:cxn>
                    <a:cxn ang="0">
                      <a:pos x="80" y="0"/>
                    </a:cxn>
                    <a:cxn ang="0">
                      <a:pos x="37" y="0"/>
                    </a:cxn>
                    <a:cxn ang="0">
                      <a:pos x="30" y="7"/>
                    </a:cxn>
                    <a:cxn ang="0">
                      <a:pos x="30" y="14"/>
                    </a:cxn>
                    <a:cxn ang="0">
                      <a:pos x="30" y="14"/>
                    </a:cxn>
                    <a:cxn ang="0">
                      <a:pos x="6" y="14"/>
                    </a:cxn>
                    <a:cxn ang="0">
                      <a:pos x="0" y="20"/>
                    </a:cxn>
                    <a:cxn ang="0">
                      <a:pos x="0" y="67"/>
                    </a:cxn>
                    <a:cxn ang="0">
                      <a:pos x="3" y="72"/>
                    </a:cxn>
                    <a:cxn ang="0">
                      <a:pos x="4" y="74"/>
                    </a:cxn>
                    <a:cxn ang="0">
                      <a:pos x="4" y="99"/>
                    </a:cxn>
                    <a:cxn ang="0">
                      <a:pos x="13" y="108"/>
                    </a:cxn>
                    <a:cxn ang="0">
                      <a:pos x="61" y="108"/>
                    </a:cxn>
                    <a:cxn ang="0">
                      <a:pos x="61" y="108"/>
                    </a:cxn>
                    <a:cxn ang="0">
                      <a:pos x="61" y="102"/>
                    </a:cxn>
                  </a:cxnLst>
                  <a:rect l="0" t="0" r="r" b="b"/>
                  <a:pathLst>
                    <a:path w="117" h="108">
                      <a:moveTo>
                        <a:pt x="37" y="7"/>
                      </a:moveTo>
                      <a:cubicBezTo>
                        <a:pt x="37" y="7"/>
                        <a:pt x="37" y="7"/>
                        <a:pt x="37" y="7"/>
                      </a:cubicBezTo>
                      <a:cubicBezTo>
                        <a:pt x="79" y="7"/>
                        <a:pt x="79" y="7"/>
                        <a:pt x="79" y="7"/>
                      </a:cubicBezTo>
                      <a:cubicBezTo>
                        <a:pt x="79" y="7"/>
                        <a:pt x="80" y="7"/>
                        <a:pt x="80" y="8"/>
                      </a:cubicBezTo>
                      <a:cubicBezTo>
                        <a:pt x="80" y="14"/>
                        <a:pt x="80" y="14"/>
                        <a:pt x="80" y="14"/>
                      </a:cubicBezTo>
                      <a:cubicBezTo>
                        <a:pt x="80" y="14"/>
                        <a:pt x="79" y="14"/>
                        <a:pt x="79" y="14"/>
                      </a:cubicBezTo>
                      <a:cubicBezTo>
                        <a:pt x="37" y="14"/>
                        <a:pt x="37" y="14"/>
                        <a:pt x="37" y="14"/>
                      </a:cubicBezTo>
                      <a:cubicBezTo>
                        <a:pt x="37" y="14"/>
                        <a:pt x="37" y="14"/>
                        <a:pt x="37" y="14"/>
                      </a:cubicBezTo>
                      <a:lnTo>
                        <a:pt x="37" y="7"/>
                      </a:lnTo>
                      <a:close/>
                      <a:moveTo>
                        <a:pt x="61" y="102"/>
                      </a:moveTo>
                      <a:cubicBezTo>
                        <a:pt x="61" y="101"/>
                        <a:pt x="60" y="101"/>
                        <a:pt x="60" y="101"/>
                      </a:cubicBezTo>
                      <a:cubicBezTo>
                        <a:pt x="13" y="101"/>
                        <a:pt x="13" y="101"/>
                        <a:pt x="13" y="101"/>
                      </a:cubicBezTo>
                      <a:cubicBezTo>
                        <a:pt x="11" y="101"/>
                        <a:pt x="10" y="100"/>
                        <a:pt x="10" y="99"/>
                      </a:cubicBezTo>
                      <a:cubicBezTo>
                        <a:pt x="10" y="74"/>
                        <a:pt x="10" y="74"/>
                        <a:pt x="10" y="74"/>
                      </a:cubicBezTo>
                      <a:cubicBezTo>
                        <a:pt x="10" y="74"/>
                        <a:pt x="10" y="73"/>
                        <a:pt x="11" y="73"/>
                      </a:cubicBezTo>
                      <a:cubicBezTo>
                        <a:pt x="17" y="73"/>
                        <a:pt x="17" y="73"/>
                        <a:pt x="17" y="73"/>
                      </a:cubicBezTo>
                      <a:cubicBezTo>
                        <a:pt x="17" y="73"/>
                        <a:pt x="18" y="73"/>
                        <a:pt x="18" y="72"/>
                      </a:cubicBezTo>
                      <a:cubicBezTo>
                        <a:pt x="18" y="66"/>
                        <a:pt x="18" y="66"/>
                        <a:pt x="18" y="66"/>
                      </a:cubicBezTo>
                      <a:cubicBezTo>
                        <a:pt x="18" y="63"/>
                        <a:pt x="18" y="57"/>
                        <a:pt x="24" y="57"/>
                      </a:cubicBezTo>
                      <a:cubicBezTo>
                        <a:pt x="42" y="57"/>
                        <a:pt x="42" y="57"/>
                        <a:pt x="42" y="57"/>
                      </a:cubicBezTo>
                      <a:cubicBezTo>
                        <a:pt x="47" y="57"/>
                        <a:pt x="48" y="63"/>
                        <a:pt x="48" y="66"/>
                      </a:cubicBezTo>
                      <a:cubicBezTo>
                        <a:pt x="48" y="72"/>
                        <a:pt x="48" y="72"/>
                        <a:pt x="48" y="72"/>
                      </a:cubicBezTo>
                      <a:cubicBezTo>
                        <a:pt x="48" y="73"/>
                        <a:pt x="49" y="73"/>
                        <a:pt x="49" y="73"/>
                      </a:cubicBezTo>
                      <a:cubicBezTo>
                        <a:pt x="60" y="73"/>
                        <a:pt x="60" y="73"/>
                        <a:pt x="60" y="73"/>
                      </a:cubicBezTo>
                      <a:cubicBezTo>
                        <a:pt x="61" y="73"/>
                        <a:pt x="61" y="72"/>
                        <a:pt x="61" y="72"/>
                      </a:cubicBezTo>
                      <a:cubicBezTo>
                        <a:pt x="61" y="53"/>
                        <a:pt x="61" y="53"/>
                        <a:pt x="61" y="53"/>
                      </a:cubicBezTo>
                      <a:cubicBezTo>
                        <a:pt x="61" y="48"/>
                        <a:pt x="65" y="45"/>
                        <a:pt x="69" y="45"/>
                      </a:cubicBezTo>
                      <a:cubicBezTo>
                        <a:pt x="96" y="45"/>
                        <a:pt x="96" y="45"/>
                        <a:pt x="96" y="45"/>
                      </a:cubicBezTo>
                      <a:cubicBezTo>
                        <a:pt x="99" y="45"/>
                        <a:pt x="102" y="46"/>
                        <a:pt x="104" y="48"/>
                      </a:cubicBezTo>
                      <a:cubicBezTo>
                        <a:pt x="104" y="48"/>
                        <a:pt x="113" y="55"/>
                        <a:pt x="116" y="58"/>
                      </a:cubicBezTo>
                      <a:cubicBezTo>
                        <a:pt x="116" y="58"/>
                        <a:pt x="117" y="58"/>
                        <a:pt x="117" y="57"/>
                      </a:cubicBezTo>
                      <a:cubicBezTo>
                        <a:pt x="117" y="20"/>
                        <a:pt x="117" y="20"/>
                        <a:pt x="117" y="20"/>
                      </a:cubicBezTo>
                      <a:cubicBezTo>
                        <a:pt x="117" y="17"/>
                        <a:pt x="114" y="14"/>
                        <a:pt x="111" y="14"/>
                      </a:cubicBezTo>
                      <a:cubicBezTo>
                        <a:pt x="87" y="14"/>
                        <a:pt x="87" y="14"/>
                        <a:pt x="87" y="14"/>
                      </a:cubicBezTo>
                      <a:cubicBezTo>
                        <a:pt x="87" y="14"/>
                        <a:pt x="86" y="14"/>
                        <a:pt x="86" y="14"/>
                      </a:cubicBezTo>
                      <a:cubicBezTo>
                        <a:pt x="86" y="7"/>
                        <a:pt x="86" y="7"/>
                        <a:pt x="86" y="7"/>
                      </a:cubicBezTo>
                      <a:cubicBezTo>
                        <a:pt x="86" y="3"/>
                        <a:pt x="83" y="0"/>
                        <a:pt x="80" y="0"/>
                      </a:cubicBezTo>
                      <a:cubicBezTo>
                        <a:pt x="37" y="0"/>
                        <a:pt x="37" y="0"/>
                        <a:pt x="37" y="0"/>
                      </a:cubicBezTo>
                      <a:cubicBezTo>
                        <a:pt x="33" y="0"/>
                        <a:pt x="30" y="3"/>
                        <a:pt x="30" y="7"/>
                      </a:cubicBezTo>
                      <a:cubicBezTo>
                        <a:pt x="30" y="14"/>
                        <a:pt x="30" y="14"/>
                        <a:pt x="30" y="14"/>
                      </a:cubicBezTo>
                      <a:cubicBezTo>
                        <a:pt x="30" y="14"/>
                        <a:pt x="30" y="14"/>
                        <a:pt x="30" y="14"/>
                      </a:cubicBezTo>
                      <a:cubicBezTo>
                        <a:pt x="6" y="14"/>
                        <a:pt x="6" y="14"/>
                        <a:pt x="6" y="14"/>
                      </a:cubicBezTo>
                      <a:cubicBezTo>
                        <a:pt x="2" y="14"/>
                        <a:pt x="0" y="17"/>
                        <a:pt x="0" y="20"/>
                      </a:cubicBezTo>
                      <a:cubicBezTo>
                        <a:pt x="0" y="67"/>
                        <a:pt x="0" y="67"/>
                        <a:pt x="0" y="67"/>
                      </a:cubicBezTo>
                      <a:cubicBezTo>
                        <a:pt x="0" y="70"/>
                        <a:pt x="1" y="71"/>
                        <a:pt x="3" y="72"/>
                      </a:cubicBezTo>
                      <a:cubicBezTo>
                        <a:pt x="3" y="73"/>
                        <a:pt x="4" y="73"/>
                        <a:pt x="4" y="74"/>
                      </a:cubicBezTo>
                      <a:cubicBezTo>
                        <a:pt x="4" y="99"/>
                        <a:pt x="4" y="99"/>
                        <a:pt x="4" y="99"/>
                      </a:cubicBezTo>
                      <a:cubicBezTo>
                        <a:pt x="4" y="104"/>
                        <a:pt x="8" y="108"/>
                        <a:pt x="13" y="108"/>
                      </a:cubicBezTo>
                      <a:cubicBezTo>
                        <a:pt x="61" y="108"/>
                        <a:pt x="61" y="108"/>
                        <a:pt x="61" y="108"/>
                      </a:cubicBezTo>
                      <a:cubicBezTo>
                        <a:pt x="61" y="108"/>
                        <a:pt x="61" y="108"/>
                        <a:pt x="61" y="108"/>
                      </a:cubicBezTo>
                      <a:lnTo>
                        <a:pt x="61" y="102"/>
                      </a:lnTo>
                      <a:close/>
                    </a:path>
                  </a:pathLst>
                </a:custGeom>
                <a:grpFill/>
                <a:ln w="9525">
                  <a:noFill/>
                  <a:round/>
                </a:ln>
              </p:spPr>
              <p:txBody>
                <a:bodyPr anchor="ctr"/>
                <a:lstStyle/>
                <a:p>
                  <a:pPr algn="ctr"/>
                  <a:endParaRPr>
                    <a:latin typeface="Source Han Sans SC"/>
                    <a:cs typeface="+mn-ea"/>
                    <a:sym typeface="Source Han Sans SC"/>
                  </a:endParaRPr>
                </a:p>
              </p:txBody>
            </p:sp>
          </p:grpSp>
        </p:grpSp>
      </p:grpSp>
      <p:sp>
        <p:nvSpPr>
          <p:cNvPr id="68" name="išľíďè">
            <a:extLst>
              <a:ext uri="{FF2B5EF4-FFF2-40B4-BE49-F238E27FC236}">
                <a16:creationId xmlns:a16="http://schemas.microsoft.com/office/drawing/2014/main" id="{19FA5BB9-F846-466E-B3DA-ADE9A1EAA94E}"/>
              </a:ext>
            </a:extLst>
          </p:cNvPr>
          <p:cNvSpPr/>
          <p:nvPr/>
        </p:nvSpPr>
        <p:spPr bwMode="auto">
          <a:xfrm>
            <a:off x="1051017" y="3662350"/>
            <a:ext cx="3056647" cy="11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50000"/>
              </a:lnSpc>
              <a:spcBef>
                <a:spcPct val="0"/>
              </a:spcBef>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股东背景特别是控股股东的背景在很大程度上决定着客户的经济性质、经营方向、管理方式及社会形象等。</a:t>
            </a:r>
          </a:p>
        </p:txBody>
      </p:sp>
      <p:sp>
        <p:nvSpPr>
          <p:cNvPr id="69" name="iSlíďè">
            <a:extLst>
              <a:ext uri="{FF2B5EF4-FFF2-40B4-BE49-F238E27FC236}">
                <a16:creationId xmlns:a16="http://schemas.microsoft.com/office/drawing/2014/main" id="{68E88B2B-107D-4CF1-9884-63311C6F6510}"/>
              </a:ext>
            </a:extLst>
          </p:cNvPr>
          <p:cNvSpPr txBox="1"/>
          <p:nvPr/>
        </p:nvSpPr>
        <p:spPr bwMode="auto">
          <a:xfrm>
            <a:off x="2058271" y="3201596"/>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lvl="0" algn="ctr" defTabSz="913765">
              <a:spcBef>
                <a:spcPct val="0"/>
              </a:spcBef>
              <a:defRPr/>
            </a:pPr>
            <a:r>
              <a:rPr lang="zh-CN" altLang="en-US" b="1"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股东背景</a:t>
            </a:r>
          </a:p>
        </p:txBody>
      </p:sp>
      <p:sp>
        <p:nvSpPr>
          <p:cNvPr id="70" name="išľíďè">
            <a:extLst>
              <a:ext uri="{FF2B5EF4-FFF2-40B4-BE49-F238E27FC236}">
                <a16:creationId xmlns:a16="http://schemas.microsoft.com/office/drawing/2014/main" id="{803A0AD1-EE78-4458-84BA-DCA3C990C954}"/>
              </a:ext>
            </a:extLst>
          </p:cNvPr>
          <p:cNvSpPr/>
          <p:nvPr/>
        </p:nvSpPr>
        <p:spPr bwMode="auto">
          <a:xfrm>
            <a:off x="1051017" y="1452940"/>
            <a:ext cx="3330013" cy="14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50000"/>
              </a:lnSpc>
              <a:spcBef>
                <a:spcPct val="0"/>
              </a:spcBef>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了解客户发展历史可以避免信贷业务人员被眼前景象所迷惑，从而能够从整体上对客户目前状况及未来发展进行分析和判断。</a:t>
            </a:r>
          </a:p>
        </p:txBody>
      </p:sp>
      <p:sp>
        <p:nvSpPr>
          <p:cNvPr id="71" name="iSlíďè">
            <a:extLst>
              <a:ext uri="{FF2B5EF4-FFF2-40B4-BE49-F238E27FC236}">
                <a16:creationId xmlns:a16="http://schemas.microsoft.com/office/drawing/2014/main" id="{D3520C67-4F67-4386-969B-A986B894A39E}"/>
              </a:ext>
            </a:extLst>
          </p:cNvPr>
          <p:cNvSpPr txBox="1"/>
          <p:nvPr/>
        </p:nvSpPr>
        <p:spPr bwMode="auto">
          <a:xfrm>
            <a:off x="2299626" y="1056861"/>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lvl="0" algn="ctr" defTabSz="913765">
              <a:spcBef>
                <a:spcPct val="0"/>
              </a:spcBef>
              <a:defRPr/>
            </a:pPr>
            <a:r>
              <a:rPr lang="zh-CN" altLang="en-US" b="1"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客户历史分析</a:t>
            </a:r>
            <a:endParaRPr kumimoji="0" lang="zh-CN" altLang="en-US"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Source Han Sans SC"/>
            </a:endParaRPr>
          </a:p>
        </p:txBody>
      </p:sp>
      <p:sp>
        <p:nvSpPr>
          <p:cNvPr id="72" name="išľíďè">
            <a:extLst>
              <a:ext uri="{FF2B5EF4-FFF2-40B4-BE49-F238E27FC236}">
                <a16:creationId xmlns:a16="http://schemas.microsoft.com/office/drawing/2014/main" id="{320B5690-3970-432D-BE14-C4E34AF1F9D9}"/>
              </a:ext>
            </a:extLst>
          </p:cNvPr>
          <p:cNvSpPr/>
          <p:nvPr/>
        </p:nvSpPr>
        <p:spPr bwMode="auto">
          <a:xfrm>
            <a:off x="8035419" y="1455511"/>
            <a:ext cx="3347028" cy="145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spcBef>
                <a:spcPct val="0"/>
              </a:spcBef>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信贷人员对客户法人治理结构的评价要着重关注控股股东行为的规范，董事会组成结构、运作方式和决策规则，以及对内部控制人的激励约束等几方面因素。</a:t>
            </a:r>
          </a:p>
        </p:txBody>
      </p:sp>
      <p:sp>
        <p:nvSpPr>
          <p:cNvPr id="73" name="iSlíďè">
            <a:extLst>
              <a:ext uri="{FF2B5EF4-FFF2-40B4-BE49-F238E27FC236}">
                <a16:creationId xmlns:a16="http://schemas.microsoft.com/office/drawing/2014/main" id="{9E85FD11-3B03-4788-8A3D-28C2F49FCB3B}"/>
              </a:ext>
            </a:extLst>
          </p:cNvPr>
          <p:cNvSpPr txBox="1"/>
          <p:nvPr/>
        </p:nvSpPr>
        <p:spPr bwMode="auto">
          <a:xfrm>
            <a:off x="8298366" y="1051820"/>
            <a:ext cx="2023236"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algn="ctr" defTabSz="913765">
              <a:spcBef>
                <a:spcPct val="0"/>
              </a:spcBef>
              <a:defRPr/>
            </a:pPr>
            <a:r>
              <a:rPr lang="zh-CN" altLang="en-US" b="1"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法人治理结构分析</a:t>
            </a:r>
          </a:p>
        </p:txBody>
      </p:sp>
      <p:sp>
        <p:nvSpPr>
          <p:cNvPr id="74" name="išľíďè">
            <a:extLst>
              <a:ext uri="{FF2B5EF4-FFF2-40B4-BE49-F238E27FC236}">
                <a16:creationId xmlns:a16="http://schemas.microsoft.com/office/drawing/2014/main" id="{299E94CB-70B9-442A-AED1-E78F9F916099}"/>
              </a:ext>
            </a:extLst>
          </p:cNvPr>
          <p:cNvSpPr/>
          <p:nvPr/>
        </p:nvSpPr>
        <p:spPr bwMode="auto">
          <a:xfrm>
            <a:off x="8054832" y="3704636"/>
            <a:ext cx="2965168" cy="112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50000"/>
              </a:lnSpc>
              <a:spcBef>
                <a:spcPct val="0"/>
              </a:spcBef>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高级管理层尤其是主要负责人的素质和行业管理经验是信贷人员考察高管人员的重点。</a:t>
            </a:r>
          </a:p>
        </p:txBody>
      </p:sp>
      <p:sp>
        <p:nvSpPr>
          <p:cNvPr id="75" name="iSlíďè">
            <a:extLst>
              <a:ext uri="{FF2B5EF4-FFF2-40B4-BE49-F238E27FC236}">
                <a16:creationId xmlns:a16="http://schemas.microsoft.com/office/drawing/2014/main" id="{9E7EF7FD-D3F2-4F93-AC22-1CD7834C3DE9}"/>
              </a:ext>
            </a:extLst>
          </p:cNvPr>
          <p:cNvSpPr txBox="1"/>
          <p:nvPr/>
        </p:nvSpPr>
        <p:spPr bwMode="auto">
          <a:xfrm>
            <a:off x="8710437" y="3311154"/>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lvl="0" algn="ctr" defTabSz="913765">
              <a:spcBef>
                <a:spcPct val="0"/>
              </a:spcBef>
              <a:defRPr/>
            </a:pPr>
            <a:r>
              <a:rPr lang="zh-CN" altLang="en-US" b="1"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高管人员</a:t>
            </a:r>
          </a:p>
        </p:txBody>
      </p:sp>
      <p:sp>
        <p:nvSpPr>
          <p:cNvPr id="76" name="išľíďè">
            <a:extLst>
              <a:ext uri="{FF2B5EF4-FFF2-40B4-BE49-F238E27FC236}">
                <a16:creationId xmlns:a16="http://schemas.microsoft.com/office/drawing/2014/main" id="{54A257A8-CDA7-491A-9704-5E1A51A27DF7}"/>
              </a:ext>
            </a:extLst>
          </p:cNvPr>
          <p:cNvSpPr/>
          <p:nvPr/>
        </p:nvSpPr>
        <p:spPr bwMode="auto">
          <a:xfrm>
            <a:off x="4415372" y="5368206"/>
            <a:ext cx="336125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150000"/>
              </a:lnSpc>
              <a:spcBef>
                <a:spcPct val="0"/>
              </a:spcBef>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借款人的不良记录可通过“中国人民银行企业征信系统”查阅，查看客户过去有无拖欠银行贷款等事项。</a:t>
            </a:r>
          </a:p>
        </p:txBody>
      </p:sp>
      <p:sp>
        <p:nvSpPr>
          <p:cNvPr id="77" name="iSlíďè">
            <a:extLst>
              <a:ext uri="{FF2B5EF4-FFF2-40B4-BE49-F238E27FC236}">
                <a16:creationId xmlns:a16="http://schemas.microsoft.com/office/drawing/2014/main" id="{509B88D8-E1F7-4B2C-85EE-C065D6462722}"/>
              </a:ext>
            </a:extLst>
          </p:cNvPr>
          <p:cNvSpPr txBox="1"/>
          <p:nvPr/>
        </p:nvSpPr>
        <p:spPr bwMode="auto">
          <a:xfrm>
            <a:off x="5417802" y="4995891"/>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lvl="0" algn="ctr" defTabSz="913765">
              <a:spcBef>
                <a:spcPct val="0"/>
              </a:spcBef>
              <a:defRPr/>
            </a:pPr>
            <a:r>
              <a:rPr lang="zh-CN" altLang="en-US" b="1"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信誉情况</a:t>
            </a:r>
          </a:p>
        </p:txBody>
      </p:sp>
    </p:spTree>
    <p:extLst>
      <p:ext uri="{BB962C8B-B14F-4D97-AF65-F5344CB8AC3E}">
        <p14:creationId xmlns:p14="http://schemas.microsoft.com/office/powerpoint/2010/main" val="374415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down)">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down)">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down)">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down)">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down)">
                                      <p:cBhvr>
                                        <p:cTn id="5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P spid="73" grpId="0"/>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客户品质分析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客户经营管理状况分析</a:t>
            </a:r>
          </a:p>
        </p:txBody>
      </p:sp>
    </p:spTree>
    <p:extLst>
      <p:ext uri="{BB962C8B-B14F-4D97-AF65-F5344CB8AC3E}">
        <p14:creationId xmlns:p14="http://schemas.microsoft.com/office/powerpoint/2010/main" val="1887745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0" name="Rectangle 18"/>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客户品质分析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客户经营管理状况分析</a:t>
            </a:r>
          </a:p>
        </p:txBody>
      </p:sp>
      <p:grpSp>
        <p:nvGrpSpPr>
          <p:cNvPr id="55" name="组合 54">
            <a:extLst>
              <a:ext uri="{FF2B5EF4-FFF2-40B4-BE49-F238E27FC236}">
                <a16:creationId xmlns:a16="http://schemas.microsoft.com/office/drawing/2014/main" id="{1647F95B-AAF0-4FBD-A436-419AC8F8D89C}"/>
              </a:ext>
            </a:extLst>
          </p:cNvPr>
          <p:cNvGrpSpPr/>
          <p:nvPr/>
        </p:nvGrpSpPr>
        <p:grpSpPr>
          <a:xfrm>
            <a:off x="4966513" y="1123926"/>
            <a:ext cx="2620362" cy="1664135"/>
            <a:chOff x="4514085" y="1429539"/>
            <a:chExt cx="2620362" cy="1664135"/>
          </a:xfrm>
        </p:grpSpPr>
        <p:sp>
          <p:nvSpPr>
            <p:cNvPr id="116" name="TextBox 52">
              <a:extLst>
                <a:ext uri="{FF2B5EF4-FFF2-40B4-BE49-F238E27FC236}">
                  <a16:creationId xmlns:a16="http://schemas.microsoft.com/office/drawing/2014/main" id="{D08E33EA-4335-4F1B-B608-2848C22084B6}"/>
                </a:ext>
              </a:extLst>
            </p:cNvPr>
            <p:cNvSpPr txBox="1"/>
            <p:nvPr/>
          </p:nvSpPr>
          <p:spPr>
            <a:xfrm>
              <a:off x="4523752" y="1429539"/>
              <a:ext cx="1005403"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1.</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货品质量</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24" name="Rectangle 60">
              <a:extLst>
                <a:ext uri="{FF2B5EF4-FFF2-40B4-BE49-F238E27FC236}">
                  <a16:creationId xmlns:a16="http://schemas.microsoft.com/office/drawing/2014/main" id="{46FE8F9A-8FDD-43C9-A58F-8644288274BD}"/>
                </a:ext>
              </a:extLst>
            </p:cNvPr>
            <p:cNvSpPr/>
            <p:nvPr/>
          </p:nvSpPr>
          <p:spPr>
            <a:xfrm>
              <a:off x="4514085" y="1761643"/>
              <a:ext cx="2620362" cy="1332031"/>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原材料等物品质量是客户产品质量的重要基础，而产品质量是客户的生命线。客户采购物品的质量主要取决于上游厂商的资质，知名供应商对货品质量有一定保障。</a:t>
              </a:r>
            </a:p>
          </p:txBody>
        </p:sp>
      </p:grpSp>
      <p:grpSp>
        <p:nvGrpSpPr>
          <p:cNvPr id="11" name="组合 10">
            <a:extLst>
              <a:ext uri="{FF2B5EF4-FFF2-40B4-BE49-F238E27FC236}">
                <a16:creationId xmlns:a16="http://schemas.microsoft.com/office/drawing/2014/main" id="{FC68D7D4-1309-4534-B299-BEAC129EA69E}"/>
              </a:ext>
            </a:extLst>
          </p:cNvPr>
          <p:cNvGrpSpPr/>
          <p:nvPr/>
        </p:nvGrpSpPr>
        <p:grpSpPr>
          <a:xfrm>
            <a:off x="459951" y="1269277"/>
            <a:ext cx="3533136" cy="4986466"/>
            <a:chOff x="755238" y="1169581"/>
            <a:chExt cx="3533136" cy="4986466"/>
          </a:xfrm>
        </p:grpSpPr>
        <p:grpSp>
          <p:nvGrpSpPr>
            <p:cNvPr id="64" name="Group 4">
              <a:extLst>
                <a:ext uri="{FF2B5EF4-FFF2-40B4-BE49-F238E27FC236}">
                  <a16:creationId xmlns:a16="http://schemas.microsoft.com/office/drawing/2014/main" id="{9C938AFF-F0E4-47B9-83E7-181FB8C5ED69}"/>
                </a:ext>
              </a:extLst>
            </p:cNvPr>
            <p:cNvGrpSpPr/>
            <p:nvPr/>
          </p:nvGrpSpPr>
          <p:grpSpPr>
            <a:xfrm>
              <a:off x="822128" y="1169581"/>
              <a:ext cx="259113" cy="4986466"/>
              <a:chOff x="1374772" y="1213680"/>
              <a:chExt cx="274322" cy="5187394"/>
            </a:xfrm>
          </p:grpSpPr>
          <p:sp>
            <p:nvSpPr>
              <p:cNvPr id="94" name="Pentagon 21">
                <a:extLst>
                  <a:ext uri="{FF2B5EF4-FFF2-40B4-BE49-F238E27FC236}">
                    <a16:creationId xmlns:a16="http://schemas.microsoft.com/office/drawing/2014/main" id="{06697BA9-4CFA-4393-983C-60A3A9020C14}"/>
                  </a:ext>
                </a:extLst>
              </p:cNvPr>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5" name="Rectangle 5">
                <a:extLst>
                  <a:ext uri="{FF2B5EF4-FFF2-40B4-BE49-F238E27FC236}">
                    <a16:creationId xmlns:a16="http://schemas.microsoft.com/office/drawing/2014/main" id="{DA86BCFC-9E10-4EF7-BD8F-77D557B02035}"/>
                  </a:ext>
                </a:extLst>
              </p:cNvPr>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6" name="Rectangle 23">
                <a:extLst>
                  <a:ext uri="{FF2B5EF4-FFF2-40B4-BE49-F238E27FC236}">
                    <a16:creationId xmlns:a16="http://schemas.microsoft.com/office/drawing/2014/main" id="{18B99F44-6900-446B-BCBF-D0C02B4650FD}"/>
                  </a:ext>
                </a:extLst>
              </p:cNvPr>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7" name="Rectangle 24">
                <a:extLst>
                  <a:ext uri="{FF2B5EF4-FFF2-40B4-BE49-F238E27FC236}">
                    <a16:creationId xmlns:a16="http://schemas.microsoft.com/office/drawing/2014/main" id="{A69125DD-7CA2-40B8-9491-5F7AB90748CA}"/>
                  </a:ext>
                </a:extLst>
              </p:cNvPr>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8" name="Freeform 25">
                <a:extLst>
                  <a:ext uri="{FF2B5EF4-FFF2-40B4-BE49-F238E27FC236}">
                    <a16:creationId xmlns:a16="http://schemas.microsoft.com/office/drawing/2014/main" id="{E09E21EA-34CA-46D9-AE7E-E5B0900E102B}"/>
                  </a:ext>
                </a:extLst>
              </p:cNvPr>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cxnSp>
            <p:nvCxnSpPr>
              <p:cNvPr id="99" name="Straight Connector 26">
                <a:extLst>
                  <a:ext uri="{FF2B5EF4-FFF2-40B4-BE49-F238E27FC236}">
                    <a16:creationId xmlns:a16="http://schemas.microsoft.com/office/drawing/2014/main" id="{8D3CD2DB-BCB9-439D-9B37-67EEF5B6AA00}"/>
                  </a:ext>
                </a:extLst>
              </p:cNvPr>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0" name="Straight Connector 27">
                <a:extLst>
                  <a:ext uri="{FF2B5EF4-FFF2-40B4-BE49-F238E27FC236}">
                    <a16:creationId xmlns:a16="http://schemas.microsoft.com/office/drawing/2014/main" id="{04603589-6B0C-435F-AF10-4E9A761A66CF}"/>
                  </a:ext>
                </a:extLst>
              </p:cNvPr>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28">
                <a:extLst>
                  <a:ext uri="{FF2B5EF4-FFF2-40B4-BE49-F238E27FC236}">
                    <a16:creationId xmlns:a16="http://schemas.microsoft.com/office/drawing/2014/main" id="{75DBEB0E-5C19-4897-B980-BAE62927EE3D}"/>
                  </a:ext>
                </a:extLst>
              </p:cNvPr>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29">
                <a:extLst>
                  <a:ext uri="{FF2B5EF4-FFF2-40B4-BE49-F238E27FC236}">
                    <a16:creationId xmlns:a16="http://schemas.microsoft.com/office/drawing/2014/main" id="{8E4AABB8-9CEC-4192-BBE6-CD2B8A3C8208}"/>
                  </a:ext>
                </a:extLst>
              </p:cNvPr>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3" name="Straight Connector 30">
                <a:extLst>
                  <a:ext uri="{FF2B5EF4-FFF2-40B4-BE49-F238E27FC236}">
                    <a16:creationId xmlns:a16="http://schemas.microsoft.com/office/drawing/2014/main" id="{BFC5C03D-964D-4A49-8595-27C7EB109265}"/>
                  </a:ext>
                </a:extLst>
              </p:cNvPr>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31">
                <a:extLst>
                  <a:ext uri="{FF2B5EF4-FFF2-40B4-BE49-F238E27FC236}">
                    <a16:creationId xmlns:a16="http://schemas.microsoft.com/office/drawing/2014/main" id="{40A5D894-0C27-4A40-8F3F-C30EA0A88E17}"/>
                  </a:ext>
                </a:extLst>
              </p:cNvPr>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32">
                <a:extLst>
                  <a:ext uri="{FF2B5EF4-FFF2-40B4-BE49-F238E27FC236}">
                    <a16:creationId xmlns:a16="http://schemas.microsoft.com/office/drawing/2014/main" id="{5E0427BE-39EB-4783-ABEE-A25DF6A7697C}"/>
                  </a:ext>
                </a:extLst>
              </p:cNvPr>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392E23A9-32A5-4A11-87B8-F7D8A3248582}"/>
                </a:ext>
              </a:extLst>
            </p:cNvPr>
            <p:cNvGrpSpPr/>
            <p:nvPr/>
          </p:nvGrpSpPr>
          <p:grpSpPr>
            <a:xfrm>
              <a:off x="769324" y="1994615"/>
              <a:ext cx="3519050" cy="584149"/>
              <a:chOff x="769324" y="1994615"/>
              <a:chExt cx="3114255" cy="584149"/>
            </a:xfrm>
          </p:grpSpPr>
          <p:sp>
            <p:nvSpPr>
              <p:cNvPr id="81" name="Trapezoid 8">
                <a:extLst>
                  <a:ext uri="{FF2B5EF4-FFF2-40B4-BE49-F238E27FC236}">
                    <a16:creationId xmlns:a16="http://schemas.microsoft.com/office/drawing/2014/main" id="{A9F8013A-1367-4EBD-BBCD-537E3DA79DFF}"/>
                  </a:ext>
                </a:extLst>
              </p:cNvPr>
              <p:cNvSpPr/>
              <p:nvPr/>
            </p:nvSpPr>
            <p:spPr>
              <a:xfrm rot="16200000">
                <a:off x="521336" y="2249692"/>
                <a:ext cx="584149" cy="73995"/>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2" name="Pentagon 9">
                <a:extLst>
                  <a:ext uri="{FF2B5EF4-FFF2-40B4-BE49-F238E27FC236}">
                    <a16:creationId xmlns:a16="http://schemas.microsoft.com/office/drawing/2014/main" id="{E011A74C-C10D-4373-B530-404D5C988A7C}"/>
                  </a:ext>
                </a:extLst>
              </p:cNvPr>
              <p:cNvSpPr/>
              <p:nvPr/>
            </p:nvSpPr>
            <p:spPr>
              <a:xfrm>
                <a:off x="769324" y="2035817"/>
                <a:ext cx="3114255" cy="49442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b="1" dirty="0">
                    <a:solidFill>
                      <a:srgbClr val="FF0000"/>
                    </a:solidFill>
                    <a:latin typeface="微软雅黑" panose="020B0503020204020204" pitchFamily="34" charset="-122"/>
                    <a:ea typeface="微软雅黑" panose="020B0503020204020204" pitchFamily="34" charset="-122"/>
                  </a:rPr>
                  <a:t>供应阶段分析</a:t>
                </a:r>
                <a:endParaRPr lang="zh-CN" altLang="zh-CN" dirty="0">
                  <a:solidFill>
                    <a:srgbClr val="FF0000"/>
                  </a:solidFill>
                  <a:latin typeface="微软雅黑" panose="020B0503020204020204" pitchFamily="34" charset="-122"/>
                  <a:ea typeface="微软雅黑" panose="020B0503020204020204" pitchFamily="34" charset="-122"/>
                </a:endParaRPr>
              </a:p>
            </p:txBody>
          </p:sp>
        </p:grpSp>
        <p:grpSp>
          <p:nvGrpSpPr>
            <p:cNvPr id="3" name="组合 2">
              <a:extLst>
                <a:ext uri="{FF2B5EF4-FFF2-40B4-BE49-F238E27FC236}">
                  <a16:creationId xmlns:a16="http://schemas.microsoft.com/office/drawing/2014/main" id="{FCD4A31C-577A-4AA1-864D-A95B7FCDE202}"/>
                </a:ext>
              </a:extLst>
            </p:cNvPr>
            <p:cNvGrpSpPr/>
            <p:nvPr/>
          </p:nvGrpSpPr>
          <p:grpSpPr>
            <a:xfrm>
              <a:off x="755238" y="2697953"/>
              <a:ext cx="3519050" cy="579690"/>
              <a:chOff x="769324" y="2861964"/>
              <a:chExt cx="3114255" cy="525533"/>
            </a:xfrm>
          </p:grpSpPr>
          <p:sp>
            <p:nvSpPr>
              <p:cNvPr id="80" name="Trapezoid 7">
                <a:extLst>
                  <a:ext uri="{FF2B5EF4-FFF2-40B4-BE49-F238E27FC236}">
                    <a16:creationId xmlns:a16="http://schemas.microsoft.com/office/drawing/2014/main" id="{0F8E0C39-0FD6-4BB2-A605-C049357930A9}"/>
                  </a:ext>
                </a:extLst>
              </p:cNvPr>
              <p:cNvSpPr/>
              <p:nvPr/>
            </p:nvSpPr>
            <p:spPr>
              <a:xfrm rot="16200000">
                <a:off x="547100" y="3084190"/>
                <a:ext cx="525533" cy="81082"/>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3" name="Pentagon 10">
                <a:extLst>
                  <a:ext uri="{FF2B5EF4-FFF2-40B4-BE49-F238E27FC236}">
                    <a16:creationId xmlns:a16="http://schemas.microsoft.com/office/drawing/2014/main" id="{D710F822-4BE7-487A-B9EF-22EB5368BDA4}"/>
                  </a:ext>
                </a:extLst>
              </p:cNvPr>
              <p:cNvSpPr/>
              <p:nvPr/>
            </p:nvSpPr>
            <p:spPr>
              <a:xfrm>
                <a:off x="769324" y="2914054"/>
                <a:ext cx="3114255" cy="4255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生产阶段分析</a:t>
                </a:r>
              </a:p>
            </p:txBody>
          </p:sp>
        </p:grpSp>
        <p:grpSp>
          <p:nvGrpSpPr>
            <p:cNvPr id="4" name="组合 3">
              <a:extLst>
                <a:ext uri="{FF2B5EF4-FFF2-40B4-BE49-F238E27FC236}">
                  <a16:creationId xmlns:a16="http://schemas.microsoft.com/office/drawing/2014/main" id="{4B13F76C-AD06-4F64-A11A-C915236C9E47}"/>
                </a:ext>
              </a:extLst>
            </p:cNvPr>
            <p:cNvGrpSpPr/>
            <p:nvPr/>
          </p:nvGrpSpPr>
          <p:grpSpPr>
            <a:xfrm>
              <a:off x="776413" y="3424979"/>
              <a:ext cx="3473423" cy="520219"/>
              <a:chOff x="769324" y="3729314"/>
              <a:chExt cx="3114255" cy="668393"/>
            </a:xfrm>
          </p:grpSpPr>
          <p:sp>
            <p:nvSpPr>
              <p:cNvPr id="79" name="Trapezoid 6">
                <a:extLst>
                  <a:ext uri="{FF2B5EF4-FFF2-40B4-BE49-F238E27FC236}">
                    <a16:creationId xmlns:a16="http://schemas.microsoft.com/office/drawing/2014/main" id="{CE739CAC-42D6-41C1-AF3E-FCB62339EA82}"/>
                  </a:ext>
                </a:extLst>
              </p:cNvPr>
              <p:cNvSpPr/>
              <p:nvPr/>
            </p:nvSpPr>
            <p:spPr>
              <a:xfrm rot="16200000">
                <a:off x="461532" y="4037108"/>
                <a:ext cx="668393" cy="52806"/>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4" name="Pentagon 11">
                <a:extLst>
                  <a:ext uri="{FF2B5EF4-FFF2-40B4-BE49-F238E27FC236}">
                    <a16:creationId xmlns:a16="http://schemas.microsoft.com/office/drawing/2014/main" id="{C9C7977C-B6CA-4B8A-A5C4-ACD143009402}"/>
                  </a:ext>
                </a:extLst>
              </p:cNvPr>
              <p:cNvSpPr/>
              <p:nvPr/>
            </p:nvSpPr>
            <p:spPr>
              <a:xfrm>
                <a:off x="769324" y="3770516"/>
                <a:ext cx="3114255" cy="58369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销售阶段分析</a:t>
                </a:r>
              </a:p>
            </p:txBody>
          </p:sp>
        </p:grpSp>
        <p:grpSp>
          <p:nvGrpSpPr>
            <p:cNvPr id="6" name="组合 5">
              <a:extLst>
                <a:ext uri="{FF2B5EF4-FFF2-40B4-BE49-F238E27FC236}">
                  <a16:creationId xmlns:a16="http://schemas.microsoft.com/office/drawing/2014/main" id="{4EBFF5FC-135A-40BA-B62F-98B9FF6AB6A4}"/>
                </a:ext>
              </a:extLst>
            </p:cNvPr>
            <p:cNvGrpSpPr/>
            <p:nvPr/>
          </p:nvGrpSpPr>
          <p:grpSpPr>
            <a:xfrm>
              <a:off x="796147" y="4123793"/>
              <a:ext cx="3473423" cy="534985"/>
              <a:chOff x="769324" y="4596662"/>
              <a:chExt cx="3114255" cy="668393"/>
            </a:xfrm>
          </p:grpSpPr>
          <p:sp>
            <p:nvSpPr>
              <p:cNvPr id="78" name="Trapezoid 5">
                <a:extLst>
                  <a:ext uri="{FF2B5EF4-FFF2-40B4-BE49-F238E27FC236}">
                    <a16:creationId xmlns:a16="http://schemas.microsoft.com/office/drawing/2014/main" id="{2770F615-6AB6-4FC1-9FB6-67A87E1AC539}"/>
                  </a:ext>
                </a:extLst>
              </p:cNvPr>
              <p:cNvSpPr/>
              <p:nvPr/>
            </p:nvSpPr>
            <p:spPr>
              <a:xfrm rot="16200000">
                <a:off x="461532" y="4904456"/>
                <a:ext cx="668393" cy="52806"/>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5" name="Pentagon 12">
                <a:extLst>
                  <a:ext uri="{FF2B5EF4-FFF2-40B4-BE49-F238E27FC236}">
                    <a16:creationId xmlns:a16="http://schemas.microsoft.com/office/drawing/2014/main" id="{CEB815A6-69D7-40C3-94EB-1A6F60988F81}"/>
                  </a:ext>
                </a:extLst>
              </p:cNvPr>
              <p:cNvSpPr/>
              <p:nvPr/>
            </p:nvSpPr>
            <p:spPr>
              <a:xfrm>
                <a:off x="769324" y="4637865"/>
                <a:ext cx="3114255" cy="58369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竞争战略分析</a:t>
                </a:r>
              </a:p>
            </p:txBody>
          </p:sp>
        </p:grpSp>
        <p:grpSp>
          <p:nvGrpSpPr>
            <p:cNvPr id="180" name="组合 179">
              <a:extLst>
                <a:ext uri="{FF2B5EF4-FFF2-40B4-BE49-F238E27FC236}">
                  <a16:creationId xmlns:a16="http://schemas.microsoft.com/office/drawing/2014/main" id="{08CCBC15-7F52-4F27-A873-CE97A8002B7A}"/>
                </a:ext>
              </a:extLst>
            </p:cNvPr>
            <p:cNvGrpSpPr/>
            <p:nvPr/>
          </p:nvGrpSpPr>
          <p:grpSpPr>
            <a:xfrm>
              <a:off x="810781" y="4903176"/>
              <a:ext cx="3473423" cy="534985"/>
              <a:chOff x="769324" y="4596662"/>
              <a:chExt cx="3114255" cy="668393"/>
            </a:xfrm>
          </p:grpSpPr>
          <p:sp>
            <p:nvSpPr>
              <p:cNvPr id="181" name="Trapezoid 5">
                <a:extLst>
                  <a:ext uri="{FF2B5EF4-FFF2-40B4-BE49-F238E27FC236}">
                    <a16:creationId xmlns:a16="http://schemas.microsoft.com/office/drawing/2014/main" id="{DD72ECAB-E4AA-4856-8A08-F1BBCC1EF95A}"/>
                  </a:ext>
                </a:extLst>
              </p:cNvPr>
              <p:cNvSpPr/>
              <p:nvPr/>
            </p:nvSpPr>
            <p:spPr>
              <a:xfrm rot="16200000">
                <a:off x="461532" y="4904456"/>
                <a:ext cx="668393" cy="52806"/>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182" name="Pentagon 12">
                <a:extLst>
                  <a:ext uri="{FF2B5EF4-FFF2-40B4-BE49-F238E27FC236}">
                    <a16:creationId xmlns:a16="http://schemas.microsoft.com/office/drawing/2014/main" id="{6D5DAA7E-79A9-4DD6-A33E-6A30DC72252C}"/>
                  </a:ext>
                </a:extLst>
              </p:cNvPr>
              <p:cNvSpPr/>
              <p:nvPr/>
            </p:nvSpPr>
            <p:spPr>
              <a:xfrm>
                <a:off x="769324" y="4637865"/>
                <a:ext cx="3114255" cy="583699"/>
              </a:xfrm>
              <a:prstGeom prst="homePlate">
                <a:avLst>
                  <a:gd name="adj" fmla="val 36274"/>
                </a:avLst>
              </a:prstGeom>
              <a:solidFill>
                <a:schemeClr val="accent1">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产品竞争力和经营业绩分析</a:t>
                </a:r>
              </a:p>
            </p:txBody>
          </p:sp>
        </p:grpSp>
      </p:grpSp>
      <p:grpSp>
        <p:nvGrpSpPr>
          <p:cNvPr id="183" name="组合 182">
            <a:extLst>
              <a:ext uri="{FF2B5EF4-FFF2-40B4-BE49-F238E27FC236}">
                <a16:creationId xmlns:a16="http://schemas.microsoft.com/office/drawing/2014/main" id="{115CE7A1-8A70-47DE-B316-5C3B7957531A}"/>
              </a:ext>
            </a:extLst>
          </p:cNvPr>
          <p:cNvGrpSpPr/>
          <p:nvPr/>
        </p:nvGrpSpPr>
        <p:grpSpPr>
          <a:xfrm>
            <a:off x="8387601" y="504277"/>
            <a:ext cx="2620362" cy="2171967"/>
            <a:chOff x="4514085" y="1429539"/>
            <a:chExt cx="2620362" cy="2171967"/>
          </a:xfrm>
        </p:grpSpPr>
        <p:sp>
          <p:nvSpPr>
            <p:cNvPr id="184" name="TextBox 52">
              <a:extLst>
                <a:ext uri="{FF2B5EF4-FFF2-40B4-BE49-F238E27FC236}">
                  <a16:creationId xmlns:a16="http://schemas.microsoft.com/office/drawing/2014/main" id="{E420E33C-15DC-47E5-BAB5-7C79559B9B78}"/>
                </a:ext>
              </a:extLst>
            </p:cNvPr>
            <p:cNvSpPr txBox="1"/>
            <p:nvPr/>
          </p:nvSpPr>
          <p:spPr>
            <a:xfrm>
              <a:off x="4523752" y="1429539"/>
              <a:ext cx="1005403"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2.</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货品价格</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85" name="Rectangle 60">
              <a:extLst>
                <a:ext uri="{FF2B5EF4-FFF2-40B4-BE49-F238E27FC236}">
                  <a16:creationId xmlns:a16="http://schemas.microsoft.com/office/drawing/2014/main" id="{5E0A366F-502B-4842-B1DD-9E03A1C61695}"/>
                </a:ext>
              </a:extLst>
            </p:cNvPr>
            <p:cNvSpPr/>
            <p:nvPr/>
          </p:nvSpPr>
          <p:spPr>
            <a:xfrm>
              <a:off x="4514085" y="1761643"/>
              <a:ext cx="2620362" cy="1839863"/>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原材料等物品的价格是客户的主要生产成本，进货价格的高低直接关系到客户产品价格的高低，把好进货价格关是控制客户产品成本的第一道关口。进货价格除了市场供求关系外，主要取决于进货渠道、进货批量、规格标准、运输费用、客户关系等因素。</a:t>
              </a:r>
            </a:p>
          </p:txBody>
        </p:sp>
      </p:grpSp>
      <p:grpSp>
        <p:nvGrpSpPr>
          <p:cNvPr id="186" name="组合 185">
            <a:extLst>
              <a:ext uri="{FF2B5EF4-FFF2-40B4-BE49-F238E27FC236}">
                <a16:creationId xmlns:a16="http://schemas.microsoft.com/office/drawing/2014/main" id="{BE573C73-6694-4483-9C4B-9ACF7E07AF03}"/>
              </a:ext>
            </a:extLst>
          </p:cNvPr>
          <p:cNvGrpSpPr/>
          <p:nvPr/>
        </p:nvGrpSpPr>
        <p:grpSpPr>
          <a:xfrm>
            <a:off x="4963799" y="3316601"/>
            <a:ext cx="2620362" cy="1918051"/>
            <a:chOff x="4514085" y="1429539"/>
            <a:chExt cx="2620362" cy="1918051"/>
          </a:xfrm>
        </p:grpSpPr>
        <p:sp>
          <p:nvSpPr>
            <p:cNvPr id="187" name="TextBox 52">
              <a:extLst>
                <a:ext uri="{FF2B5EF4-FFF2-40B4-BE49-F238E27FC236}">
                  <a16:creationId xmlns:a16="http://schemas.microsoft.com/office/drawing/2014/main" id="{4F0A2CAA-E0DD-46E7-9B1F-CBCEA2571577}"/>
                </a:ext>
              </a:extLst>
            </p:cNvPr>
            <p:cNvSpPr txBox="1"/>
            <p:nvPr/>
          </p:nvSpPr>
          <p:spPr>
            <a:xfrm>
              <a:off x="4523752" y="1429539"/>
              <a:ext cx="1175322"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3.</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供货稳定性</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88" name="Rectangle 60">
              <a:extLst>
                <a:ext uri="{FF2B5EF4-FFF2-40B4-BE49-F238E27FC236}">
                  <a16:creationId xmlns:a16="http://schemas.microsoft.com/office/drawing/2014/main" id="{A6C7E209-0EE4-4906-B299-E3D71680E7F2}"/>
                </a:ext>
              </a:extLst>
            </p:cNvPr>
            <p:cNvSpPr/>
            <p:nvPr/>
          </p:nvSpPr>
          <p:spPr>
            <a:xfrm>
              <a:off x="4514085" y="1761643"/>
              <a:ext cx="2620362" cy="1585947"/>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若客户过于依赖单一供应商，当与供应商出现纠纷或供应商因不可抗力停产等事件发生时，客户将面临因临时另选供应商而导致的货品质量下降、货品价格提高等问题，甚至可能因找不到替代供应商而导致企业停产。</a:t>
              </a:r>
            </a:p>
          </p:txBody>
        </p:sp>
      </p:grpSp>
      <p:grpSp>
        <p:nvGrpSpPr>
          <p:cNvPr id="45" name="组合 44">
            <a:extLst>
              <a:ext uri="{FF2B5EF4-FFF2-40B4-BE49-F238E27FC236}">
                <a16:creationId xmlns:a16="http://schemas.microsoft.com/office/drawing/2014/main" id="{EFC6D8F0-87D9-4861-A94D-BDFCA0C9F501}"/>
              </a:ext>
            </a:extLst>
          </p:cNvPr>
          <p:cNvGrpSpPr/>
          <p:nvPr/>
        </p:nvGrpSpPr>
        <p:grpSpPr>
          <a:xfrm>
            <a:off x="8397268" y="2871148"/>
            <a:ext cx="2620362" cy="1410220"/>
            <a:chOff x="4514085" y="1429539"/>
            <a:chExt cx="2620362" cy="1410220"/>
          </a:xfrm>
        </p:grpSpPr>
        <p:sp>
          <p:nvSpPr>
            <p:cNvPr id="46" name="TextBox 52">
              <a:extLst>
                <a:ext uri="{FF2B5EF4-FFF2-40B4-BE49-F238E27FC236}">
                  <a16:creationId xmlns:a16="http://schemas.microsoft.com/office/drawing/2014/main" id="{DCFAA78C-56CB-487B-9B9B-D16EF0D8D6E4}"/>
                </a:ext>
              </a:extLst>
            </p:cNvPr>
            <p:cNvSpPr txBox="1"/>
            <p:nvPr/>
          </p:nvSpPr>
          <p:spPr>
            <a:xfrm>
              <a:off x="4523752" y="1429539"/>
              <a:ext cx="1005403"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4.</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进货渠道</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47" name="Rectangle 60">
              <a:extLst>
                <a:ext uri="{FF2B5EF4-FFF2-40B4-BE49-F238E27FC236}">
                  <a16:creationId xmlns:a16="http://schemas.microsoft.com/office/drawing/2014/main" id="{48558CF0-0832-407F-9A25-08EA7B49D70A}"/>
                </a:ext>
              </a:extLst>
            </p:cNvPr>
            <p:cNvSpPr/>
            <p:nvPr/>
          </p:nvSpPr>
          <p:spPr>
            <a:xfrm>
              <a:off x="4514085" y="1761643"/>
              <a:ext cx="2620362" cy="1078116"/>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①  有无中间环节。</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endParaRPr>
            </a:p>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②  供货地区的远近。</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endParaRPr>
            </a:p>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③  运输方式的选择。</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endParaRPr>
            </a:p>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④  进货资质的取得。</a:t>
              </a:r>
            </a:p>
          </p:txBody>
        </p:sp>
      </p:grpSp>
      <p:grpSp>
        <p:nvGrpSpPr>
          <p:cNvPr id="48" name="组合 47">
            <a:extLst>
              <a:ext uri="{FF2B5EF4-FFF2-40B4-BE49-F238E27FC236}">
                <a16:creationId xmlns:a16="http://schemas.microsoft.com/office/drawing/2014/main" id="{791D91B0-CB53-4BE8-8191-1EC59997C309}"/>
              </a:ext>
            </a:extLst>
          </p:cNvPr>
          <p:cNvGrpSpPr/>
          <p:nvPr/>
        </p:nvGrpSpPr>
        <p:grpSpPr>
          <a:xfrm>
            <a:off x="8387601" y="4500043"/>
            <a:ext cx="2620362" cy="1664135"/>
            <a:chOff x="4514085" y="1429539"/>
            <a:chExt cx="2620362" cy="1664135"/>
          </a:xfrm>
        </p:grpSpPr>
        <p:sp>
          <p:nvSpPr>
            <p:cNvPr id="49" name="TextBox 52">
              <a:extLst>
                <a:ext uri="{FF2B5EF4-FFF2-40B4-BE49-F238E27FC236}">
                  <a16:creationId xmlns:a16="http://schemas.microsoft.com/office/drawing/2014/main" id="{E59121EA-F5F5-4429-B737-CC34062CE795}"/>
                </a:ext>
              </a:extLst>
            </p:cNvPr>
            <p:cNvSpPr txBox="1"/>
            <p:nvPr/>
          </p:nvSpPr>
          <p:spPr>
            <a:xfrm>
              <a:off x="4523752" y="1429539"/>
              <a:ext cx="1005403"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5.</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付款条件</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51" name="Rectangle 60">
              <a:extLst>
                <a:ext uri="{FF2B5EF4-FFF2-40B4-BE49-F238E27FC236}">
                  <a16:creationId xmlns:a16="http://schemas.microsoft.com/office/drawing/2014/main" id="{F6EE59CD-E268-438A-ADAA-E15DAB705824}"/>
                </a:ext>
              </a:extLst>
            </p:cNvPr>
            <p:cNvSpPr/>
            <p:nvPr/>
          </p:nvSpPr>
          <p:spPr>
            <a:xfrm>
              <a:off x="4514085" y="1761643"/>
              <a:ext cx="2620362" cy="1332031"/>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付款条件主要取决于市场供求和商业信用两个因素。如果货品供不应求或者买方资信不高，供货商大多要求预付货款或现货交易；反之，供货商则可接受银行承兑汇票甚至商业承兑汇票。</a:t>
              </a:r>
            </a:p>
          </p:txBody>
        </p:sp>
      </p:grpSp>
    </p:spTree>
    <p:extLst>
      <p:ext uri="{BB962C8B-B14F-4D97-AF65-F5344CB8AC3E}">
        <p14:creationId xmlns:p14="http://schemas.microsoft.com/office/powerpoint/2010/main" val="106463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55" name="组合 54">
            <a:extLst>
              <a:ext uri="{FF2B5EF4-FFF2-40B4-BE49-F238E27FC236}">
                <a16:creationId xmlns:a16="http://schemas.microsoft.com/office/drawing/2014/main" id="{1647F95B-AAF0-4FBD-A436-419AC8F8D89C}"/>
              </a:ext>
            </a:extLst>
          </p:cNvPr>
          <p:cNvGrpSpPr/>
          <p:nvPr/>
        </p:nvGrpSpPr>
        <p:grpSpPr>
          <a:xfrm>
            <a:off x="5006329" y="1661691"/>
            <a:ext cx="2620362" cy="1918051"/>
            <a:chOff x="4514085" y="1429539"/>
            <a:chExt cx="2620362" cy="1918051"/>
          </a:xfrm>
        </p:grpSpPr>
        <p:sp>
          <p:nvSpPr>
            <p:cNvPr id="116" name="TextBox 52">
              <a:extLst>
                <a:ext uri="{FF2B5EF4-FFF2-40B4-BE49-F238E27FC236}">
                  <a16:creationId xmlns:a16="http://schemas.microsoft.com/office/drawing/2014/main" id="{D08E33EA-4335-4F1B-B608-2848C22084B6}"/>
                </a:ext>
              </a:extLst>
            </p:cNvPr>
            <p:cNvSpPr txBox="1"/>
            <p:nvPr/>
          </p:nvSpPr>
          <p:spPr>
            <a:xfrm>
              <a:off x="4523752" y="1429539"/>
              <a:ext cx="1055097"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1.</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 技术水平</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24" name="Rectangle 60">
              <a:extLst>
                <a:ext uri="{FF2B5EF4-FFF2-40B4-BE49-F238E27FC236}">
                  <a16:creationId xmlns:a16="http://schemas.microsoft.com/office/drawing/2014/main" id="{46FE8F9A-8FDD-43C9-A58F-8644288274BD}"/>
                </a:ext>
              </a:extLst>
            </p:cNvPr>
            <p:cNvSpPr/>
            <p:nvPr/>
          </p:nvSpPr>
          <p:spPr>
            <a:xfrm>
              <a:off x="4514085" y="1761643"/>
              <a:ext cx="2620362" cy="1585947"/>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客户技术水平是其核心竞争力的主要内容。产品的升级需要技术来支持，产品的质量需要技术来提升，产品的差异性也需要技术来保障。信贷人员可以从研发能力、内外研发机构协作能力、科研成果三个方面分析客户的技术水平。</a:t>
              </a:r>
            </a:p>
          </p:txBody>
        </p:sp>
      </p:grpSp>
      <p:grpSp>
        <p:nvGrpSpPr>
          <p:cNvPr id="11" name="组合 10">
            <a:extLst>
              <a:ext uri="{FF2B5EF4-FFF2-40B4-BE49-F238E27FC236}">
                <a16:creationId xmlns:a16="http://schemas.microsoft.com/office/drawing/2014/main" id="{FC68D7D4-1309-4534-B299-BEAC129EA69E}"/>
              </a:ext>
            </a:extLst>
          </p:cNvPr>
          <p:cNvGrpSpPr/>
          <p:nvPr/>
        </p:nvGrpSpPr>
        <p:grpSpPr>
          <a:xfrm>
            <a:off x="459951" y="1269277"/>
            <a:ext cx="3533136" cy="4986466"/>
            <a:chOff x="755238" y="1169581"/>
            <a:chExt cx="3533136" cy="4986466"/>
          </a:xfrm>
        </p:grpSpPr>
        <p:grpSp>
          <p:nvGrpSpPr>
            <p:cNvPr id="64" name="Group 4">
              <a:extLst>
                <a:ext uri="{FF2B5EF4-FFF2-40B4-BE49-F238E27FC236}">
                  <a16:creationId xmlns:a16="http://schemas.microsoft.com/office/drawing/2014/main" id="{9C938AFF-F0E4-47B9-83E7-181FB8C5ED69}"/>
                </a:ext>
              </a:extLst>
            </p:cNvPr>
            <p:cNvGrpSpPr/>
            <p:nvPr/>
          </p:nvGrpSpPr>
          <p:grpSpPr>
            <a:xfrm>
              <a:off x="822128" y="1169581"/>
              <a:ext cx="259113" cy="4986466"/>
              <a:chOff x="1374772" y="1213680"/>
              <a:chExt cx="274322" cy="5187394"/>
            </a:xfrm>
          </p:grpSpPr>
          <p:sp>
            <p:nvSpPr>
              <p:cNvPr id="94" name="Pentagon 21">
                <a:extLst>
                  <a:ext uri="{FF2B5EF4-FFF2-40B4-BE49-F238E27FC236}">
                    <a16:creationId xmlns:a16="http://schemas.microsoft.com/office/drawing/2014/main" id="{06697BA9-4CFA-4393-983C-60A3A9020C14}"/>
                  </a:ext>
                </a:extLst>
              </p:cNvPr>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5" name="Rectangle 5">
                <a:extLst>
                  <a:ext uri="{FF2B5EF4-FFF2-40B4-BE49-F238E27FC236}">
                    <a16:creationId xmlns:a16="http://schemas.microsoft.com/office/drawing/2014/main" id="{DA86BCFC-9E10-4EF7-BD8F-77D557B02035}"/>
                  </a:ext>
                </a:extLst>
              </p:cNvPr>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6" name="Rectangle 23">
                <a:extLst>
                  <a:ext uri="{FF2B5EF4-FFF2-40B4-BE49-F238E27FC236}">
                    <a16:creationId xmlns:a16="http://schemas.microsoft.com/office/drawing/2014/main" id="{18B99F44-6900-446B-BCBF-D0C02B4650FD}"/>
                  </a:ext>
                </a:extLst>
              </p:cNvPr>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7" name="Rectangle 24">
                <a:extLst>
                  <a:ext uri="{FF2B5EF4-FFF2-40B4-BE49-F238E27FC236}">
                    <a16:creationId xmlns:a16="http://schemas.microsoft.com/office/drawing/2014/main" id="{A69125DD-7CA2-40B8-9491-5F7AB90748CA}"/>
                  </a:ext>
                </a:extLst>
              </p:cNvPr>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8" name="Freeform 25">
                <a:extLst>
                  <a:ext uri="{FF2B5EF4-FFF2-40B4-BE49-F238E27FC236}">
                    <a16:creationId xmlns:a16="http://schemas.microsoft.com/office/drawing/2014/main" id="{E09E21EA-34CA-46D9-AE7E-E5B0900E102B}"/>
                  </a:ext>
                </a:extLst>
              </p:cNvPr>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cxnSp>
            <p:nvCxnSpPr>
              <p:cNvPr id="99" name="Straight Connector 26">
                <a:extLst>
                  <a:ext uri="{FF2B5EF4-FFF2-40B4-BE49-F238E27FC236}">
                    <a16:creationId xmlns:a16="http://schemas.microsoft.com/office/drawing/2014/main" id="{8D3CD2DB-BCB9-439D-9B37-67EEF5B6AA00}"/>
                  </a:ext>
                </a:extLst>
              </p:cNvPr>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0" name="Straight Connector 27">
                <a:extLst>
                  <a:ext uri="{FF2B5EF4-FFF2-40B4-BE49-F238E27FC236}">
                    <a16:creationId xmlns:a16="http://schemas.microsoft.com/office/drawing/2014/main" id="{04603589-6B0C-435F-AF10-4E9A761A66CF}"/>
                  </a:ext>
                </a:extLst>
              </p:cNvPr>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28">
                <a:extLst>
                  <a:ext uri="{FF2B5EF4-FFF2-40B4-BE49-F238E27FC236}">
                    <a16:creationId xmlns:a16="http://schemas.microsoft.com/office/drawing/2014/main" id="{75DBEB0E-5C19-4897-B980-BAE62927EE3D}"/>
                  </a:ext>
                </a:extLst>
              </p:cNvPr>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29">
                <a:extLst>
                  <a:ext uri="{FF2B5EF4-FFF2-40B4-BE49-F238E27FC236}">
                    <a16:creationId xmlns:a16="http://schemas.microsoft.com/office/drawing/2014/main" id="{8E4AABB8-9CEC-4192-BBE6-CD2B8A3C8208}"/>
                  </a:ext>
                </a:extLst>
              </p:cNvPr>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3" name="Straight Connector 30">
                <a:extLst>
                  <a:ext uri="{FF2B5EF4-FFF2-40B4-BE49-F238E27FC236}">
                    <a16:creationId xmlns:a16="http://schemas.microsoft.com/office/drawing/2014/main" id="{BFC5C03D-964D-4A49-8595-27C7EB109265}"/>
                  </a:ext>
                </a:extLst>
              </p:cNvPr>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31">
                <a:extLst>
                  <a:ext uri="{FF2B5EF4-FFF2-40B4-BE49-F238E27FC236}">
                    <a16:creationId xmlns:a16="http://schemas.microsoft.com/office/drawing/2014/main" id="{40A5D894-0C27-4A40-8F3F-C30EA0A88E17}"/>
                  </a:ext>
                </a:extLst>
              </p:cNvPr>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32">
                <a:extLst>
                  <a:ext uri="{FF2B5EF4-FFF2-40B4-BE49-F238E27FC236}">
                    <a16:creationId xmlns:a16="http://schemas.microsoft.com/office/drawing/2014/main" id="{5E0427BE-39EB-4783-ABEE-A25DF6A7697C}"/>
                  </a:ext>
                </a:extLst>
              </p:cNvPr>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392E23A9-32A5-4A11-87B8-F7D8A3248582}"/>
                </a:ext>
              </a:extLst>
            </p:cNvPr>
            <p:cNvGrpSpPr/>
            <p:nvPr/>
          </p:nvGrpSpPr>
          <p:grpSpPr>
            <a:xfrm>
              <a:off x="769324" y="1994615"/>
              <a:ext cx="3519050" cy="584149"/>
              <a:chOff x="769324" y="1994615"/>
              <a:chExt cx="3114255" cy="584149"/>
            </a:xfrm>
          </p:grpSpPr>
          <p:sp>
            <p:nvSpPr>
              <p:cNvPr id="81" name="Trapezoid 8">
                <a:extLst>
                  <a:ext uri="{FF2B5EF4-FFF2-40B4-BE49-F238E27FC236}">
                    <a16:creationId xmlns:a16="http://schemas.microsoft.com/office/drawing/2014/main" id="{A9F8013A-1367-4EBD-BBCD-537E3DA79DFF}"/>
                  </a:ext>
                </a:extLst>
              </p:cNvPr>
              <p:cNvSpPr/>
              <p:nvPr/>
            </p:nvSpPr>
            <p:spPr>
              <a:xfrm rot="16200000">
                <a:off x="521336" y="2249692"/>
                <a:ext cx="584149" cy="73995"/>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2" name="Pentagon 9">
                <a:extLst>
                  <a:ext uri="{FF2B5EF4-FFF2-40B4-BE49-F238E27FC236}">
                    <a16:creationId xmlns:a16="http://schemas.microsoft.com/office/drawing/2014/main" id="{E011A74C-C10D-4373-B530-404D5C988A7C}"/>
                  </a:ext>
                </a:extLst>
              </p:cNvPr>
              <p:cNvSpPr/>
              <p:nvPr/>
            </p:nvSpPr>
            <p:spPr>
              <a:xfrm>
                <a:off x="769324" y="2035817"/>
                <a:ext cx="3114255" cy="49442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供应阶段分析</a:t>
                </a:r>
              </a:p>
            </p:txBody>
          </p:sp>
        </p:grpSp>
        <p:grpSp>
          <p:nvGrpSpPr>
            <p:cNvPr id="3" name="组合 2">
              <a:extLst>
                <a:ext uri="{FF2B5EF4-FFF2-40B4-BE49-F238E27FC236}">
                  <a16:creationId xmlns:a16="http://schemas.microsoft.com/office/drawing/2014/main" id="{FCD4A31C-577A-4AA1-864D-A95B7FCDE202}"/>
                </a:ext>
              </a:extLst>
            </p:cNvPr>
            <p:cNvGrpSpPr/>
            <p:nvPr/>
          </p:nvGrpSpPr>
          <p:grpSpPr>
            <a:xfrm>
              <a:off x="755238" y="2697953"/>
              <a:ext cx="3519050" cy="579690"/>
              <a:chOff x="769324" y="2861964"/>
              <a:chExt cx="3114255" cy="525533"/>
            </a:xfrm>
          </p:grpSpPr>
          <p:sp>
            <p:nvSpPr>
              <p:cNvPr id="80" name="Trapezoid 7">
                <a:extLst>
                  <a:ext uri="{FF2B5EF4-FFF2-40B4-BE49-F238E27FC236}">
                    <a16:creationId xmlns:a16="http://schemas.microsoft.com/office/drawing/2014/main" id="{0F8E0C39-0FD6-4BB2-A605-C049357930A9}"/>
                  </a:ext>
                </a:extLst>
              </p:cNvPr>
              <p:cNvSpPr/>
              <p:nvPr/>
            </p:nvSpPr>
            <p:spPr>
              <a:xfrm rot="16200000">
                <a:off x="547100" y="3084190"/>
                <a:ext cx="525533" cy="81082"/>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3" name="Pentagon 10">
                <a:extLst>
                  <a:ext uri="{FF2B5EF4-FFF2-40B4-BE49-F238E27FC236}">
                    <a16:creationId xmlns:a16="http://schemas.microsoft.com/office/drawing/2014/main" id="{D710F822-4BE7-487A-B9EF-22EB5368BDA4}"/>
                  </a:ext>
                </a:extLst>
              </p:cNvPr>
              <p:cNvSpPr/>
              <p:nvPr/>
            </p:nvSpPr>
            <p:spPr>
              <a:xfrm>
                <a:off x="769324" y="2914054"/>
                <a:ext cx="3114255" cy="4255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b="1" dirty="0">
                    <a:solidFill>
                      <a:srgbClr val="FF0000"/>
                    </a:solidFill>
                    <a:latin typeface="微软雅黑" panose="020B0503020204020204" pitchFamily="34" charset="-122"/>
                    <a:ea typeface="微软雅黑" panose="020B0503020204020204" pitchFamily="34" charset="-122"/>
                  </a:rPr>
                  <a:t>生产阶段分析</a:t>
                </a:r>
              </a:p>
            </p:txBody>
          </p:sp>
        </p:grpSp>
        <p:grpSp>
          <p:nvGrpSpPr>
            <p:cNvPr id="4" name="组合 3">
              <a:extLst>
                <a:ext uri="{FF2B5EF4-FFF2-40B4-BE49-F238E27FC236}">
                  <a16:creationId xmlns:a16="http://schemas.microsoft.com/office/drawing/2014/main" id="{4B13F76C-AD06-4F64-A11A-C915236C9E47}"/>
                </a:ext>
              </a:extLst>
            </p:cNvPr>
            <p:cNvGrpSpPr/>
            <p:nvPr/>
          </p:nvGrpSpPr>
          <p:grpSpPr>
            <a:xfrm>
              <a:off x="776413" y="3424979"/>
              <a:ext cx="3473423" cy="520219"/>
              <a:chOff x="769324" y="3729314"/>
              <a:chExt cx="3114255" cy="668393"/>
            </a:xfrm>
          </p:grpSpPr>
          <p:sp>
            <p:nvSpPr>
              <p:cNvPr id="79" name="Trapezoid 6">
                <a:extLst>
                  <a:ext uri="{FF2B5EF4-FFF2-40B4-BE49-F238E27FC236}">
                    <a16:creationId xmlns:a16="http://schemas.microsoft.com/office/drawing/2014/main" id="{CE739CAC-42D6-41C1-AF3E-FCB62339EA82}"/>
                  </a:ext>
                </a:extLst>
              </p:cNvPr>
              <p:cNvSpPr/>
              <p:nvPr/>
            </p:nvSpPr>
            <p:spPr>
              <a:xfrm rot="16200000">
                <a:off x="461532" y="4037108"/>
                <a:ext cx="668393" cy="52806"/>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4" name="Pentagon 11">
                <a:extLst>
                  <a:ext uri="{FF2B5EF4-FFF2-40B4-BE49-F238E27FC236}">
                    <a16:creationId xmlns:a16="http://schemas.microsoft.com/office/drawing/2014/main" id="{C9C7977C-B6CA-4B8A-A5C4-ACD143009402}"/>
                  </a:ext>
                </a:extLst>
              </p:cNvPr>
              <p:cNvSpPr/>
              <p:nvPr/>
            </p:nvSpPr>
            <p:spPr>
              <a:xfrm>
                <a:off x="769324" y="3770516"/>
                <a:ext cx="3114255" cy="58369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销售阶段分析</a:t>
                </a:r>
              </a:p>
            </p:txBody>
          </p:sp>
        </p:grpSp>
        <p:grpSp>
          <p:nvGrpSpPr>
            <p:cNvPr id="6" name="组合 5">
              <a:extLst>
                <a:ext uri="{FF2B5EF4-FFF2-40B4-BE49-F238E27FC236}">
                  <a16:creationId xmlns:a16="http://schemas.microsoft.com/office/drawing/2014/main" id="{4EBFF5FC-135A-40BA-B62F-98B9FF6AB6A4}"/>
                </a:ext>
              </a:extLst>
            </p:cNvPr>
            <p:cNvGrpSpPr/>
            <p:nvPr/>
          </p:nvGrpSpPr>
          <p:grpSpPr>
            <a:xfrm>
              <a:off x="796147" y="4123793"/>
              <a:ext cx="3473423" cy="534985"/>
              <a:chOff x="769324" y="4596662"/>
              <a:chExt cx="3114255" cy="668393"/>
            </a:xfrm>
          </p:grpSpPr>
          <p:sp>
            <p:nvSpPr>
              <p:cNvPr id="78" name="Trapezoid 5">
                <a:extLst>
                  <a:ext uri="{FF2B5EF4-FFF2-40B4-BE49-F238E27FC236}">
                    <a16:creationId xmlns:a16="http://schemas.microsoft.com/office/drawing/2014/main" id="{2770F615-6AB6-4FC1-9FB6-67A87E1AC539}"/>
                  </a:ext>
                </a:extLst>
              </p:cNvPr>
              <p:cNvSpPr/>
              <p:nvPr/>
            </p:nvSpPr>
            <p:spPr>
              <a:xfrm rot="16200000">
                <a:off x="461532" y="4904456"/>
                <a:ext cx="668393" cy="52806"/>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5" name="Pentagon 12">
                <a:extLst>
                  <a:ext uri="{FF2B5EF4-FFF2-40B4-BE49-F238E27FC236}">
                    <a16:creationId xmlns:a16="http://schemas.microsoft.com/office/drawing/2014/main" id="{CEB815A6-69D7-40C3-94EB-1A6F60988F81}"/>
                  </a:ext>
                </a:extLst>
              </p:cNvPr>
              <p:cNvSpPr/>
              <p:nvPr/>
            </p:nvSpPr>
            <p:spPr>
              <a:xfrm>
                <a:off x="769324" y="4637865"/>
                <a:ext cx="3114255" cy="58369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竞争战略分析</a:t>
                </a:r>
              </a:p>
            </p:txBody>
          </p:sp>
        </p:grpSp>
        <p:grpSp>
          <p:nvGrpSpPr>
            <p:cNvPr id="180" name="组合 179">
              <a:extLst>
                <a:ext uri="{FF2B5EF4-FFF2-40B4-BE49-F238E27FC236}">
                  <a16:creationId xmlns:a16="http://schemas.microsoft.com/office/drawing/2014/main" id="{08CCBC15-7F52-4F27-A873-CE97A8002B7A}"/>
                </a:ext>
              </a:extLst>
            </p:cNvPr>
            <p:cNvGrpSpPr/>
            <p:nvPr/>
          </p:nvGrpSpPr>
          <p:grpSpPr>
            <a:xfrm>
              <a:off x="810781" y="4903176"/>
              <a:ext cx="3473423" cy="534985"/>
              <a:chOff x="769324" y="4596662"/>
              <a:chExt cx="3114255" cy="668393"/>
            </a:xfrm>
          </p:grpSpPr>
          <p:sp>
            <p:nvSpPr>
              <p:cNvPr id="181" name="Trapezoid 5">
                <a:extLst>
                  <a:ext uri="{FF2B5EF4-FFF2-40B4-BE49-F238E27FC236}">
                    <a16:creationId xmlns:a16="http://schemas.microsoft.com/office/drawing/2014/main" id="{DD72ECAB-E4AA-4856-8A08-F1BBCC1EF95A}"/>
                  </a:ext>
                </a:extLst>
              </p:cNvPr>
              <p:cNvSpPr/>
              <p:nvPr/>
            </p:nvSpPr>
            <p:spPr>
              <a:xfrm rot="16200000">
                <a:off x="461532" y="4904456"/>
                <a:ext cx="668393" cy="52806"/>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182" name="Pentagon 12">
                <a:extLst>
                  <a:ext uri="{FF2B5EF4-FFF2-40B4-BE49-F238E27FC236}">
                    <a16:creationId xmlns:a16="http://schemas.microsoft.com/office/drawing/2014/main" id="{6D5DAA7E-79A9-4DD6-A33E-6A30DC72252C}"/>
                  </a:ext>
                </a:extLst>
              </p:cNvPr>
              <p:cNvSpPr/>
              <p:nvPr/>
            </p:nvSpPr>
            <p:spPr>
              <a:xfrm>
                <a:off x="769324" y="4637865"/>
                <a:ext cx="3114255" cy="583699"/>
              </a:xfrm>
              <a:prstGeom prst="homePlate">
                <a:avLst>
                  <a:gd name="adj" fmla="val 36274"/>
                </a:avLst>
              </a:prstGeom>
              <a:solidFill>
                <a:schemeClr val="accent1">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产品竞争力和经营业绩分析</a:t>
                </a:r>
              </a:p>
            </p:txBody>
          </p:sp>
        </p:grpSp>
      </p:grpSp>
      <p:grpSp>
        <p:nvGrpSpPr>
          <p:cNvPr id="183" name="组合 182">
            <a:extLst>
              <a:ext uri="{FF2B5EF4-FFF2-40B4-BE49-F238E27FC236}">
                <a16:creationId xmlns:a16="http://schemas.microsoft.com/office/drawing/2014/main" id="{115CE7A1-8A70-47DE-B316-5C3B7957531A}"/>
              </a:ext>
            </a:extLst>
          </p:cNvPr>
          <p:cNvGrpSpPr/>
          <p:nvPr/>
        </p:nvGrpSpPr>
        <p:grpSpPr>
          <a:xfrm>
            <a:off x="8398234" y="1661691"/>
            <a:ext cx="2620362" cy="1918051"/>
            <a:chOff x="4514085" y="1429539"/>
            <a:chExt cx="2620362" cy="1918051"/>
          </a:xfrm>
        </p:grpSpPr>
        <p:sp>
          <p:nvSpPr>
            <p:cNvPr id="184" name="TextBox 52">
              <a:extLst>
                <a:ext uri="{FF2B5EF4-FFF2-40B4-BE49-F238E27FC236}">
                  <a16:creationId xmlns:a16="http://schemas.microsoft.com/office/drawing/2014/main" id="{E420E33C-15DC-47E5-BAB5-7C79559B9B78}"/>
                </a:ext>
              </a:extLst>
            </p:cNvPr>
            <p:cNvSpPr txBox="1"/>
            <p:nvPr/>
          </p:nvSpPr>
          <p:spPr>
            <a:xfrm>
              <a:off x="4523752" y="1429539"/>
              <a:ext cx="1005403"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2.</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设备状况</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85" name="Rectangle 60">
              <a:extLst>
                <a:ext uri="{FF2B5EF4-FFF2-40B4-BE49-F238E27FC236}">
                  <a16:creationId xmlns:a16="http://schemas.microsoft.com/office/drawing/2014/main" id="{5E0A366F-502B-4842-B1DD-9E03A1C61695}"/>
                </a:ext>
              </a:extLst>
            </p:cNvPr>
            <p:cNvSpPr/>
            <p:nvPr/>
          </p:nvSpPr>
          <p:spPr>
            <a:xfrm>
              <a:off x="4514085" y="1761643"/>
              <a:ext cx="2620362" cy="1585947"/>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客户的生产设备是生产技术的载体，设备的性能不仅在很大程度上决定生产的技术水平、产品的质量水平，而且决定劳动生产率状况。设备状况分析主要包括设备的用途、性能、使用和管理等方面内容。</a:t>
              </a:r>
            </a:p>
          </p:txBody>
        </p:sp>
      </p:grpSp>
      <p:grpSp>
        <p:nvGrpSpPr>
          <p:cNvPr id="186" name="组合 185">
            <a:extLst>
              <a:ext uri="{FF2B5EF4-FFF2-40B4-BE49-F238E27FC236}">
                <a16:creationId xmlns:a16="http://schemas.microsoft.com/office/drawing/2014/main" id="{BE573C73-6694-4483-9C4B-9ACF7E07AF03}"/>
              </a:ext>
            </a:extLst>
          </p:cNvPr>
          <p:cNvGrpSpPr/>
          <p:nvPr/>
        </p:nvGrpSpPr>
        <p:grpSpPr>
          <a:xfrm>
            <a:off x="5006328" y="3942739"/>
            <a:ext cx="3829327" cy="1664135"/>
            <a:chOff x="4514084" y="1429539"/>
            <a:chExt cx="3829327" cy="1664135"/>
          </a:xfrm>
        </p:grpSpPr>
        <p:sp>
          <p:nvSpPr>
            <p:cNvPr id="187" name="TextBox 52">
              <a:extLst>
                <a:ext uri="{FF2B5EF4-FFF2-40B4-BE49-F238E27FC236}">
                  <a16:creationId xmlns:a16="http://schemas.microsoft.com/office/drawing/2014/main" id="{4F0A2CAA-E0DD-46E7-9B1F-CBCEA2571577}"/>
                </a:ext>
              </a:extLst>
            </p:cNvPr>
            <p:cNvSpPr txBox="1"/>
            <p:nvPr/>
          </p:nvSpPr>
          <p:spPr>
            <a:xfrm>
              <a:off x="4523752" y="1429539"/>
              <a:ext cx="1005403"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3.</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环保情况</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88" name="Rectangle 60">
              <a:extLst>
                <a:ext uri="{FF2B5EF4-FFF2-40B4-BE49-F238E27FC236}">
                  <a16:creationId xmlns:a16="http://schemas.microsoft.com/office/drawing/2014/main" id="{A6C7E209-0EE4-4906-B299-E3D71680E7F2}"/>
                </a:ext>
              </a:extLst>
            </p:cNvPr>
            <p:cNvSpPr/>
            <p:nvPr/>
          </p:nvSpPr>
          <p:spPr>
            <a:xfrm>
              <a:off x="4514084" y="1761643"/>
              <a:ext cx="3829327" cy="1332031"/>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信贷人员分析客户的环保情况，一是要了解客户的生产工艺及原材料消耗的情况，特别要关注那些生产工艺落后、能耗高，以及废水、废渣和废气排放严重的企业。二是要了解国家有关环保的法律法规（包括环境影响评价报告制度、排污收费制度、限期治理制度和经济刺激制度等）。</a:t>
              </a:r>
            </a:p>
          </p:txBody>
        </p:sp>
      </p:grpSp>
      <p:sp>
        <p:nvSpPr>
          <p:cNvPr id="52" name="Rectangle 18">
            <a:extLst>
              <a:ext uri="{FF2B5EF4-FFF2-40B4-BE49-F238E27FC236}">
                <a16:creationId xmlns:a16="http://schemas.microsoft.com/office/drawing/2014/main" id="{ECC65494-51CC-4D25-8B30-EA873D1AC00E}"/>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客户品质分析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客户经营管理状况分析</a:t>
            </a:r>
          </a:p>
        </p:txBody>
      </p:sp>
    </p:spTree>
    <p:extLst>
      <p:ext uri="{BB962C8B-B14F-4D97-AF65-F5344CB8AC3E}">
        <p14:creationId xmlns:p14="http://schemas.microsoft.com/office/powerpoint/2010/main" val="136828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55" name="组合 54">
            <a:extLst>
              <a:ext uri="{FF2B5EF4-FFF2-40B4-BE49-F238E27FC236}">
                <a16:creationId xmlns:a16="http://schemas.microsoft.com/office/drawing/2014/main" id="{1647F95B-AAF0-4FBD-A436-419AC8F8D89C}"/>
              </a:ext>
            </a:extLst>
          </p:cNvPr>
          <p:cNvGrpSpPr/>
          <p:nvPr/>
        </p:nvGrpSpPr>
        <p:grpSpPr>
          <a:xfrm>
            <a:off x="4984892" y="2086188"/>
            <a:ext cx="2620362" cy="1410220"/>
            <a:chOff x="4514085" y="1429539"/>
            <a:chExt cx="2620362" cy="1410220"/>
          </a:xfrm>
        </p:grpSpPr>
        <p:sp>
          <p:nvSpPr>
            <p:cNvPr id="116" name="TextBox 52">
              <a:extLst>
                <a:ext uri="{FF2B5EF4-FFF2-40B4-BE49-F238E27FC236}">
                  <a16:creationId xmlns:a16="http://schemas.microsoft.com/office/drawing/2014/main" id="{D08E33EA-4335-4F1B-B608-2848C22084B6}"/>
                </a:ext>
              </a:extLst>
            </p:cNvPr>
            <p:cNvSpPr txBox="1"/>
            <p:nvPr/>
          </p:nvSpPr>
          <p:spPr>
            <a:xfrm>
              <a:off x="4523752" y="1429539"/>
              <a:ext cx="1005403"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1.</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目标客户</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24" name="Rectangle 60">
              <a:extLst>
                <a:ext uri="{FF2B5EF4-FFF2-40B4-BE49-F238E27FC236}">
                  <a16:creationId xmlns:a16="http://schemas.microsoft.com/office/drawing/2014/main" id="{46FE8F9A-8FDD-43C9-A58F-8644288274BD}"/>
                </a:ext>
              </a:extLst>
            </p:cNvPr>
            <p:cNvSpPr/>
            <p:nvPr/>
          </p:nvSpPr>
          <p:spPr>
            <a:xfrm>
              <a:off x="4514085" y="1761643"/>
              <a:ext cx="2620362" cy="1078116"/>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目标客户的选择实际上是一个市场定位问题，而市场定位又是一个市场细分的问题。因此，选择目标客户就要细分市场，瞄准目标客户群。</a:t>
              </a:r>
            </a:p>
          </p:txBody>
        </p:sp>
      </p:grpSp>
      <p:grpSp>
        <p:nvGrpSpPr>
          <p:cNvPr id="11" name="组合 10">
            <a:extLst>
              <a:ext uri="{FF2B5EF4-FFF2-40B4-BE49-F238E27FC236}">
                <a16:creationId xmlns:a16="http://schemas.microsoft.com/office/drawing/2014/main" id="{FC68D7D4-1309-4534-B299-BEAC129EA69E}"/>
              </a:ext>
            </a:extLst>
          </p:cNvPr>
          <p:cNvGrpSpPr/>
          <p:nvPr/>
        </p:nvGrpSpPr>
        <p:grpSpPr>
          <a:xfrm>
            <a:off x="459951" y="1269277"/>
            <a:ext cx="3533136" cy="4986466"/>
            <a:chOff x="755238" y="1169581"/>
            <a:chExt cx="3533136" cy="4986466"/>
          </a:xfrm>
        </p:grpSpPr>
        <p:grpSp>
          <p:nvGrpSpPr>
            <p:cNvPr id="64" name="Group 4">
              <a:extLst>
                <a:ext uri="{FF2B5EF4-FFF2-40B4-BE49-F238E27FC236}">
                  <a16:creationId xmlns:a16="http://schemas.microsoft.com/office/drawing/2014/main" id="{9C938AFF-F0E4-47B9-83E7-181FB8C5ED69}"/>
                </a:ext>
              </a:extLst>
            </p:cNvPr>
            <p:cNvGrpSpPr/>
            <p:nvPr/>
          </p:nvGrpSpPr>
          <p:grpSpPr>
            <a:xfrm>
              <a:off x="822128" y="1169581"/>
              <a:ext cx="259113" cy="4986466"/>
              <a:chOff x="1374772" y="1213680"/>
              <a:chExt cx="274322" cy="5187394"/>
            </a:xfrm>
          </p:grpSpPr>
          <p:sp>
            <p:nvSpPr>
              <p:cNvPr id="94" name="Pentagon 21">
                <a:extLst>
                  <a:ext uri="{FF2B5EF4-FFF2-40B4-BE49-F238E27FC236}">
                    <a16:creationId xmlns:a16="http://schemas.microsoft.com/office/drawing/2014/main" id="{06697BA9-4CFA-4393-983C-60A3A9020C14}"/>
                  </a:ext>
                </a:extLst>
              </p:cNvPr>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5" name="Rectangle 5">
                <a:extLst>
                  <a:ext uri="{FF2B5EF4-FFF2-40B4-BE49-F238E27FC236}">
                    <a16:creationId xmlns:a16="http://schemas.microsoft.com/office/drawing/2014/main" id="{DA86BCFC-9E10-4EF7-BD8F-77D557B02035}"/>
                  </a:ext>
                </a:extLst>
              </p:cNvPr>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6" name="Rectangle 23">
                <a:extLst>
                  <a:ext uri="{FF2B5EF4-FFF2-40B4-BE49-F238E27FC236}">
                    <a16:creationId xmlns:a16="http://schemas.microsoft.com/office/drawing/2014/main" id="{18B99F44-6900-446B-BCBF-D0C02B4650FD}"/>
                  </a:ext>
                </a:extLst>
              </p:cNvPr>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7" name="Rectangle 24">
                <a:extLst>
                  <a:ext uri="{FF2B5EF4-FFF2-40B4-BE49-F238E27FC236}">
                    <a16:creationId xmlns:a16="http://schemas.microsoft.com/office/drawing/2014/main" id="{A69125DD-7CA2-40B8-9491-5F7AB90748CA}"/>
                  </a:ext>
                </a:extLst>
              </p:cNvPr>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98" name="Freeform 25">
                <a:extLst>
                  <a:ext uri="{FF2B5EF4-FFF2-40B4-BE49-F238E27FC236}">
                    <a16:creationId xmlns:a16="http://schemas.microsoft.com/office/drawing/2014/main" id="{E09E21EA-34CA-46D9-AE7E-E5B0900E102B}"/>
                  </a:ext>
                </a:extLst>
              </p:cNvPr>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cxnSp>
            <p:nvCxnSpPr>
              <p:cNvPr id="99" name="Straight Connector 26">
                <a:extLst>
                  <a:ext uri="{FF2B5EF4-FFF2-40B4-BE49-F238E27FC236}">
                    <a16:creationId xmlns:a16="http://schemas.microsoft.com/office/drawing/2014/main" id="{8D3CD2DB-BCB9-439D-9B37-67EEF5B6AA00}"/>
                  </a:ext>
                </a:extLst>
              </p:cNvPr>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0" name="Straight Connector 27">
                <a:extLst>
                  <a:ext uri="{FF2B5EF4-FFF2-40B4-BE49-F238E27FC236}">
                    <a16:creationId xmlns:a16="http://schemas.microsoft.com/office/drawing/2014/main" id="{04603589-6B0C-435F-AF10-4E9A761A66CF}"/>
                  </a:ext>
                </a:extLst>
              </p:cNvPr>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28">
                <a:extLst>
                  <a:ext uri="{FF2B5EF4-FFF2-40B4-BE49-F238E27FC236}">
                    <a16:creationId xmlns:a16="http://schemas.microsoft.com/office/drawing/2014/main" id="{75DBEB0E-5C19-4897-B980-BAE62927EE3D}"/>
                  </a:ext>
                </a:extLst>
              </p:cNvPr>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29">
                <a:extLst>
                  <a:ext uri="{FF2B5EF4-FFF2-40B4-BE49-F238E27FC236}">
                    <a16:creationId xmlns:a16="http://schemas.microsoft.com/office/drawing/2014/main" id="{8E4AABB8-9CEC-4192-BBE6-CD2B8A3C8208}"/>
                  </a:ext>
                </a:extLst>
              </p:cNvPr>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3" name="Straight Connector 30">
                <a:extLst>
                  <a:ext uri="{FF2B5EF4-FFF2-40B4-BE49-F238E27FC236}">
                    <a16:creationId xmlns:a16="http://schemas.microsoft.com/office/drawing/2014/main" id="{BFC5C03D-964D-4A49-8595-27C7EB109265}"/>
                  </a:ext>
                </a:extLst>
              </p:cNvPr>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31">
                <a:extLst>
                  <a:ext uri="{FF2B5EF4-FFF2-40B4-BE49-F238E27FC236}">
                    <a16:creationId xmlns:a16="http://schemas.microsoft.com/office/drawing/2014/main" id="{40A5D894-0C27-4A40-8F3F-C30EA0A88E17}"/>
                  </a:ext>
                </a:extLst>
              </p:cNvPr>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32">
                <a:extLst>
                  <a:ext uri="{FF2B5EF4-FFF2-40B4-BE49-F238E27FC236}">
                    <a16:creationId xmlns:a16="http://schemas.microsoft.com/office/drawing/2014/main" id="{5E0427BE-39EB-4783-ABEE-A25DF6A7697C}"/>
                  </a:ext>
                </a:extLst>
              </p:cNvPr>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392E23A9-32A5-4A11-87B8-F7D8A3248582}"/>
                </a:ext>
              </a:extLst>
            </p:cNvPr>
            <p:cNvGrpSpPr/>
            <p:nvPr/>
          </p:nvGrpSpPr>
          <p:grpSpPr>
            <a:xfrm>
              <a:off x="769324" y="1994615"/>
              <a:ext cx="3519050" cy="584149"/>
              <a:chOff x="769324" y="1994615"/>
              <a:chExt cx="3114255" cy="584149"/>
            </a:xfrm>
          </p:grpSpPr>
          <p:sp>
            <p:nvSpPr>
              <p:cNvPr id="81" name="Trapezoid 8">
                <a:extLst>
                  <a:ext uri="{FF2B5EF4-FFF2-40B4-BE49-F238E27FC236}">
                    <a16:creationId xmlns:a16="http://schemas.microsoft.com/office/drawing/2014/main" id="{A9F8013A-1367-4EBD-BBCD-537E3DA79DFF}"/>
                  </a:ext>
                </a:extLst>
              </p:cNvPr>
              <p:cNvSpPr/>
              <p:nvPr/>
            </p:nvSpPr>
            <p:spPr>
              <a:xfrm rot="16200000">
                <a:off x="521336" y="2249692"/>
                <a:ext cx="584149" cy="73995"/>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2" name="Pentagon 9">
                <a:extLst>
                  <a:ext uri="{FF2B5EF4-FFF2-40B4-BE49-F238E27FC236}">
                    <a16:creationId xmlns:a16="http://schemas.microsoft.com/office/drawing/2014/main" id="{E011A74C-C10D-4373-B530-404D5C988A7C}"/>
                  </a:ext>
                </a:extLst>
              </p:cNvPr>
              <p:cNvSpPr/>
              <p:nvPr/>
            </p:nvSpPr>
            <p:spPr>
              <a:xfrm>
                <a:off x="769324" y="2035817"/>
                <a:ext cx="3114255" cy="49442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供应阶段分析</a:t>
                </a:r>
              </a:p>
            </p:txBody>
          </p:sp>
        </p:grpSp>
        <p:grpSp>
          <p:nvGrpSpPr>
            <p:cNvPr id="3" name="组合 2">
              <a:extLst>
                <a:ext uri="{FF2B5EF4-FFF2-40B4-BE49-F238E27FC236}">
                  <a16:creationId xmlns:a16="http://schemas.microsoft.com/office/drawing/2014/main" id="{FCD4A31C-577A-4AA1-864D-A95B7FCDE202}"/>
                </a:ext>
              </a:extLst>
            </p:cNvPr>
            <p:cNvGrpSpPr/>
            <p:nvPr/>
          </p:nvGrpSpPr>
          <p:grpSpPr>
            <a:xfrm>
              <a:off x="755238" y="2697953"/>
              <a:ext cx="3519050" cy="579690"/>
              <a:chOff x="769324" y="2861964"/>
              <a:chExt cx="3114255" cy="525533"/>
            </a:xfrm>
          </p:grpSpPr>
          <p:sp>
            <p:nvSpPr>
              <p:cNvPr id="80" name="Trapezoid 7">
                <a:extLst>
                  <a:ext uri="{FF2B5EF4-FFF2-40B4-BE49-F238E27FC236}">
                    <a16:creationId xmlns:a16="http://schemas.microsoft.com/office/drawing/2014/main" id="{0F8E0C39-0FD6-4BB2-A605-C049357930A9}"/>
                  </a:ext>
                </a:extLst>
              </p:cNvPr>
              <p:cNvSpPr/>
              <p:nvPr/>
            </p:nvSpPr>
            <p:spPr>
              <a:xfrm rot="16200000">
                <a:off x="547100" y="3084190"/>
                <a:ext cx="525533" cy="81082"/>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3" name="Pentagon 10">
                <a:extLst>
                  <a:ext uri="{FF2B5EF4-FFF2-40B4-BE49-F238E27FC236}">
                    <a16:creationId xmlns:a16="http://schemas.microsoft.com/office/drawing/2014/main" id="{D710F822-4BE7-487A-B9EF-22EB5368BDA4}"/>
                  </a:ext>
                </a:extLst>
              </p:cNvPr>
              <p:cNvSpPr/>
              <p:nvPr/>
            </p:nvSpPr>
            <p:spPr>
              <a:xfrm>
                <a:off x="769324" y="2914054"/>
                <a:ext cx="3114255" cy="4255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生产阶段分析</a:t>
                </a:r>
              </a:p>
            </p:txBody>
          </p:sp>
        </p:grpSp>
        <p:grpSp>
          <p:nvGrpSpPr>
            <p:cNvPr id="4" name="组合 3">
              <a:extLst>
                <a:ext uri="{FF2B5EF4-FFF2-40B4-BE49-F238E27FC236}">
                  <a16:creationId xmlns:a16="http://schemas.microsoft.com/office/drawing/2014/main" id="{4B13F76C-AD06-4F64-A11A-C915236C9E47}"/>
                </a:ext>
              </a:extLst>
            </p:cNvPr>
            <p:cNvGrpSpPr/>
            <p:nvPr/>
          </p:nvGrpSpPr>
          <p:grpSpPr>
            <a:xfrm>
              <a:off x="776413" y="3424979"/>
              <a:ext cx="3473423" cy="520219"/>
              <a:chOff x="769324" y="3729314"/>
              <a:chExt cx="3114255" cy="668393"/>
            </a:xfrm>
          </p:grpSpPr>
          <p:sp>
            <p:nvSpPr>
              <p:cNvPr id="79" name="Trapezoid 6">
                <a:extLst>
                  <a:ext uri="{FF2B5EF4-FFF2-40B4-BE49-F238E27FC236}">
                    <a16:creationId xmlns:a16="http://schemas.microsoft.com/office/drawing/2014/main" id="{CE739CAC-42D6-41C1-AF3E-FCB62339EA82}"/>
                  </a:ext>
                </a:extLst>
              </p:cNvPr>
              <p:cNvSpPr/>
              <p:nvPr/>
            </p:nvSpPr>
            <p:spPr>
              <a:xfrm rot="16200000">
                <a:off x="461532" y="4037108"/>
                <a:ext cx="668393" cy="52806"/>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4" name="Pentagon 11">
                <a:extLst>
                  <a:ext uri="{FF2B5EF4-FFF2-40B4-BE49-F238E27FC236}">
                    <a16:creationId xmlns:a16="http://schemas.microsoft.com/office/drawing/2014/main" id="{C9C7977C-B6CA-4B8A-A5C4-ACD143009402}"/>
                  </a:ext>
                </a:extLst>
              </p:cNvPr>
              <p:cNvSpPr/>
              <p:nvPr/>
            </p:nvSpPr>
            <p:spPr>
              <a:xfrm>
                <a:off x="769324" y="3770516"/>
                <a:ext cx="3114255" cy="58369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b="1" dirty="0">
                    <a:solidFill>
                      <a:srgbClr val="FF0000"/>
                    </a:solidFill>
                    <a:latin typeface="微软雅黑" panose="020B0503020204020204" pitchFamily="34" charset="-122"/>
                    <a:ea typeface="微软雅黑" panose="020B0503020204020204" pitchFamily="34" charset="-122"/>
                  </a:rPr>
                  <a:t>销售阶段分析</a:t>
                </a:r>
              </a:p>
            </p:txBody>
          </p:sp>
        </p:grpSp>
        <p:grpSp>
          <p:nvGrpSpPr>
            <p:cNvPr id="6" name="组合 5">
              <a:extLst>
                <a:ext uri="{FF2B5EF4-FFF2-40B4-BE49-F238E27FC236}">
                  <a16:creationId xmlns:a16="http://schemas.microsoft.com/office/drawing/2014/main" id="{4EBFF5FC-135A-40BA-B62F-98B9FF6AB6A4}"/>
                </a:ext>
              </a:extLst>
            </p:cNvPr>
            <p:cNvGrpSpPr/>
            <p:nvPr/>
          </p:nvGrpSpPr>
          <p:grpSpPr>
            <a:xfrm>
              <a:off x="796147" y="4123793"/>
              <a:ext cx="3473423" cy="534985"/>
              <a:chOff x="769324" y="4596662"/>
              <a:chExt cx="3114255" cy="668393"/>
            </a:xfrm>
          </p:grpSpPr>
          <p:sp>
            <p:nvSpPr>
              <p:cNvPr id="78" name="Trapezoid 5">
                <a:extLst>
                  <a:ext uri="{FF2B5EF4-FFF2-40B4-BE49-F238E27FC236}">
                    <a16:creationId xmlns:a16="http://schemas.microsoft.com/office/drawing/2014/main" id="{2770F615-6AB6-4FC1-9FB6-67A87E1AC539}"/>
                  </a:ext>
                </a:extLst>
              </p:cNvPr>
              <p:cNvSpPr/>
              <p:nvPr/>
            </p:nvSpPr>
            <p:spPr>
              <a:xfrm rot="16200000">
                <a:off x="461532" y="4904456"/>
                <a:ext cx="668393" cy="52806"/>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85" name="Pentagon 12">
                <a:extLst>
                  <a:ext uri="{FF2B5EF4-FFF2-40B4-BE49-F238E27FC236}">
                    <a16:creationId xmlns:a16="http://schemas.microsoft.com/office/drawing/2014/main" id="{CEB815A6-69D7-40C3-94EB-1A6F60988F81}"/>
                  </a:ext>
                </a:extLst>
              </p:cNvPr>
              <p:cNvSpPr/>
              <p:nvPr/>
            </p:nvSpPr>
            <p:spPr>
              <a:xfrm>
                <a:off x="769324" y="4637865"/>
                <a:ext cx="3114255" cy="58369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竞争战略分析</a:t>
                </a:r>
              </a:p>
            </p:txBody>
          </p:sp>
        </p:grpSp>
        <p:grpSp>
          <p:nvGrpSpPr>
            <p:cNvPr id="180" name="组合 179">
              <a:extLst>
                <a:ext uri="{FF2B5EF4-FFF2-40B4-BE49-F238E27FC236}">
                  <a16:creationId xmlns:a16="http://schemas.microsoft.com/office/drawing/2014/main" id="{08CCBC15-7F52-4F27-A873-CE97A8002B7A}"/>
                </a:ext>
              </a:extLst>
            </p:cNvPr>
            <p:cNvGrpSpPr/>
            <p:nvPr/>
          </p:nvGrpSpPr>
          <p:grpSpPr>
            <a:xfrm>
              <a:off x="810781" y="4903176"/>
              <a:ext cx="3473423" cy="534985"/>
              <a:chOff x="769324" y="4596662"/>
              <a:chExt cx="3114255" cy="668393"/>
            </a:xfrm>
          </p:grpSpPr>
          <p:sp>
            <p:nvSpPr>
              <p:cNvPr id="181" name="Trapezoid 5">
                <a:extLst>
                  <a:ext uri="{FF2B5EF4-FFF2-40B4-BE49-F238E27FC236}">
                    <a16:creationId xmlns:a16="http://schemas.microsoft.com/office/drawing/2014/main" id="{DD72ECAB-E4AA-4856-8A08-F1BBCC1EF95A}"/>
                  </a:ext>
                </a:extLst>
              </p:cNvPr>
              <p:cNvSpPr/>
              <p:nvPr/>
            </p:nvSpPr>
            <p:spPr>
              <a:xfrm rot="16200000">
                <a:off x="461532" y="4904456"/>
                <a:ext cx="668393" cy="52806"/>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a:latin typeface="Source Han Sans SC"/>
                  <a:cs typeface="+mn-ea"/>
                  <a:sym typeface="Source Han Sans SC"/>
                </a:endParaRPr>
              </a:p>
            </p:txBody>
          </p:sp>
          <p:sp>
            <p:nvSpPr>
              <p:cNvPr id="182" name="Pentagon 12">
                <a:extLst>
                  <a:ext uri="{FF2B5EF4-FFF2-40B4-BE49-F238E27FC236}">
                    <a16:creationId xmlns:a16="http://schemas.microsoft.com/office/drawing/2014/main" id="{6D5DAA7E-79A9-4DD6-A33E-6A30DC72252C}"/>
                  </a:ext>
                </a:extLst>
              </p:cNvPr>
              <p:cNvSpPr/>
              <p:nvPr/>
            </p:nvSpPr>
            <p:spPr>
              <a:xfrm>
                <a:off x="769324" y="4637865"/>
                <a:ext cx="3114255" cy="583699"/>
              </a:xfrm>
              <a:prstGeom prst="homePlate">
                <a:avLst>
                  <a:gd name="adj" fmla="val 36274"/>
                </a:avLst>
              </a:prstGeom>
              <a:solidFill>
                <a:schemeClr val="accent1">
                  <a:lumMod val="60000"/>
                  <a:lumOff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zh-CN" dirty="0">
                    <a:solidFill>
                      <a:schemeClr val="bg1"/>
                    </a:solidFill>
                    <a:latin typeface="微软雅黑" panose="020B0503020204020204" pitchFamily="34" charset="-122"/>
                    <a:ea typeface="微软雅黑" panose="020B0503020204020204" pitchFamily="34" charset="-122"/>
                  </a:rPr>
                  <a:t>产品竞争力和经营业绩分析</a:t>
                </a:r>
              </a:p>
            </p:txBody>
          </p:sp>
        </p:grpSp>
      </p:grpSp>
      <p:grpSp>
        <p:nvGrpSpPr>
          <p:cNvPr id="183" name="组合 182">
            <a:extLst>
              <a:ext uri="{FF2B5EF4-FFF2-40B4-BE49-F238E27FC236}">
                <a16:creationId xmlns:a16="http://schemas.microsoft.com/office/drawing/2014/main" id="{115CE7A1-8A70-47DE-B316-5C3B7957531A}"/>
              </a:ext>
            </a:extLst>
          </p:cNvPr>
          <p:cNvGrpSpPr/>
          <p:nvPr/>
        </p:nvGrpSpPr>
        <p:grpSpPr>
          <a:xfrm>
            <a:off x="8398233" y="2001195"/>
            <a:ext cx="3116827" cy="1918051"/>
            <a:chOff x="4514084" y="1429539"/>
            <a:chExt cx="3116827" cy="1918051"/>
          </a:xfrm>
        </p:grpSpPr>
        <p:sp>
          <p:nvSpPr>
            <p:cNvPr id="184" name="TextBox 52">
              <a:extLst>
                <a:ext uri="{FF2B5EF4-FFF2-40B4-BE49-F238E27FC236}">
                  <a16:creationId xmlns:a16="http://schemas.microsoft.com/office/drawing/2014/main" id="{E420E33C-15DC-47E5-BAB5-7C79559B9B78}"/>
                </a:ext>
              </a:extLst>
            </p:cNvPr>
            <p:cNvSpPr txBox="1"/>
            <p:nvPr/>
          </p:nvSpPr>
          <p:spPr>
            <a:xfrm>
              <a:off x="4523752" y="1429539"/>
              <a:ext cx="1005403"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2.</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销售渠道</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85" name="Rectangle 60">
              <a:extLst>
                <a:ext uri="{FF2B5EF4-FFF2-40B4-BE49-F238E27FC236}">
                  <a16:creationId xmlns:a16="http://schemas.microsoft.com/office/drawing/2014/main" id="{5E0A366F-502B-4842-B1DD-9E03A1C61695}"/>
                </a:ext>
              </a:extLst>
            </p:cNvPr>
            <p:cNvSpPr/>
            <p:nvPr/>
          </p:nvSpPr>
          <p:spPr>
            <a:xfrm>
              <a:off x="4514084" y="1761643"/>
              <a:ext cx="3116827" cy="1585947"/>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销售渠道有两种：一是直接销售，即厂商将产品直接销售给终端客户，其好处是贴近市场，应收账款少，缺点是需要铺设销售网络，资金投入较大；二是间接销售，即厂商将产品通过中间渠道销售给终端客户，其好处是无须自找客源，资金投入少，缺点是应收账款较多。</a:t>
              </a:r>
            </a:p>
          </p:txBody>
        </p:sp>
      </p:grpSp>
      <p:grpSp>
        <p:nvGrpSpPr>
          <p:cNvPr id="186" name="组合 185">
            <a:extLst>
              <a:ext uri="{FF2B5EF4-FFF2-40B4-BE49-F238E27FC236}">
                <a16:creationId xmlns:a16="http://schemas.microsoft.com/office/drawing/2014/main" id="{BE573C73-6694-4483-9C4B-9ACF7E07AF03}"/>
              </a:ext>
            </a:extLst>
          </p:cNvPr>
          <p:cNvGrpSpPr/>
          <p:nvPr/>
        </p:nvGrpSpPr>
        <p:grpSpPr>
          <a:xfrm>
            <a:off x="4994559" y="4135770"/>
            <a:ext cx="3829327" cy="1410220"/>
            <a:chOff x="4514084" y="1429539"/>
            <a:chExt cx="3829327" cy="1410220"/>
          </a:xfrm>
        </p:grpSpPr>
        <p:sp>
          <p:nvSpPr>
            <p:cNvPr id="187" name="TextBox 52">
              <a:extLst>
                <a:ext uri="{FF2B5EF4-FFF2-40B4-BE49-F238E27FC236}">
                  <a16:creationId xmlns:a16="http://schemas.microsoft.com/office/drawing/2014/main" id="{4F0A2CAA-E0DD-46E7-9B1F-CBCEA2571577}"/>
                </a:ext>
              </a:extLst>
            </p:cNvPr>
            <p:cNvSpPr txBox="1"/>
            <p:nvPr/>
          </p:nvSpPr>
          <p:spPr>
            <a:xfrm>
              <a:off x="4523752" y="1429539"/>
              <a:ext cx="1005403" cy="316305"/>
            </a:xfrm>
            <a:prstGeom prst="rect">
              <a:avLst/>
            </a:prstGeom>
            <a:noFill/>
          </p:spPr>
          <p:txBody>
            <a:bodyPr wrap="none" rtlCol="0">
              <a:spAutoFit/>
            </a:bodyPr>
            <a:lstStyle/>
            <a:p>
              <a:pPr>
                <a:lnSpc>
                  <a:spcPct val="120000"/>
                </a:lnSpc>
              </a:pPr>
              <a:r>
                <a:rPr lang="en-US"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3.</a:t>
              </a:r>
              <a:r>
                <a:rPr lang="zh-CN" altLang="en-US"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rPr>
                <a:t>收款条件</a:t>
              </a:r>
              <a:endParaRPr lang="en-GB" altLang="zh-CN" sz="1325" dirty="0">
                <a:solidFill>
                  <a:schemeClr val="bg2">
                    <a:lumMod val="10000"/>
                  </a:schemeClr>
                </a:solidFill>
                <a:latin typeface="微软雅黑" panose="020B0503020204020204" pitchFamily="34" charset="-122"/>
                <a:ea typeface="微软雅黑" panose="020B0503020204020204" pitchFamily="34" charset="-122"/>
                <a:cs typeface="+mn-ea"/>
                <a:sym typeface="Source Han Sans SC"/>
              </a:endParaRPr>
            </a:p>
          </p:txBody>
        </p:sp>
        <p:sp>
          <p:nvSpPr>
            <p:cNvPr id="188" name="Rectangle 60">
              <a:extLst>
                <a:ext uri="{FF2B5EF4-FFF2-40B4-BE49-F238E27FC236}">
                  <a16:creationId xmlns:a16="http://schemas.microsoft.com/office/drawing/2014/main" id="{A6C7E209-0EE4-4906-B299-E3D71680E7F2}"/>
                </a:ext>
              </a:extLst>
            </p:cNvPr>
            <p:cNvSpPr/>
            <p:nvPr/>
          </p:nvSpPr>
          <p:spPr>
            <a:xfrm>
              <a:off x="4514084" y="1761643"/>
              <a:ext cx="3829327" cy="1078116"/>
            </a:xfrm>
            <a:prstGeom prst="rect">
              <a:avLst/>
            </a:prstGeom>
          </p:spPr>
          <p:txBody>
            <a:bodyPr wrap="square">
              <a:spAutoFit/>
            </a:bodyPr>
            <a:lstStyle/>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收款条件主要取决于市场供求和厂商品牌两个因素。</a:t>
              </a:r>
            </a:p>
            <a:p>
              <a:pPr>
                <a:lnSpc>
                  <a:spcPct val="150000"/>
                </a:lnSpc>
                <a:spcBef>
                  <a:spcPct val="0"/>
                </a:spcBef>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Source Han Sans SC"/>
                </a:rPr>
                <a:t>收款条件主要包括三种：预收货款、现货交易和赊账销售。显然，赊账销售对厂商不利的方面主要是占压了资金，存在收账风险，但有利的方面是可以扩大销量。</a:t>
              </a:r>
            </a:p>
          </p:txBody>
        </p:sp>
      </p:grpSp>
      <p:sp>
        <p:nvSpPr>
          <p:cNvPr id="45" name="Rectangle 18">
            <a:extLst>
              <a:ext uri="{FF2B5EF4-FFF2-40B4-BE49-F238E27FC236}">
                <a16:creationId xmlns:a16="http://schemas.microsoft.com/office/drawing/2014/main" id="{CCEB89E3-70A3-4D8C-BE32-EE0E61DEFB64}"/>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客户品质分析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客户经营管理状况分析</a:t>
            </a:r>
          </a:p>
        </p:txBody>
      </p:sp>
    </p:spTree>
    <p:extLst>
      <p:ext uri="{BB962C8B-B14F-4D97-AF65-F5344CB8AC3E}">
        <p14:creationId xmlns:p14="http://schemas.microsoft.com/office/powerpoint/2010/main" val="3248305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DIAGRAM" val="1831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ISLIDE.DIAGRAM" val="186737"/>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Custom 27">
      <a:dk1>
        <a:srgbClr val="000000"/>
      </a:dk1>
      <a:lt1>
        <a:srgbClr val="FFFFFF"/>
      </a:lt1>
      <a:dk2>
        <a:srgbClr val="44546A"/>
      </a:dk2>
      <a:lt2>
        <a:srgbClr val="E7E6E6"/>
      </a:lt2>
      <a:accent1>
        <a:srgbClr val="004D73"/>
      </a:accent1>
      <a:accent2>
        <a:srgbClr val="3C7AA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1688</Words>
  <Application>Microsoft Office PowerPoint</Application>
  <PresentationFormat>宽屏</PresentationFormat>
  <Paragraphs>121</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FZQingKeBenYueSongS-R-GB</vt:lpstr>
      <vt:lpstr>Microsoft YaHei Light</vt:lpstr>
      <vt:lpstr>Source Han Sans SC</vt:lpstr>
      <vt:lpstr>等线</vt:lpstr>
      <vt:lpstr>等线 Light</vt:lpstr>
      <vt:lpstr>思源黑体</vt:lpstr>
      <vt:lpstr>思源黑体 CN Normal</vt:lpstr>
      <vt:lpstr>思源宋体 CN</vt:lpstr>
      <vt:lpstr>微软雅黑</vt:lpstr>
      <vt:lpstr>Arial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123</cp:lastModifiedBy>
  <cp:revision>41</cp:revision>
  <dcterms:created xsi:type="dcterms:W3CDTF">2022-09-09T01:53:11Z</dcterms:created>
  <dcterms:modified xsi:type="dcterms:W3CDTF">2022-10-01T00:00:28Z</dcterms:modified>
</cp:coreProperties>
</file>