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58" r:id="rId3"/>
    <p:sldId id="287" r:id="rId4"/>
    <p:sldId id="282" r:id="rId5"/>
    <p:sldId id="298" r:id="rId6"/>
    <p:sldId id="303" r:id="rId7"/>
    <p:sldId id="296" r:id="rId8"/>
    <p:sldId id="304" r:id="rId9"/>
    <p:sldId id="294" r:id="rId10"/>
    <p:sldId id="305" r:id="rId11"/>
    <p:sldId id="306" r:id="rId12"/>
    <p:sldId id="307" r:id="rId13"/>
    <p:sldId id="308" r:id="rId14"/>
    <p:sldId id="309" r:id="rId15"/>
    <p:sldId id="277" r:id="rId16"/>
    <p:sldId id="292" r:id="rId17"/>
    <p:sldId id="310" r:id="rId18"/>
    <p:sldId id="312" r:id="rId19"/>
    <p:sldId id="311" r:id="rId20"/>
    <p:sldId id="313" r:id="rId21"/>
    <p:sldId id="314" r:id="rId22"/>
    <p:sldId id="267"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D73"/>
    <a:srgbClr val="2625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57" autoAdjust="0"/>
    <p:restoredTop sz="94660"/>
  </p:normalViewPr>
  <p:slideViewPr>
    <p:cSldViewPr snapToGrid="0" showGuides="1">
      <p:cViewPr>
        <p:scale>
          <a:sx n="80" d="100"/>
          <a:sy n="80" d="100"/>
        </p:scale>
        <p:origin x="882" y="31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80F95-95A9-411B-8A33-4B0CC2FEA226}" type="datetimeFigureOut">
              <a:rPr lang="zh-CN" altLang="en-US" smtClean="0"/>
              <a:t>2022/10/14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6140F-7798-4957-9AC2-78BB7EADB55B}" type="slidenum">
              <a:rPr lang="zh-CN" altLang="en-US" smtClean="0"/>
              <a:t>‹#›</a:t>
            </a:fld>
            <a:endParaRPr lang="zh-CN" altLang="en-US"/>
          </a:p>
        </p:txBody>
      </p:sp>
    </p:spTree>
    <p:extLst>
      <p:ext uri="{BB962C8B-B14F-4D97-AF65-F5344CB8AC3E}">
        <p14:creationId xmlns:p14="http://schemas.microsoft.com/office/powerpoint/2010/main" val="707618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2022/10/14</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63471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2022/10/14</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63640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2022/10/14</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85915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064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4069"/>
            <a:ext cx="10515600" cy="1327151"/>
          </a:xfrm>
        </p:spPr>
        <p:txBody>
          <a:bodyPr/>
          <a:lstStyle/>
          <a:p>
            <a:r>
              <a:rPr lang="zh-CN" altLang="en-US"/>
              <a:t>单击此处编辑母版标题样式</a:t>
            </a:r>
          </a:p>
        </p:txBody>
      </p:sp>
      <p:sp>
        <p:nvSpPr>
          <p:cNvPr id="3" name="Date Placeholder 3"/>
          <p:cNvSpPr>
            <a:spLocks noGrp="1" noChangeArrowheads="1"/>
          </p:cNvSpPr>
          <p:nvPr>
            <p:ph type="dt" sz="half" idx="10"/>
          </p:nvPr>
        </p:nvSpPr>
        <p:spPr>
          <a:ln/>
        </p:spPr>
        <p:txBody>
          <a:bodyPr/>
          <a:lstStyle>
            <a:lvl1pPr>
              <a:defRPr/>
            </a:lvl1pPr>
          </a:lstStyle>
          <a:p>
            <a:pPr fontAlgn="base">
              <a:spcBef>
                <a:spcPct val="0"/>
              </a:spcBef>
              <a:spcAft>
                <a:spcPct val="0"/>
              </a:spcAft>
              <a:defRPr/>
            </a:pPr>
            <a:fld id="{BF817420-7A5F-4E8A-8A95-A1D1AB6D74FC}" type="datetime1">
              <a:rPr lang="zh-CN" altLang="en-US" smtClean="0">
                <a:latin typeface="Arial" panose="020B0604020202020204" pitchFamily="34" charset="0"/>
                <a:ea typeface="宋体" panose="02010600030101010101" pitchFamily="2" charset="-122"/>
              </a:rPr>
              <a:pPr fontAlgn="base">
                <a:spcBef>
                  <a:spcPct val="0"/>
                </a:spcBef>
                <a:spcAft>
                  <a:spcPct val="0"/>
                </a:spcAft>
                <a:defRPr/>
              </a:pPr>
              <a:t>2022/10/14</a:t>
            </a:fld>
            <a:endParaRPr lang="zh-CN" altLang="en-US" sz="2400">
              <a:solidFill>
                <a:srgbClr val="000000"/>
              </a:solidFill>
              <a:latin typeface="Arial" panose="020B0604020202020204" pitchFamily="34" charset="0"/>
              <a:ea typeface="宋体" panose="02010600030101010101" pitchFamily="2" charset="-122"/>
            </a:endParaRPr>
          </a:p>
        </p:txBody>
      </p:sp>
      <p:sp>
        <p:nvSpPr>
          <p:cNvPr id="4" name="Footer Placeholder 4"/>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zh-CN" altLang="zh-CN">
              <a:latin typeface="Arial" panose="020B0604020202020204" pitchFamily="34" charset="0"/>
              <a:ea typeface="宋体" panose="02010600030101010101" pitchFamily="2" charset="-122"/>
            </a:endParaRPr>
          </a:p>
        </p:txBody>
      </p:sp>
      <p:sp>
        <p:nvSpPr>
          <p:cNvPr id="5" name="Slide Number Placeholder 5"/>
          <p:cNvSpPr>
            <a:spLocks noGrp="1" noChangeArrowheads="1"/>
          </p:cNvSpPr>
          <p:nvPr>
            <p:ph type="sldNum" sz="quarter" idx="12"/>
          </p:nvPr>
        </p:nvSpPr>
        <p:spPr>
          <a:ln/>
        </p:spPr>
        <p:txBody>
          <a:bodyPr/>
          <a:lstStyle>
            <a:lvl1pPr>
              <a:defRPr/>
            </a:lvl1pPr>
          </a:lstStyle>
          <a:p>
            <a:pPr defTabSz="912261" fontAlgn="base">
              <a:spcBef>
                <a:spcPct val="0"/>
              </a:spcBef>
              <a:spcAft>
                <a:spcPct val="0"/>
              </a:spcAft>
              <a:defRPr/>
            </a:pPr>
            <a:fld id="{62E0817F-478C-43E8-B957-E97021C4B95C}" type="slidenum">
              <a:rPr lang="zh-CN" altLang="en-US" smtClean="0">
                <a:latin typeface="Arial" panose="020B0604020202020204" pitchFamily="34" charset="0"/>
                <a:ea typeface="宋体" panose="02010600030101010101" pitchFamily="2" charset="-122"/>
              </a:rPr>
              <a:pPr defTabSz="912261" fontAlgn="base">
                <a:spcBef>
                  <a:spcPct val="0"/>
                </a:spcBef>
                <a:spcAft>
                  <a:spcPct val="0"/>
                </a:spcAft>
                <a:defRPr/>
              </a:pPr>
              <a:t>‹#›</a:t>
            </a:fld>
            <a:endParaRPr lang="zh-CN" altLang="en-US" sz="2400">
              <a:solidFill>
                <a:srgbClr val="000000"/>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401787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2022/10/14</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25966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2022/10/14</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39492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2022/10/14</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708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2022/10/14</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5719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2022/10/14</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22653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2022/10/14</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62169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2022/10/14</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04032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2022/10/14</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9719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2022/10/14</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99210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0" y="0"/>
            <a:ext cx="12192000" cy="6858000"/>
          </a:xfrm>
          <a:prstGeom prst="rect">
            <a:avLst/>
          </a:prstGeom>
          <a:blipFill>
            <a:blip r:embed="rId2"/>
            <a:srcRect/>
            <a:stretch>
              <a:fillRect t="-68518" b="-685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sp>
        <p:nvSpPr>
          <p:cNvPr id="3" name="Pentagon 8"/>
          <p:cNvSpPr/>
          <p:nvPr/>
        </p:nvSpPr>
        <p:spPr>
          <a:xfrm rot="5400000">
            <a:off x="3850550" y="-2255278"/>
            <a:ext cx="4490900" cy="10531420"/>
          </a:xfrm>
          <a:prstGeom prst="homePlate">
            <a:avLst>
              <a:gd name="adj" fmla="val 29908"/>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FBFBFB"/>
              </a:solidFill>
              <a:effectLst/>
              <a:uLnTx/>
              <a:uFillTx/>
              <a:latin typeface="微软雅黑" panose="020B0503020204020204" pitchFamily="34" charset="-122"/>
              <a:ea typeface="微软雅黑" panose="020B0503020204020204" pitchFamily="34" charset="-122"/>
              <a:cs typeface="+mn-cs"/>
              <a:sym typeface="+mn-lt"/>
            </a:endParaRPr>
          </a:p>
        </p:txBody>
      </p:sp>
      <p:sp>
        <p:nvSpPr>
          <p:cNvPr id="4" name="Title 5"/>
          <p:cNvSpPr txBox="1"/>
          <p:nvPr/>
        </p:nvSpPr>
        <p:spPr>
          <a:xfrm>
            <a:off x="1819142" y="1881164"/>
            <a:ext cx="8553713" cy="7989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4800" b="0" i="0" u="none" strike="noStrike" kern="1200" cap="none" spc="600" normalizeH="0" baseline="0" noProof="0" dirty="0">
                <a:ln>
                  <a:noFill/>
                </a:ln>
                <a:solidFill>
                  <a:srgbClr val="FFFFFF"/>
                </a:solidFill>
                <a:effectLst/>
                <a:uLnTx/>
                <a:uFillTx/>
                <a:latin typeface="FZQingKeBenYueSongS-R-GB" panose="02000000000000000000" pitchFamily="2" charset="-122"/>
                <a:ea typeface="FZQingKeBenYueSongS-R-GB" panose="02000000000000000000" pitchFamily="2" charset="-122"/>
                <a:cs typeface="+mn-ea"/>
                <a:sym typeface="+mn-lt"/>
              </a:rPr>
              <a:t>金融服务师认证培训</a:t>
            </a:r>
          </a:p>
        </p:txBody>
      </p:sp>
      <p:sp>
        <p:nvSpPr>
          <p:cNvPr id="5" name="文本框 6"/>
          <p:cNvSpPr txBox="1"/>
          <p:nvPr/>
        </p:nvSpPr>
        <p:spPr>
          <a:xfrm>
            <a:off x="2089350" y="2811300"/>
            <a:ext cx="8097388" cy="645160"/>
          </a:xfrm>
          <a:prstGeom prst="rect">
            <a:avLst/>
          </a:prstGeom>
          <a:solidFill>
            <a:schemeClr val="tx1">
              <a:alpha val="0"/>
            </a:schemeClr>
          </a:solidFill>
          <a:effectLst/>
        </p:spPr>
        <p:txBody>
          <a:bodyPr wrap="square" rtlCol="0">
            <a:spAutoFit/>
          </a:bodyPr>
          <a:lstStyle>
            <a:defPPr>
              <a:defRPr lang="zh-CN"/>
            </a:defPPr>
            <a:lvl1pPr>
              <a:defRPr sz="4800">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ea"/>
              <a:sym typeface="+mn-lt"/>
            </a:endParaRPr>
          </a:p>
        </p:txBody>
      </p:sp>
      <p:sp>
        <p:nvSpPr>
          <p:cNvPr id="7" name="Freeform 19"/>
          <p:cNvSpPr/>
          <p:nvPr/>
        </p:nvSpPr>
        <p:spPr bwMode="auto">
          <a:xfrm rot="5400000" flipH="1">
            <a:off x="4907006" y="-661857"/>
            <a:ext cx="2462075" cy="12276083"/>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Tree>
    <p:extLst>
      <p:ext uri="{BB962C8B-B14F-4D97-AF65-F5344CB8AC3E}">
        <p14:creationId xmlns:p14="http://schemas.microsoft.com/office/powerpoint/2010/main" val="40607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15" name="标题 4">
            <a:extLst>
              <a:ext uri="{FF2B5EF4-FFF2-40B4-BE49-F238E27FC236}">
                <a16:creationId xmlns:a16="http://schemas.microsoft.com/office/drawing/2014/main" id="{6DC9C9F3-850C-471D-A55C-8D20582B85D9}"/>
              </a:ext>
            </a:extLst>
          </p:cNvPr>
          <p:cNvSpPr txBox="1">
            <a:spLocks/>
          </p:cNvSpPr>
          <p:nvPr/>
        </p:nvSpPr>
        <p:spPr bwMode="auto">
          <a:xfrm>
            <a:off x="3386137" y="1257749"/>
            <a:ext cx="5419725" cy="161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lnSpcReduction="10000"/>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lnSpc>
                <a:spcPct val="200000"/>
              </a:lnSpc>
            </a:pP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项目非财务分析</a:t>
            </a:r>
            <a:endParaRPr lang="en-US" altLang="zh-CN"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a:p>
            <a:pPr algn="ctr">
              <a:lnSpc>
                <a:spcPct val="200000"/>
              </a:lnSpc>
            </a:pPr>
            <a:r>
              <a:rPr lang="zh-CN" altLang="en-US" sz="24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生产规模分析</a:t>
            </a:r>
          </a:p>
        </p:txBody>
      </p:sp>
    </p:spTree>
    <p:extLst>
      <p:ext uri="{BB962C8B-B14F-4D97-AF65-F5344CB8AC3E}">
        <p14:creationId xmlns:p14="http://schemas.microsoft.com/office/powerpoint/2010/main" val="35593320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a:extLst>
              <a:ext uri="{FF2B5EF4-FFF2-40B4-BE49-F238E27FC236}">
                <a16:creationId xmlns:a16="http://schemas.microsoft.com/office/drawing/2014/main" id="{8B905F9A-ADEC-410E-A4CD-9FCA42961E15}"/>
              </a:ext>
            </a:extLst>
          </p:cNvPr>
          <p:cNvSpPr/>
          <p:nvPr/>
        </p:nvSpPr>
        <p:spPr>
          <a:xfrm>
            <a:off x="1009860" y="402584"/>
            <a:ext cx="5794977"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项目非财务分析</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生产规模分析</a:t>
            </a:r>
          </a:p>
        </p:txBody>
      </p:sp>
      <p:grpSp>
        <p:nvGrpSpPr>
          <p:cNvPr id="4" name="Group 59">
            <a:extLst>
              <a:ext uri="{FF2B5EF4-FFF2-40B4-BE49-F238E27FC236}">
                <a16:creationId xmlns:a16="http://schemas.microsoft.com/office/drawing/2014/main" id="{E927326F-FCBE-4CF1-AB75-2B19C2DB934C}"/>
              </a:ext>
            </a:extLst>
          </p:cNvPr>
          <p:cNvGrpSpPr/>
          <p:nvPr/>
        </p:nvGrpSpPr>
        <p:grpSpPr>
          <a:xfrm>
            <a:off x="1" y="301326"/>
            <a:ext cx="12192000" cy="6556674"/>
            <a:chOff x="1" y="301326"/>
            <a:chExt cx="12192000" cy="6556674"/>
          </a:xfrm>
        </p:grpSpPr>
        <p:sp>
          <p:nvSpPr>
            <p:cNvPr id="5" name="Freeform 19">
              <a:extLst>
                <a:ext uri="{FF2B5EF4-FFF2-40B4-BE49-F238E27FC236}">
                  <a16:creationId xmlns:a16="http://schemas.microsoft.com/office/drawing/2014/main" id="{F74A6D3C-533B-4D63-97A4-5892F8C323CA}"/>
                </a:ext>
              </a:extLst>
            </p:cNvPr>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6" name="Freeform 19">
              <a:extLst>
                <a:ext uri="{FF2B5EF4-FFF2-40B4-BE49-F238E27FC236}">
                  <a16:creationId xmlns:a16="http://schemas.microsoft.com/office/drawing/2014/main" id="{0A47E481-A5AD-467A-A824-6CED6AEDD552}"/>
                </a:ext>
              </a:extLst>
            </p:cNvPr>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7" name="Rectangle 3">
              <a:extLst>
                <a:ext uri="{FF2B5EF4-FFF2-40B4-BE49-F238E27FC236}">
                  <a16:creationId xmlns:a16="http://schemas.microsoft.com/office/drawing/2014/main" id="{4C3DAEEB-42AF-4B44-8231-8071C5AECE5D}"/>
                </a:ext>
              </a:extLst>
            </p:cNvPr>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44" name="任意多边形 23">
            <a:extLst>
              <a:ext uri="{FF2B5EF4-FFF2-40B4-BE49-F238E27FC236}">
                <a16:creationId xmlns:a16="http://schemas.microsoft.com/office/drawing/2014/main" id="{24A06F59-8FFB-4A4E-9E0A-F6D311921E1A}"/>
              </a:ext>
            </a:extLst>
          </p:cNvPr>
          <p:cNvSpPr>
            <a:spLocks noChangeArrowheads="1"/>
          </p:cNvSpPr>
          <p:nvPr/>
        </p:nvSpPr>
        <p:spPr bwMode="auto">
          <a:xfrm>
            <a:off x="5951536" y="4147114"/>
            <a:ext cx="288925" cy="763555"/>
          </a:xfrm>
          <a:custGeom>
            <a:avLst/>
            <a:gdLst>
              <a:gd name="T0" fmla="*/ 96678 w 288032"/>
              <a:gd name="T1" fmla="*/ 0 h 553620"/>
              <a:gd name="T2" fmla="*/ 194042 w 288032"/>
              <a:gd name="T3" fmla="*/ 0 h 553620"/>
              <a:gd name="T4" fmla="*/ 290720 w 288032"/>
              <a:gd name="T5" fmla="*/ 554875 h 553620"/>
              <a:gd name="T6" fmla="*/ 0 w 288032"/>
              <a:gd name="T7" fmla="*/ 554875 h 553620"/>
              <a:gd name="T8" fmla="*/ 0 60000 65536"/>
              <a:gd name="T9" fmla="*/ 0 60000 65536"/>
              <a:gd name="T10" fmla="*/ 0 60000 65536"/>
              <a:gd name="T11" fmla="*/ 0 60000 65536"/>
              <a:gd name="T12" fmla="*/ 0 w 288032"/>
              <a:gd name="T13" fmla="*/ 0 h 553620"/>
              <a:gd name="T14" fmla="*/ 288032 w 288032"/>
              <a:gd name="T15" fmla="*/ 553620 h 553620"/>
            </a:gdLst>
            <a:ahLst/>
            <a:cxnLst>
              <a:cxn ang="T8">
                <a:pos x="T0" y="T1"/>
              </a:cxn>
              <a:cxn ang="T9">
                <a:pos x="T2" y="T3"/>
              </a:cxn>
              <a:cxn ang="T10">
                <a:pos x="T4" y="T5"/>
              </a:cxn>
              <a:cxn ang="T11">
                <a:pos x="T6" y="T7"/>
              </a:cxn>
            </a:cxnLst>
            <a:rect l="T12" t="T13" r="T14" b="T15"/>
            <a:pathLst>
              <a:path w="288032" h="553620">
                <a:moveTo>
                  <a:pt x="95784" y="0"/>
                </a:moveTo>
                <a:lnTo>
                  <a:pt x="192248" y="0"/>
                </a:lnTo>
                <a:lnTo>
                  <a:pt x="288032" y="553620"/>
                </a:lnTo>
                <a:lnTo>
                  <a:pt x="0" y="553620"/>
                </a:lnTo>
                <a:lnTo>
                  <a:pt x="95784" y="0"/>
                </a:lnTo>
                <a:close/>
              </a:path>
            </a:pathLst>
          </a:custGeom>
          <a:solidFill>
            <a:srgbClr val="004D73"/>
          </a:solidFill>
          <a:ln>
            <a:noFill/>
          </a:ln>
        </p:spPr>
        <p:txBody>
          <a:bodyPr anchor="ctr"/>
          <a:lstStyle/>
          <a:p>
            <a:endParaRPr lang="zh-CN" altLang="en-US"/>
          </a:p>
        </p:txBody>
      </p:sp>
      <p:grpSp>
        <p:nvGrpSpPr>
          <p:cNvPr id="45" name="Group 6">
            <a:extLst>
              <a:ext uri="{FF2B5EF4-FFF2-40B4-BE49-F238E27FC236}">
                <a16:creationId xmlns:a16="http://schemas.microsoft.com/office/drawing/2014/main" id="{F60BE0F4-6BCD-4326-B822-521DA9AA2F8A}"/>
              </a:ext>
            </a:extLst>
          </p:cNvPr>
          <p:cNvGrpSpPr>
            <a:grpSpLocks/>
          </p:cNvGrpSpPr>
          <p:nvPr/>
        </p:nvGrpSpPr>
        <p:grpSpPr bwMode="auto">
          <a:xfrm>
            <a:off x="2855910" y="3885142"/>
            <a:ext cx="6480175" cy="288925"/>
            <a:chOff x="0" y="0"/>
            <a:chExt cx="6480000" cy="288000"/>
          </a:xfrm>
        </p:grpSpPr>
        <p:sp>
          <p:nvSpPr>
            <p:cNvPr id="46" name="矩形 7">
              <a:extLst>
                <a:ext uri="{FF2B5EF4-FFF2-40B4-BE49-F238E27FC236}">
                  <a16:creationId xmlns:a16="http://schemas.microsoft.com/office/drawing/2014/main" id="{B57E7F91-54F7-4051-9ED6-C4F31B29D4DA}"/>
                </a:ext>
              </a:extLst>
            </p:cNvPr>
            <p:cNvSpPr>
              <a:spLocks noChangeArrowheads="1"/>
            </p:cNvSpPr>
            <p:nvPr/>
          </p:nvSpPr>
          <p:spPr bwMode="auto">
            <a:xfrm>
              <a:off x="0" y="71992"/>
              <a:ext cx="6480000" cy="144016"/>
            </a:xfrm>
            <a:prstGeom prst="rect">
              <a:avLst/>
            </a:prstGeom>
            <a:solidFill>
              <a:srgbClr val="004D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dirty="0">
                <a:solidFill>
                  <a:srgbClr val="FFFFFF"/>
                </a:solidFill>
                <a:sym typeface="微软雅黑" panose="020B0503020204020204" pitchFamily="34" charset="-122"/>
              </a:endParaRPr>
            </a:p>
          </p:txBody>
        </p:sp>
        <p:sp>
          <p:nvSpPr>
            <p:cNvPr id="47" name="椭圆 8">
              <a:extLst>
                <a:ext uri="{FF2B5EF4-FFF2-40B4-BE49-F238E27FC236}">
                  <a16:creationId xmlns:a16="http://schemas.microsoft.com/office/drawing/2014/main" id="{202386C9-A5A2-4AD6-9EB0-5128AB322B38}"/>
                </a:ext>
              </a:extLst>
            </p:cNvPr>
            <p:cNvSpPr>
              <a:spLocks noChangeArrowheads="1"/>
            </p:cNvSpPr>
            <p:nvPr/>
          </p:nvSpPr>
          <p:spPr bwMode="auto">
            <a:xfrm>
              <a:off x="3095984" y="0"/>
              <a:ext cx="288000" cy="288000"/>
            </a:xfrm>
            <a:prstGeom prst="ellipse">
              <a:avLst/>
            </a:prstGeom>
            <a:solidFill>
              <a:srgbClr val="004D73"/>
            </a:solidFill>
            <a:ln w="38100">
              <a:solidFill>
                <a:srgbClr val="FF8607"/>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dirty="0">
                <a:solidFill>
                  <a:srgbClr val="FFFFFF"/>
                </a:solidFill>
                <a:sym typeface="微软雅黑" panose="020B0503020204020204" pitchFamily="34" charset="-122"/>
              </a:endParaRPr>
            </a:p>
          </p:txBody>
        </p:sp>
      </p:grpSp>
      <p:grpSp>
        <p:nvGrpSpPr>
          <p:cNvPr id="50" name="Group 11">
            <a:extLst>
              <a:ext uri="{FF2B5EF4-FFF2-40B4-BE49-F238E27FC236}">
                <a16:creationId xmlns:a16="http://schemas.microsoft.com/office/drawing/2014/main" id="{1805E8C9-44CA-4C37-BC9C-D08D46E799F3}"/>
              </a:ext>
            </a:extLst>
          </p:cNvPr>
          <p:cNvGrpSpPr>
            <a:grpSpLocks/>
          </p:cNvGrpSpPr>
          <p:nvPr/>
        </p:nvGrpSpPr>
        <p:grpSpPr bwMode="auto">
          <a:xfrm>
            <a:off x="1521257" y="2041393"/>
            <a:ext cx="3689496" cy="1870674"/>
            <a:chOff x="-650885" y="-773019"/>
            <a:chExt cx="3690548" cy="1871284"/>
          </a:xfrm>
        </p:grpSpPr>
        <p:sp>
          <p:nvSpPr>
            <p:cNvPr id="52" name="矩形 47">
              <a:extLst>
                <a:ext uri="{FF2B5EF4-FFF2-40B4-BE49-F238E27FC236}">
                  <a16:creationId xmlns:a16="http://schemas.microsoft.com/office/drawing/2014/main" id="{2EBFEC92-C8AF-4F04-ABBE-FBBE80F38FBE}"/>
                </a:ext>
              </a:extLst>
            </p:cNvPr>
            <p:cNvSpPr>
              <a:spLocks noChangeArrowheads="1"/>
            </p:cNvSpPr>
            <p:nvPr/>
          </p:nvSpPr>
          <p:spPr bwMode="auto">
            <a:xfrm>
              <a:off x="-650885" y="-773019"/>
              <a:ext cx="3690548" cy="155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spcBef>
                  <a:spcPct val="0"/>
                </a:spcBef>
                <a:buNone/>
              </a:pPr>
              <a:r>
                <a:rPr lang="zh-CN" altLang="en-US" sz="1300" b="1" dirty="0">
                  <a:solidFill>
                    <a:srgbClr val="004D73"/>
                  </a:solidFill>
                  <a:sym typeface="微软雅黑" panose="020B0503020204020204" pitchFamily="34" charset="-122"/>
                </a:rPr>
                <a:t>当可行性研究报告中对生产规模提出了几种不同方案，</a:t>
              </a:r>
              <a:r>
                <a:rPr lang="zh-CN" altLang="en-US" sz="1300" dirty="0">
                  <a:solidFill>
                    <a:srgbClr val="282828"/>
                  </a:solidFill>
                  <a:sym typeface="微软雅黑" panose="020B0503020204020204" pitchFamily="34" charset="-122"/>
                </a:rPr>
                <a:t>并从中选择了最优方案时，评估人员应对提出的最优方案进行审查、计算和分析，考核其选择是否正确；对于未提出最优方案的项目，应从几种不同的可行性方案中选出最优方案。</a:t>
              </a:r>
              <a:endParaRPr lang="zh-CN" altLang="en-US" sz="1300" dirty="0">
                <a:latin typeface="Arial" panose="020B0604020202020204" pitchFamily="34" charset="0"/>
                <a:ea typeface="宋体" panose="02010600030101010101" pitchFamily="2" charset="-122"/>
              </a:endParaRPr>
            </a:p>
          </p:txBody>
        </p:sp>
        <p:sp>
          <p:nvSpPr>
            <p:cNvPr id="53" name="等腰三角形 1">
              <a:extLst>
                <a:ext uri="{FF2B5EF4-FFF2-40B4-BE49-F238E27FC236}">
                  <a16:creationId xmlns:a16="http://schemas.microsoft.com/office/drawing/2014/main" id="{B95272AE-3628-42CA-8F89-FB5B508E16D9}"/>
                </a:ext>
              </a:extLst>
            </p:cNvPr>
            <p:cNvSpPr>
              <a:spLocks noChangeAspect="1" noChangeArrowheads="1"/>
            </p:cNvSpPr>
            <p:nvPr/>
          </p:nvSpPr>
          <p:spPr bwMode="auto">
            <a:xfrm flipV="1">
              <a:off x="851645" y="943092"/>
              <a:ext cx="180000" cy="155173"/>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dirty="0">
                <a:solidFill>
                  <a:srgbClr val="FFFFFF"/>
                </a:solidFill>
                <a:sym typeface="微软雅黑" panose="020B0503020204020204" pitchFamily="34" charset="-122"/>
              </a:endParaRPr>
            </a:p>
          </p:txBody>
        </p:sp>
      </p:grpSp>
      <p:grpSp>
        <p:nvGrpSpPr>
          <p:cNvPr id="54" name="Group 15">
            <a:extLst>
              <a:ext uri="{FF2B5EF4-FFF2-40B4-BE49-F238E27FC236}">
                <a16:creationId xmlns:a16="http://schemas.microsoft.com/office/drawing/2014/main" id="{A0B33BB7-1DC7-4A8D-9E2E-B93FE50A0FDD}"/>
              </a:ext>
            </a:extLst>
          </p:cNvPr>
          <p:cNvGrpSpPr>
            <a:grpSpLocks/>
          </p:cNvGrpSpPr>
          <p:nvPr/>
        </p:nvGrpSpPr>
        <p:grpSpPr bwMode="auto">
          <a:xfrm>
            <a:off x="7248277" y="2064432"/>
            <a:ext cx="3459563" cy="1847663"/>
            <a:chOff x="-867995" y="-752742"/>
            <a:chExt cx="3460548" cy="1847603"/>
          </a:xfrm>
        </p:grpSpPr>
        <p:sp>
          <p:nvSpPr>
            <p:cNvPr id="56" name="矩形 49">
              <a:extLst>
                <a:ext uri="{FF2B5EF4-FFF2-40B4-BE49-F238E27FC236}">
                  <a16:creationId xmlns:a16="http://schemas.microsoft.com/office/drawing/2014/main" id="{39DE623C-9567-4C1B-BDB5-DD669F3F9DB6}"/>
                </a:ext>
              </a:extLst>
            </p:cNvPr>
            <p:cNvSpPr>
              <a:spLocks noChangeArrowheads="1"/>
            </p:cNvSpPr>
            <p:nvPr/>
          </p:nvSpPr>
          <p:spPr bwMode="auto">
            <a:xfrm>
              <a:off x="-867995" y="-752742"/>
              <a:ext cx="3460548" cy="155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spcBef>
                  <a:spcPct val="0"/>
                </a:spcBef>
                <a:buNone/>
              </a:pPr>
              <a:r>
                <a:rPr lang="zh-CN" altLang="en-US" sz="1300" b="1" dirty="0">
                  <a:solidFill>
                    <a:srgbClr val="004D73"/>
                  </a:solidFill>
                  <a:sym typeface="微软雅黑" panose="020B0503020204020204" pitchFamily="34" charset="-122"/>
                </a:rPr>
                <a:t>当可行性研究报告中提出一个可行性方案时，</a:t>
              </a:r>
              <a:r>
                <a:rPr lang="zh-CN" altLang="en-US" sz="1300" dirty="0">
                  <a:solidFill>
                    <a:srgbClr val="282828"/>
                  </a:solidFill>
                  <a:sym typeface="微软雅黑" panose="020B0503020204020204" pitchFamily="34" charset="-122"/>
                </a:rPr>
                <a:t>银行评估人员应向企业了解是否有其他方案，并根据项目产品的市场需求调查和预测、投入物和生产条件的分析，再经过规模经济的分析，肯定原来的方案或提出更好的方案</a:t>
              </a:r>
              <a:endParaRPr lang="en-US" altLang="zh-CN" sz="1300" dirty="0">
                <a:solidFill>
                  <a:srgbClr val="282828"/>
                </a:solidFill>
                <a:sym typeface="微软雅黑" panose="020B0503020204020204" pitchFamily="34" charset="-122"/>
              </a:endParaRPr>
            </a:p>
          </p:txBody>
        </p:sp>
        <p:sp>
          <p:nvSpPr>
            <p:cNvPr id="57" name="等腰三角形 18">
              <a:extLst>
                <a:ext uri="{FF2B5EF4-FFF2-40B4-BE49-F238E27FC236}">
                  <a16:creationId xmlns:a16="http://schemas.microsoft.com/office/drawing/2014/main" id="{E7D1CFC0-B7A1-489A-B72A-A82BDB6D6262}"/>
                </a:ext>
              </a:extLst>
            </p:cNvPr>
            <p:cNvSpPr>
              <a:spLocks noChangeAspect="1" noChangeArrowheads="1"/>
            </p:cNvSpPr>
            <p:nvPr/>
          </p:nvSpPr>
          <p:spPr bwMode="auto">
            <a:xfrm flipV="1">
              <a:off x="862278" y="939688"/>
              <a:ext cx="180000" cy="155173"/>
            </a:xfrm>
            <a:prstGeom prst="triangle">
              <a:avLst>
                <a:gd name="adj" fmla="val 50000"/>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grpSp>
      <p:sp>
        <p:nvSpPr>
          <p:cNvPr id="58" name="矩形 52">
            <a:extLst>
              <a:ext uri="{FF2B5EF4-FFF2-40B4-BE49-F238E27FC236}">
                <a16:creationId xmlns:a16="http://schemas.microsoft.com/office/drawing/2014/main" id="{11656FEE-EEF4-4968-9975-5F206D2549D3}"/>
              </a:ext>
            </a:extLst>
          </p:cNvPr>
          <p:cNvSpPr>
            <a:spLocks noChangeArrowheads="1"/>
          </p:cNvSpPr>
          <p:nvPr/>
        </p:nvSpPr>
        <p:spPr bwMode="auto">
          <a:xfrm>
            <a:off x="0" y="4906124"/>
            <a:ext cx="12191999" cy="1650550"/>
          </a:xfrm>
          <a:prstGeom prst="rect">
            <a:avLst/>
          </a:prstGeom>
          <a:solidFill>
            <a:srgbClr val="004D73"/>
          </a:solidFill>
          <a:ln>
            <a:noFill/>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61" name="矩形 54">
            <a:extLst>
              <a:ext uri="{FF2B5EF4-FFF2-40B4-BE49-F238E27FC236}">
                <a16:creationId xmlns:a16="http://schemas.microsoft.com/office/drawing/2014/main" id="{20D1AC75-A94B-44B9-A139-522EDE68DBA7}"/>
              </a:ext>
            </a:extLst>
          </p:cNvPr>
          <p:cNvSpPr>
            <a:spLocks noChangeArrowheads="1"/>
          </p:cNvSpPr>
          <p:nvPr/>
        </p:nvSpPr>
        <p:spPr bwMode="auto">
          <a:xfrm>
            <a:off x="1470207" y="5360157"/>
            <a:ext cx="8962658" cy="88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200000"/>
              </a:lnSpc>
              <a:spcBef>
                <a:spcPct val="0"/>
              </a:spcBef>
              <a:buNone/>
            </a:pPr>
            <a:r>
              <a:rPr lang="zh-CN" altLang="en-US" sz="1400" b="1" dirty="0">
                <a:solidFill>
                  <a:schemeClr val="bg1"/>
                </a:solidFill>
                <a:cs typeface="+mn-ea"/>
                <a:sym typeface="微软雅黑" panose="020B0503020204020204" pitchFamily="34" charset="-122"/>
              </a:rPr>
              <a:t>项目的生产规模分析是指对拟建项目生产规模的大小所做的审查、评价和分析。对项目的生产规模进行分析，可以了解项目是否实现了规模经济，进而了解该项目的经济效益状况，为项目的贷款决策提供依据。</a:t>
            </a:r>
          </a:p>
        </p:txBody>
      </p:sp>
    </p:spTree>
    <p:extLst>
      <p:ext uri="{BB962C8B-B14F-4D97-AF65-F5344CB8AC3E}">
        <p14:creationId xmlns:p14="http://schemas.microsoft.com/office/powerpoint/2010/main" val="389591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15" name="标题 4">
            <a:extLst>
              <a:ext uri="{FF2B5EF4-FFF2-40B4-BE49-F238E27FC236}">
                <a16:creationId xmlns:a16="http://schemas.microsoft.com/office/drawing/2014/main" id="{6DC9C9F3-850C-471D-A55C-8D20582B85D9}"/>
              </a:ext>
            </a:extLst>
          </p:cNvPr>
          <p:cNvSpPr txBox="1">
            <a:spLocks/>
          </p:cNvSpPr>
          <p:nvPr/>
        </p:nvSpPr>
        <p:spPr bwMode="auto">
          <a:xfrm>
            <a:off x="3386137" y="1257749"/>
            <a:ext cx="5419725" cy="161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lnSpcReduction="10000"/>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lnSpc>
                <a:spcPct val="200000"/>
              </a:lnSpc>
            </a:pP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项目非财务分析</a:t>
            </a:r>
            <a:endParaRPr lang="en-US" altLang="zh-CN"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a:p>
            <a:pPr algn="ctr">
              <a:lnSpc>
                <a:spcPct val="200000"/>
              </a:lnSpc>
            </a:pPr>
            <a:r>
              <a:rPr lang="zh-CN" altLang="en-US" sz="24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原辅料供给分析</a:t>
            </a:r>
          </a:p>
        </p:txBody>
      </p:sp>
    </p:spTree>
    <p:extLst>
      <p:ext uri="{BB962C8B-B14F-4D97-AF65-F5344CB8AC3E}">
        <p14:creationId xmlns:p14="http://schemas.microsoft.com/office/powerpoint/2010/main" val="21243061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69DDE308-7B43-4B7F-A1B4-8FD26B415C4D}"/>
              </a:ext>
            </a:extLst>
          </p:cNvPr>
          <p:cNvGrpSpPr/>
          <p:nvPr/>
        </p:nvGrpSpPr>
        <p:grpSpPr>
          <a:xfrm>
            <a:off x="672353" y="4785485"/>
            <a:ext cx="2520000" cy="839138"/>
            <a:chOff x="1056017" y="4837287"/>
            <a:chExt cx="2520000" cy="839138"/>
          </a:xfrm>
        </p:grpSpPr>
        <p:cxnSp>
          <p:nvCxnSpPr>
            <p:cNvPr id="4" name="直接连接符 3">
              <a:extLst>
                <a:ext uri="{FF2B5EF4-FFF2-40B4-BE49-F238E27FC236}">
                  <a16:creationId xmlns:a16="http://schemas.microsoft.com/office/drawing/2014/main" id="{64BA20FB-8DED-493E-A6CE-AC3AC2A6886F}"/>
                </a:ext>
              </a:extLst>
            </p:cNvPr>
            <p:cNvCxnSpPr>
              <a:cxnSpLocks/>
            </p:cNvCxnSpPr>
            <p:nvPr/>
          </p:nvCxnSpPr>
          <p:spPr>
            <a:xfrm>
              <a:off x="1056017" y="5676425"/>
              <a:ext cx="2520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365C34AD-40AE-41E2-83D2-F52A0B9513B3}"/>
                </a:ext>
              </a:extLst>
            </p:cNvPr>
            <p:cNvSpPr/>
            <p:nvPr/>
          </p:nvSpPr>
          <p:spPr>
            <a:xfrm>
              <a:off x="1233377" y="4837287"/>
              <a:ext cx="2264735" cy="700576"/>
            </a:xfrm>
            <a:prstGeom prst="rect">
              <a:avLst/>
            </a:prstGeom>
          </p:spPr>
          <p:txBody>
            <a:bodyPr wrap="square">
              <a:spAutoFit/>
            </a:bodyPr>
            <a:lstStyle/>
            <a:p>
              <a:pPr>
                <a:lnSpc>
                  <a:spcPct val="150000"/>
                </a:lnSpc>
              </a:pPr>
              <a:r>
                <a:rPr lang="zh-CN" altLang="en-US" sz="1400" dirty="0">
                  <a:solidFill>
                    <a:srgbClr val="262523"/>
                  </a:solidFill>
                  <a:latin typeface="思源黑体 CN Normal" panose="020B0400000000000000" pitchFamily="34" charset="-122"/>
                  <a:ea typeface="思源黑体 CN Normal" panose="020B0400000000000000" pitchFamily="34" charset="-122"/>
                </a:rPr>
                <a:t>分析和评价原辅料的质量是否符合生产工艺的要求</a:t>
              </a:r>
              <a:endParaRPr lang="en-US" altLang="zh-CN" sz="1400" dirty="0">
                <a:solidFill>
                  <a:srgbClr val="262523"/>
                </a:solidFill>
                <a:latin typeface="思源黑体 CN Normal" panose="020B0400000000000000" pitchFamily="34" charset="-122"/>
                <a:ea typeface="思源黑体 CN Normal" panose="020B0400000000000000" pitchFamily="34" charset="-122"/>
              </a:endParaRPr>
            </a:p>
          </p:txBody>
        </p:sp>
      </p:grpSp>
      <p:sp>
        <p:nvSpPr>
          <p:cNvPr id="19" name="Rectangle 18">
            <a:extLst>
              <a:ext uri="{FF2B5EF4-FFF2-40B4-BE49-F238E27FC236}">
                <a16:creationId xmlns:a16="http://schemas.microsoft.com/office/drawing/2014/main" id="{E3A20829-21F5-4DD8-859B-89E2A49FFE28}"/>
              </a:ext>
            </a:extLst>
          </p:cNvPr>
          <p:cNvSpPr/>
          <p:nvPr/>
        </p:nvSpPr>
        <p:spPr>
          <a:xfrm>
            <a:off x="1009860" y="402584"/>
            <a:ext cx="5794977"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项目非财务分析</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原辅料供给分析</a:t>
            </a:r>
          </a:p>
        </p:txBody>
      </p:sp>
      <p:grpSp>
        <p:nvGrpSpPr>
          <p:cNvPr id="20" name="Group 59">
            <a:extLst>
              <a:ext uri="{FF2B5EF4-FFF2-40B4-BE49-F238E27FC236}">
                <a16:creationId xmlns:a16="http://schemas.microsoft.com/office/drawing/2014/main" id="{EEA35E6C-5403-4045-9CB8-5335CA5FAA24}"/>
              </a:ext>
            </a:extLst>
          </p:cNvPr>
          <p:cNvGrpSpPr/>
          <p:nvPr/>
        </p:nvGrpSpPr>
        <p:grpSpPr>
          <a:xfrm>
            <a:off x="1" y="301326"/>
            <a:ext cx="12192000" cy="6556674"/>
            <a:chOff x="1" y="301326"/>
            <a:chExt cx="12192000" cy="6556674"/>
          </a:xfrm>
        </p:grpSpPr>
        <p:sp>
          <p:nvSpPr>
            <p:cNvPr id="21" name="Freeform 19">
              <a:extLst>
                <a:ext uri="{FF2B5EF4-FFF2-40B4-BE49-F238E27FC236}">
                  <a16:creationId xmlns:a16="http://schemas.microsoft.com/office/drawing/2014/main" id="{1180D9A8-5765-47F6-AE04-54D8FE71CC0F}"/>
                </a:ext>
              </a:extLst>
            </p:cNvPr>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22" name="Freeform 19">
              <a:extLst>
                <a:ext uri="{FF2B5EF4-FFF2-40B4-BE49-F238E27FC236}">
                  <a16:creationId xmlns:a16="http://schemas.microsoft.com/office/drawing/2014/main" id="{C35AFCEE-2DC3-47C6-A2C3-C48F07C739F0}"/>
                </a:ext>
              </a:extLst>
            </p:cNvPr>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23" name="Rectangle 3">
              <a:extLst>
                <a:ext uri="{FF2B5EF4-FFF2-40B4-BE49-F238E27FC236}">
                  <a16:creationId xmlns:a16="http://schemas.microsoft.com/office/drawing/2014/main" id="{BA620A0F-A8A9-4887-B8F6-1AD7DA75763D}"/>
                </a:ext>
              </a:extLst>
            </p:cNvPr>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24" name="文本框 23">
            <a:extLst>
              <a:ext uri="{FF2B5EF4-FFF2-40B4-BE49-F238E27FC236}">
                <a16:creationId xmlns:a16="http://schemas.microsoft.com/office/drawing/2014/main" id="{7FB1FF68-B470-4841-996B-FD890601E973}"/>
              </a:ext>
            </a:extLst>
          </p:cNvPr>
          <p:cNvSpPr txBox="1"/>
          <p:nvPr/>
        </p:nvSpPr>
        <p:spPr>
          <a:xfrm>
            <a:off x="1286540" y="1233377"/>
            <a:ext cx="184731" cy="369332"/>
          </a:xfrm>
          <a:prstGeom prst="rect">
            <a:avLst/>
          </a:prstGeom>
          <a:noFill/>
        </p:spPr>
        <p:txBody>
          <a:bodyPr wrap="none" rtlCol="0">
            <a:spAutoFit/>
          </a:bodyPr>
          <a:lstStyle/>
          <a:p>
            <a:endParaRPr lang="zh-CN" altLang="en-US" dirty="0"/>
          </a:p>
        </p:txBody>
      </p:sp>
      <p:sp>
        <p:nvSpPr>
          <p:cNvPr id="25" name="文本框 24">
            <a:extLst>
              <a:ext uri="{FF2B5EF4-FFF2-40B4-BE49-F238E27FC236}">
                <a16:creationId xmlns:a16="http://schemas.microsoft.com/office/drawing/2014/main" id="{C403A3B0-9625-4A5A-9CA8-DE1AC80B6F86}"/>
              </a:ext>
            </a:extLst>
          </p:cNvPr>
          <p:cNvSpPr txBox="1"/>
          <p:nvPr/>
        </p:nvSpPr>
        <p:spPr>
          <a:xfrm>
            <a:off x="1531305" y="1102602"/>
            <a:ext cx="9129390" cy="2187009"/>
          </a:xfrm>
          <a:prstGeom prst="rect">
            <a:avLst/>
          </a:prstGeom>
          <a:noFill/>
        </p:spPr>
        <p:txBody>
          <a:bodyPr wrap="square" rtlCol="0">
            <a:spAutoFit/>
          </a:bodyPr>
          <a:lstStyle/>
          <a:p>
            <a:pPr>
              <a:lnSpc>
                <a:spcPct val="200000"/>
              </a:lnSpc>
            </a:pPr>
            <a:r>
              <a:rPr lang="zh-CN" altLang="zh-CN" sz="1400" dirty="0">
                <a:solidFill>
                  <a:srgbClr val="262523"/>
                </a:solidFill>
                <a:ea typeface="思源黑体 CN Normal" panose="020B0400000000000000" pitchFamily="34" charset="-122"/>
              </a:rPr>
              <a:t>原辅料供给分析是指项目在建成投产后生产经营过程中所需</a:t>
            </a:r>
            <a:r>
              <a:rPr lang="zh-CN" altLang="zh-CN" sz="1400" b="1" dirty="0">
                <a:solidFill>
                  <a:srgbClr val="004D73"/>
                </a:solidFill>
                <a:ea typeface="思源黑体 CN Normal" panose="020B0400000000000000" pitchFamily="34" charset="-122"/>
              </a:rPr>
              <a:t>各种原材料、辅助材料及半成品等的供应数量、质量、价格、供应来源、运输距离及仓储设施等情况</a:t>
            </a:r>
            <a:r>
              <a:rPr lang="zh-CN" altLang="zh-CN" sz="1400" dirty="0">
                <a:solidFill>
                  <a:srgbClr val="262523"/>
                </a:solidFill>
                <a:ea typeface="思源黑体 CN Normal" panose="020B0400000000000000" pitchFamily="34" charset="-122"/>
              </a:rPr>
              <a:t>的分析。</a:t>
            </a:r>
            <a:endParaRPr lang="en-US" altLang="zh-CN" sz="1400" dirty="0">
              <a:solidFill>
                <a:srgbClr val="262523"/>
              </a:solidFill>
              <a:ea typeface="思源黑体 CN Normal" panose="020B0400000000000000" pitchFamily="34" charset="-122"/>
            </a:endParaRPr>
          </a:p>
          <a:p>
            <a:pPr>
              <a:lnSpc>
                <a:spcPct val="200000"/>
              </a:lnSpc>
            </a:pPr>
            <a:r>
              <a:rPr lang="zh-CN" altLang="zh-CN" sz="1400" dirty="0">
                <a:solidFill>
                  <a:srgbClr val="262523"/>
                </a:solidFill>
                <a:ea typeface="思源黑体 CN Normal" panose="020B0400000000000000" pitchFamily="34" charset="-122"/>
              </a:rPr>
              <a:t>每个项目所需的原辅料是多种多样的，在项目评估阶段，没有必要对项目所需的全部原辅料进行分析评估，</a:t>
            </a:r>
            <a:r>
              <a:rPr lang="zh-CN" altLang="zh-CN" sz="1400" b="1" dirty="0">
                <a:solidFill>
                  <a:srgbClr val="004D73"/>
                </a:solidFill>
                <a:ea typeface="思源黑体 CN Normal" panose="020B0400000000000000" pitchFamily="34" charset="-122"/>
              </a:rPr>
              <a:t>应着重对几种主要的或关键的原辅料的供给条件进行分析评价</a:t>
            </a:r>
            <a:r>
              <a:rPr lang="zh-CN" altLang="zh-CN" sz="1400" dirty="0">
                <a:solidFill>
                  <a:srgbClr val="262523"/>
                </a:solidFill>
                <a:ea typeface="思源黑体 CN Normal" panose="020B0400000000000000" pitchFamily="34" charset="-122"/>
              </a:rPr>
              <a:t>。</a:t>
            </a:r>
            <a:endParaRPr lang="en-US" altLang="zh-CN" sz="1400" dirty="0">
              <a:solidFill>
                <a:srgbClr val="262523"/>
              </a:solidFill>
              <a:ea typeface="思源黑体 CN Normal" panose="020B0400000000000000" pitchFamily="34" charset="-122"/>
            </a:endParaRPr>
          </a:p>
          <a:p>
            <a:pPr>
              <a:lnSpc>
                <a:spcPct val="200000"/>
              </a:lnSpc>
            </a:pPr>
            <a:endParaRPr lang="en-US" altLang="zh-CN" sz="1400" dirty="0">
              <a:solidFill>
                <a:srgbClr val="262523"/>
              </a:solidFill>
              <a:ea typeface="思源黑体 CN Normal" panose="020B0400000000000000" pitchFamily="34" charset="-122"/>
            </a:endParaRPr>
          </a:p>
        </p:txBody>
      </p:sp>
      <p:grpSp>
        <p:nvGrpSpPr>
          <p:cNvPr id="28" name="组合 27">
            <a:extLst>
              <a:ext uri="{FF2B5EF4-FFF2-40B4-BE49-F238E27FC236}">
                <a16:creationId xmlns:a16="http://schemas.microsoft.com/office/drawing/2014/main" id="{EA2C0FED-53E4-4755-B0B5-9155596A3290}"/>
              </a:ext>
            </a:extLst>
          </p:cNvPr>
          <p:cNvGrpSpPr/>
          <p:nvPr/>
        </p:nvGrpSpPr>
        <p:grpSpPr>
          <a:xfrm>
            <a:off x="3497145" y="4785485"/>
            <a:ext cx="2520000" cy="839138"/>
            <a:chOff x="1056017" y="4837287"/>
            <a:chExt cx="2520000" cy="839138"/>
          </a:xfrm>
        </p:grpSpPr>
        <p:cxnSp>
          <p:nvCxnSpPr>
            <p:cNvPr id="29" name="直接连接符 28">
              <a:extLst>
                <a:ext uri="{FF2B5EF4-FFF2-40B4-BE49-F238E27FC236}">
                  <a16:creationId xmlns:a16="http://schemas.microsoft.com/office/drawing/2014/main" id="{74101BA2-7AB2-4250-A875-6D21C8FC600C}"/>
                </a:ext>
              </a:extLst>
            </p:cNvPr>
            <p:cNvCxnSpPr>
              <a:cxnSpLocks/>
            </p:cNvCxnSpPr>
            <p:nvPr/>
          </p:nvCxnSpPr>
          <p:spPr>
            <a:xfrm>
              <a:off x="1056017" y="5676425"/>
              <a:ext cx="2520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矩形 29">
              <a:extLst>
                <a:ext uri="{FF2B5EF4-FFF2-40B4-BE49-F238E27FC236}">
                  <a16:creationId xmlns:a16="http://schemas.microsoft.com/office/drawing/2014/main" id="{06DC5286-CC00-49C6-8B0B-9D02B2584A0F}"/>
                </a:ext>
              </a:extLst>
            </p:cNvPr>
            <p:cNvSpPr/>
            <p:nvPr/>
          </p:nvSpPr>
          <p:spPr>
            <a:xfrm>
              <a:off x="1233377" y="4837287"/>
              <a:ext cx="2264735" cy="700576"/>
            </a:xfrm>
            <a:prstGeom prst="rect">
              <a:avLst/>
            </a:prstGeom>
          </p:spPr>
          <p:txBody>
            <a:bodyPr wrap="square">
              <a:spAutoFit/>
            </a:bodyPr>
            <a:lstStyle/>
            <a:p>
              <a:pPr>
                <a:lnSpc>
                  <a:spcPct val="150000"/>
                </a:lnSpc>
              </a:pPr>
              <a:r>
                <a:rPr lang="zh-CN" altLang="en-US" sz="1400" dirty="0">
                  <a:solidFill>
                    <a:srgbClr val="262523"/>
                  </a:solidFill>
                  <a:latin typeface="思源黑体 CN Normal" panose="020B0400000000000000" pitchFamily="34" charset="-122"/>
                  <a:ea typeface="思源黑体 CN Normal" panose="020B0400000000000000" pitchFamily="34" charset="-122"/>
                </a:rPr>
                <a:t>分析和评价原辅料的供应数量能否满足项目的要求</a:t>
              </a:r>
              <a:endParaRPr lang="en-US" altLang="zh-CN" sz="1400" dirty="0">
                <a:solidFill>
                  <a:srgbClr val="262523"/>
                </a:solidFill>
                <a:latin typeface="思源黑体 CN Normal" panose="020B0400000000000000" pitchFamily="34" charset="-122"/>
                <a:ea typeface="思源黑体 CN Normal" panose="020B0400000000000000" pitchFamily="34" charset="-122"/>
              </a:endParaRPr>
            </a:p>
          </p:txBody>
        </p:sp>
      </p:grpSp>
      <p:grpSp>
        <p:nvGrpSpPr>
          <p:cNvPr id="31" name="组合 30">
            <a:extLst>
              <a:ext uri="{FF2B5EF4-FFF2-40B4-BE49-F238E27FC236}">
                <a16:creationId xmlns:a16="http://schemas.microsoft.com/office/drawing/2014/main" id="{42A27A6E-CCAE-471E-A572-CF113F6E0CC2}"/>
              </a:ext>
            </a:extLst>
          </p:cNvPr>
          <p:cNvGrpSpPr/>
          <p:nvPr/>
        </p:nvGrpSpPr>
        <p:grpSpPr>
          <a:xfrm>
            <a:off x="6321937" y="3903269"/>
            <a:ext cx="2520000" cy="1721354"/>
            <a:chOff x="1056017" y="3955071"/>
            <a:chExt cx="2520000" cy="1721354"/>
          </a:xfrm>
        </p:grpSpPr>
        <p:cxnSp>
          <p:nvCxnSpPr>
            <p:cNvPr id="32" name="直接连接符 31">
              <a:extLst>
                <a:ext uri="{FF2B5EF4-FFF2-40B4-BE49-F238E27FC236}">
                  <a16:creationId xmlns:a16="http://schemas.microsoft.com/office/drawing/2014/main" id="{88B79EEA-F60B-41A4-B344-88C974FEF96C}"/>
                </a:ext>
              </a:extLst>
            </p:cNvPr>
            <p:cNvCxnSpPr>
              <a:cxnSpLocks/>
            </p:cNvCxnSpPr>
            <p:nvPr/>
          </p:nvCxnSpPr>
          <p:spPr>
            <a:xfrm>
              <a:off x="1056017" y="5676425"/>
              <a:ext cx="2520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a16="http://schemas.microsoft.com/office/drawing/2014/main" id="{0B8E83B1-8014-46DE-9A1C-1EB5D34C0E9A}"/>
                </a:ext>
              </a:extLst>
            </p:cNvPr>
            <p:cNvSpPr/>
            <p:nvPr/>
          </p:nvSpPr>
          <p:spPr>
            <a:xfrm>
              <a:off x="1056017" y="3955071"/>
              <a:ext cx="2264735" cy="1670073"/>
            </a:xfrm>
            <a:prstGeom prst="rect">
              <a:avLst/>
            </a:prstGeom>
          </p:spPr>
          <p:txBody>
            <a:bodyPr wrap="square">
              <a:spAutoFit/>
            </a:bodyPr>
            <a:lstStyle/>
            <a:p>
              <a:pPr>
                <a:lnSpc>
                  <a:spcPct val="150000"/>
                </a:lnSpc>
              </a:pPr>
              <a:r>
                <a:rPr lang="zh-CN" altLang="en-US" sz="1400" dirty="0">
                  <a:solidFill>
                    <a:srgbClr val="262523"/>
                  </a:solidFill>
                  <a:latin typeface="思源黑体 CN Normal" panose="020B0400000000000000" pitchFamily="34" charset="-122"/>
                  <a:ea typeface="思源黑体 CN Normal" panose="020B0400000000000000" pitchFamily="34" charset="-122"/>
                </a:rPr>
                <a:t>分析和评价分析和评价原辅料的价格、运费及其变动趋势对项目产品成本的影响的质量是否符合生产工艺的要求</a:t>
              </a:r>
              <a:endParaRPr lang="en-US" altLang="zh-CN" sz="1400" dirty="0">
                <a:solidFill>
                  <a:srgbClr val="262523"/>
                </a:solidFill>
                <a:latin typeface="思源黑体 CN Normal" panose="020B0400000000000000" pitchFamily="34" charset="-122"/>
                <a:ea typeface="思源黑体 CN Normal" panose="020B0400000000000000" pitchFamily="34" charset="-122"/>
              </a:endParaRPr>
            </a:p>
          </p:txBody>
        </p:sp>
      </p:grpSp>
      <p:grpSp>
        <p:nvGrpSpPr>
          <p:cNvPr id="34" name="组合 33">
            <a:extLst>
              <a:ext uri="{FF2B5EF4-FFF2-40B4-BE49-F238E27FC236}">
                <a16:creationId xmlns:a16="http://schemas.microsoft.com/office/drawing/2014/main" id="{195E184E-FDCF-4C4B-A80B-11F544768D88}"/>
              </a:ext>
            </a:extLst>
          </p:cNvPr>
          <p:cNvGrpSpPr/>
          <p:nvPr/>
        </p:nvGrpSpPr>
        <p:grpSpPr>
          <a:xfrm>
            <a:off x="9146729" y="4785485"/>
            <a:ext cx="2520000" cy="839138"/>
            <a:chOff x="1056017" y="4837287"/>
            <a:chExt cx="2520000" cy="839138"/>
          </a:xfrm>
        </p:grpSpPr>
        <p:cxnSp>
          <p:nvCxnSpPr>
            <p:cNvPr id="35" name="直接连接符 34">
              <a:extLst>
                <a:ext uri="{FF2B5EF4-FFF2-40B4-BE49-F238E27FC236}">
                  <a16:creationId xmlns:a16="http://schemas.microsoft.com/office/drawing/2014/main" id="{0CB5BBDE-742B-469E-AF13-B4E83B9C73DB}"/>
                </a:ext>
              </a:extLst>
            </p:cNvPr>
            <p:cNvCxnSpPr>
              <a:cxnSpLocks/>
            </p:cNvCxnSpPr>
            <p:nvPr/>
          </p:nvCxnSpPr>
          <p:spPr>
            <a:xfrm>
              <a:off x="1056017" y="5676425"/>
              <a:ext cx="2520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6" name="矩形 35">
              <a:extLst>
                <a:ext uri="{FF2B5EF4-FFF2-40B4-BE49-F238E27FC236}">
                  <a16:creationId xmlns:a16="http://schemas.microsoft.com/office/drawing/2014/main" id="{F12C392E-1B5D-4303-9FC8-586ACE6CF718}"/>
                </a:ext>
              </a:extLst>
            </p:cNvPr>
            <p:cNvSpPr/>
            <p:nvPr/>
          </p:nvSpPr>
          <p:spPr>
            <a:xfrm>
              <a:off x="1233377" y="4837287"/>
              <a:ext cx="2264735" cy="700576"/>
            </a:xfrm>
            <a:prstGeom prst="rect">
              <a:avLst/>
            </a:prstGeom>
          </p:spPr>
          <p:txBody>
            <a:bodyPr wrap="square">
              <a:spAutoFit/>
            </a:bodyPr>
            <a:lstStyle/>
            <a:p>
              <a:pPr>
                <a:lnSpc>
                  <a:spcPct val="150000"/>
                </a:lnSpc>
              </a:pPr>
              <a:r>
                <a:rPr lang="zh-CN" altLang="en-US" sz="1400" dirty="0">
                  <a:solidFill>
                    <a:srgbClr val="262523"/>
                  </a:solidFill>
                  <a:latin typeface="思源黑体 CN Normal" panose="020B0400000000000000" pitchFamily="34" charset="-122"/>
                  <a:ea typeface="思源黑体 CN Normal" panose="020B0400000000000000" pitchFamily="34" charset="-122"/>
                </a:rPr>
                <a:t>分析和评价原辅料的存储设施条件</a:t>
              </a:r>
              <a:endParaRPr lang="en-US" altLang="zh-CN" sz="1400" dirty="0">
                <a:solidFill>
                  <a:srgbClr val="262523"/>
                </a:solidFill>
                <a:latin typeface="思源黑体 CN Normal" panose="020B0400000000000000" pitchFamily="34" charset="-122"/>
                <a:ea typeface="思源黑体 CN Normal" panose="020B0400000000000000" pitchFamily="34" charset="-122"/>
              </a:endParaRPr>
            </a:p>
          </p:txBody>
        </p:sp>
      </p:grpSp>
      <p:sp>
        <p:nvSpPr>
          <p:cNvPr id="37" name="矩形 36">
            <a:extLst>
              <a:ext uri="{FF2B5EF4-FFF2-40B4-BE49-F238E27FC236}">
                <a16:creationId xmlns:a16="http://schemas.microsoft.com/office/drawing/2014/main" id="{9870B425-E0B8-44FD-BF7B-C968B2C32669}"/>
              </a:ext>
            </a:extLst>
          </p:cNvPr>
          <p:cNvSpPr/>
          <p:nvPr/>
        </p:nvSpPr>
        <p:spPr>
          <a:xfrm>
            <a:off x="494993" y="3589519"/>
            <a:ext cx="3057247" cy="307777"/>
          </a:xfrm>
          <a:prstGeom prst="rect">
            <a:avLst/>
          </a:prstGeom>
        </p:spPr>
        <p:txBody>
          <a:bodyPr wrap="none">
            <a:spAutoFit/>
          </a:bodyPr>
          <a:lstStyle/>
          <a:p>
            <a:r>
              <a:rPr lang="zh-CN" altLang="zh-CN" sz="1400" b="1" dirty="0">
                <a:solidFill>
                  <a:srgbClr val="004D73"/>
                </a:solidFill>
                <a:effectLst>
                  <a:outerShdw blurRad="38100" dist="38100" dir="2700000" algn="tl">
                    <a:srgbClr val="000000">
                      <a:alpha val="43137"/>
                    </a:srgbClr>
                  </a:outerShdw>
                </a:effectLst>
                <a:ea typeface="思源黑体 CN Normal" panose="020B0400000000000000" pitchFamily="34" charset="-122"/>
              </a:rPr>
              <a:t>原辅料供给分析主要包括下列内容</a:t>
            </a:r>
            <a:r>
              <a:rPr lang="zh-CN" altLang="en-US" sz="1400" b="1" dirty="0">
                <a:solidFill>
                  <a:srgbClr val="004D73"/>
                </a:solidFill>
                <a:effectLst>
                  <a:outerShdw blurRad="38100" dist="38100" dir="2700000" algn="tl">
                    <a:srgbClr val="000000">
                      <a:alpha val="43137"/>
                    </a:srgbClr>
                  </a:outerShdw>
                </a:effectLst>
                <a:ea typeface="思源黑体 CN Normal" panose="020B0400000000000000" pitchFamily="34" charset="-122"/>
              </a:rPr>
              <a:t>：</a:t>
            </a:r>
            <a:endParaRPr lang="zh-CN" altLang="zh-CN" sz="1400" b="1" dirty="0">
              <a:solidFill>
                <a:srgbClr val="004D73"/>
              </a:solidFill>
              <a:effectLst>
                <a:outerShdw blurRad="38100" dist="38100" dir="2700000" algn="tl">
                  <a:srgbClr val="000000">
                    <a:alpha val="43137"/>
                  </a:srgbClr>
                </a:outerShdw>
              </a:effectLst>
              <a:ea typeface="思源黑体 CN Normal" panose="020B0400000000000000" pitchFamily="34" charset="-122"/>
            </a:endParaRPr>
          </a:p>
        </p:txBody>
      </p:sp>
    </p:spTree>
    <p:extLst>
      <p:ext uri="{BB962C8B-B14F-4D97-AF65-F5344CB8AC3E}">
        <p14:creationId xmlns:p14="http://schemas.microsoft.com/office/powerpoint/2010/main" val="3836496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15" name="标题 4">
            <a:extLst>
              <a:ext uri="{FF2B5EF4-FFF2-40B4-BE49-F238E27FC236}">
                <a16:creationId xmlns:a16="http://schemas.microsoft.com/office/drawing/2014/main" id="{6DC9C9F3-850C-471D-A55C-8D20582B85D9}"/>
              </a:ext>
            </a:extLst>
          </p:cNvPr>
          <p:cNvSpPr txBox="1">
            <a:spLocks/>
          </p:cNvSpPr>
          <p:nvPr/>
        </p:nvSpPr>
        <p:spPr bwMode="auto">
          <a:xfrm>
            <a:off x="3386137" y="1257749"/>
            <a:ext cx="5419725" cy="161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lnSpcReduction="10000"/>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lnSpc>
                <a:spcPct val="200000"/>
              </a:lnSpc>
            </a:pP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项目非财务分析</a:t>
            </a:r>
            <a:endParaRPr lang="en-US" altLang="zh-CN"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a:p>
            <a:pPr algn="ctr">
              <a:lnSpc>
                <a:spcPct val="200000"/>
              </a:lnSpc>
            </a:pPr>
            <a:r>
              <a:rPr lang="zh-CN" altLang="en-US" sz="24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技术及工艺流程分析</a:t>
            </a:r>
          </a:p>
        </p:txBody>
      </p:sp>
    </p:spTree>
    <p:extLst>
      <p:ext uri="{BB962C8B-B14F-4D97-AF65-F5344CB8AC3E}">
        <p14:creationId xmlns:p14="http://schemas.microsoft.com/office/powerpoint/2010/main" val="35481621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16" name="Rectangle 18">
            <a:extLst>
              <a:ext uri="{FF2B5EF4-FFF2-40B4-BE49-F238E27FC236}">
                <a16:creationId xmlns:a16="http://schemas.microsoft.com/office/drawing/2014/main" id="{668F69B5-ED78-4A03-83EC-101A0241104B}"/>
              </a:ext>
            </a:extLst>
          </p:cNvPr>
          <p:cNvSpPr/>
          <p:nvPr/>
        </p:nvSpPr>
        <p:spPr>
          <a:xfrm>
            <a:off x="1009860" y="402584"/>
            <a:ext cx="5794977"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项目非财务分析</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技术及工艺流程分析</a:t>
            </a:r>
          </a:p>
        </p:txBody>
      </p:sp>
      <p:grpSp>
        <p:nvGrpSpPr>
          <p:cNvPr id="17" name="Group 4">
            <a:extLst>
              <a:ext uri="{FF2B5EF4-FFF2-40B4-BE49-F238E27FC236}">
                <a16:creationId xmlns:a16="http://schemas.microsoft.com/office/drawing/2014/main" id="{38065CE8-914B-4FCA-9392-07E57584CC1F}"/>
              </a:ext>
            </a:extLst>
          </p:cNvPr>
          <p:cNvGrpSpPr>
            <a:grpSpLocks noChangeAspect="1"/>
          </p:cNvGrpSpPr>
          <p:nvPr/>
        </p:nvGrpSpPr>
        <p:grpSpPr bwMode="auto">
          <a:xfrm>
            <a:off x="4080988" y="2901643"/>
            <a:ext cx="2881706" cy="2991065"/>
            <a:chOff x="1365" y="-412"/>
            <a:chExt cx="4954" cy="5142"/>
          </a:xfrm>
        </p:grpSpPr>
        <p:sp>
          <p:nvSpPr>
            <p:cNvPr id="18" name="Oval 4">
              <a:extLst>
                <a:ext uri="{FF2B5EF4-FFF2-40B4-BE49-F238E27FC236}">
                  <a16:creationId xmlns:a16="http://schemas.microsoft.com/office/drawing/2014/main" id="{BD0C7E46-4DFC-4270-A292-8DB5B86E8761}"/>
                </a:ext>
              </a:extLst>
            </p:cNvPr>
            <p:cNvSpPr>
              <a:spLocks noChangeArrowheads="1"/>
            </p:cNvSpPr>
            <p:nvPr/>
          </p:nvSpPr>
          <p:spPr bwMode="auto">
            <a:xfrm>
              <a:off x="2998" y="-412"/>
              <a:ext cx="1878" cy="5142"/>
            </a:xfrm>
            <a:prstGeom prst="ellipse">
              <a:avLst/>
            </a:pr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latin typeface="Source Han Sans SC"/>
                <a:cs typeface="+mn-ea"/>
                <a:sym typeface="Source Han Sans SC"/>
              </a:endParaRPr>
            </a:p>
          </p:txBody>
        </p:sp>
        <p:sp>
          <p:nvSpPr>
            <p:cNvPr id="19" name="Freeform 5">
              <a:extLst>
                <a:ext uri="{FF2B5EF4-FFF2-40B4-BE49-F238E27FC236}">
                  <a16:creationId xmlns:a16="http://schemas.microsoft.com/office/drawing/2014/main" id="{CE6317F9-8413-448F-99A9-18514F2696D3}"/>
                </a:ext>
              </a:extLst>
            </p:cNvPr>
            <p:cNvSpPr/>
            <p:nvPr/>
          </p:nvSpPr>
          <p:spPr bwMode="auto">
            <a:xfrm>
              <a:off x="1365" y="-412"/>
              <a:ext cx="2572" cy="5142"/>
            </a:xfrm>
            <a:custGeom>
              <a:avLst/>
              <a:gdLst>
                <a:gd name="T0" fmla="*/ 690 w 1087"/>
                <a:gd name="T1" fmla="*/ 1087 h 2174"/>
                <a:gd name="T2" fmla="*/ 1087 w 1087"/>
                <a:gd name="T3" fmla="*/ 0 h 2174"/>
                <a:gd name="T4" fmla="*/ 0 w 1087"/>
                <a:gd name="T5" fmla="*/ 1087 h 2174"/>
                <a:gd name="T6" fmla="*/ 1087 w 1087"/>
                <a:gd name="T7" fmla="*/ 2174 h 2174"/>
                <a:gd name="T8" fmla="*/ 1087 w 1087"/>
                <a:gd name="T9" fmla="*/ 2174 h 2174"/>
                <a:gd name="T10" fmla="*/ 690 w 1087"/>
                <a:gd name="T11" fmla="*/ 1087 h 2174"/>
              </a:gdLst>
              <a:ahLst/>
              <a:cxnLst>
                <a:cxn ang="0">
                  <a:pos x="T0" y="T1"/>
                </a:cxn>
                <a:cxn ang="0">
                  <a:pos x="T2" y="T3"/>
                </a:cxn>
                <a:cxn ang="0">
                  <a:pos x="T4" y="T5"/>
                </a:cxn>
                <a:cxn ang="0">
                  <a:pos x="T6" y="T7"/>
                </a:cxn>
                <a:cxn ang="0">
                  <a:pos x="T8" y="T9"/>
                </a:cxn>
                <a:cxn ang="0">
                  <a:pos x="T10" y="T11"/>
                </a:cxn>
              </a:cxnLst>
              <a:rect l="0" t="0" r="r" b="b"/>
              <a:pathLst>
                <a:path w="1087" h="2174">
                  <a:moveTo>
                    <a:pt x="690" y="1087"/>
                  </a:moveTo>
                  <a:cubicBezTo>
                    <a:pt x="690" y="487"/>
                    <a:pt x="868" y="0"/>
                    <a:pt x="1087" y="0"/>
                  </a:cubicBezTo>
                  <a:cubicBezTo>
                    <a:pt x="487" y="0"/>
                    <a:pt x="0" y="487"/>
                    <a:pt x="0" y="1087"/>
                  </a:cubicBezTo>
                  <a:cubicBezTo>
                    <a:pt x="0" y="1687"/>
                    <a:pt x="487" y="2174"/>
                    <a:pt x="1087" y="2174"/>
                  </a:cubicBezTo>
                  <a:cubicBezTo>
                    <a:pt x="1087" y="2174"/>
                    <a:pt x="1087" y="2174"/>
                    <a:pt x="1087" y="2174"/>
                  </a:cubicBezTo>
                  <a:cubicBezTo>
                    <a:pt x="868" y="2174"/>
                    <a:pt x="690" y="1687"/>
                    <a:pt x="690" y="1087"/>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latin typeface="Source Han Sans SC"/>
                <a:cs typeface="+mn-ea"/>
                <a:sym typeface="Source Han Sans SC"/>
              </a:endParaRPr>
            </a:p>
          </p:txBody>
        </p:sp>
        <p:sp>
          <p:nvSpPr>
            <p:cNvPr id="20" name="Freeform 8">
              <a:extLst>
                <a:ext uri="{FF2B5EF4-FFF2-40B4-BE49-F238E27FC236}">
                  <a16:creationId xmlns:a16="http://schemas.microsoft.com/office/drawing/2014/main" id="{A3A01413-F0BE-4019-A75D-7A1557AD797F}"/>
                </a:ext>
              </a:extLst>
            </p:cNvPr>
            <p:cNvSpPr/>
            <p:nvPr/>
          </p:nvSpPr>
          <p:spPr bwMode="auto">
            <a:xfrm>
              <a:off x="3225" y="1447"/>
              <a:ext cx="3094" cy="1462"/>
            </a:xfrm>
            <a:custGeom>
              <a:avLst/>
              <a:gdLst>
                <a:gd name="T0" fmla="*/ 1042 w 1308"/>
                <a:gd name="T1" fmla="*/ 96 h 618"/>
                <a:gd name="T2" fmla="*/ 602 w 1308"/>
                <a:gd name="T3" fmla="*/ 0 h 618"/>
                <a:gd name="T4" fmla="*/ 0 w 1308"/>
                <a:gd name="T5" fmla="*/ 602 h 618"/>
                <a:gd name="T6" fmla="*/ 301 w 1308"/>
                <a:gd name="T7" fmla="*/ 618 h 618"/>
                <a:gd name="T8" fmla="*/ 1042 w 1308"/>
                <a:gd name="T9" fmla="*/ 506 h 618"/>
                <a:gd name="T10" fmla="*/ 1308 w 1308"/>
                <a:gd name="T11" fmla="*/ 301 h 618"/>
                <a:gd name="T12" fmla="*/ 1042 w 1308"/>
                <a:gd name="T13" fmla="*/ 96 h 618"/>
              </a:gdLst>
              <a:ahLst/>
              <a:cxnLst>
                <a:cxn ang="0">
                  <a:pos x="T0" y="T1"/>
                </a:cxn>
                <a:cxn ang="0">
                  <a:pos x="T2" y="T3"/>
                </a:cxn>
                <a:cxn ang="0">
                  <a:pos x="T4" y="T5"/>
                </a:cxn>
                <a:cxn ang="0">
                  <a:pos x="T6" y="T7"/>
                </a:cxn>
                <a:cxn ang="0">
                  <a:pos x="T8" y="T9"/>
                </a:cxn>
                <a:cxn ang="0">
                  <a:pos x="T10" y="T11"/>
                </a:cxn>
                <a:cxn ang="0">
                  <a:pos x="T12" y="T13"/>
                </a:cxn>
              </a:cxnLst>
              <a:rect l="0" t="0" r="r" b="b"/>
              <a:pathLst>
                <a:path w="1308" h="618">
                  <a:moveTo>
                    <a:pt x="1042" y="96"/>
                  </a:moveTo>
                  <a:cubicBezTo>
                    <a:pt x="918" y="50"/>
                    <a:pt x="767" y="18"/>
                    <a:pt x="602" y="0"/>
                  </a:cubicBezTo>
                  <a:cubicBezTo>
                    <a:pt x="0" y="602"/>
                    <a:pt x="0" y="602"/>
                    <a:pt x="0" y="602"/>
                  </a:cubicBezTo>
                  <a:cubicBezTo>
                    <a:pt x="96" y="612"/>
                    <a:pt x="197" y="618"/>
                    <a:pt x="301" y="618"/>
                  </a:cubicBezTo>
                  <a:cubicBezTo>
                    <a:pt x="582" y="618"/>
                    <a:pt x="846" y="578"/>
                    <a:pt x="1042" y="506"/>
                  </a:cubicBezTo>
                  <a:cubicBezTo>
                    <a:pt x="1238" y="435"/>
                    <a:pt x="1308" y="353"/>
                    <a:pt x="1308" y="301"/>
                  </a:cubicBezTo>
                  <a:cubicBezTo>
                    <a:pt x="1308" y="249"/>
                    <a:pt x="1238" y="167"/>
                    <a:pt x="1042" y="96"/>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latin typeface="Source Han Sans SC"/>
                <a:cs typeface="+mn-ea"/>
                <a:sym typeface="Source Han Sans SC"/>
              </a:endParaRPr>
            </a:p>
          </p:txBody>
        </p:sp>
        <p:sp>
          <p:nvSpPr>
            <p:cNvPr id="21" name="Freeform 9">
              <a:extLst>
                <a:ext uri="{FF2B5EF4-FFF2-40B4-BE49-F238E27FC236}">
                  <a16:creationId xmlns:a16="http://schemas.microsoft.com/office/drawing/2014/main" id="{6D02129C-666B-48DF-9CC1-F82F44536C97}"/>
                </a:ext>
              </a:extLst>
            </p:cNvPr>
            <p:cNvSpPr/>
            <p:nvPr/>
          </p:nvSpPr>
          <p:spPr bwMode="auto">
            <a:xfrm>
              <a:off x="3225" y="2159"/>
              <a:ext cx="3094" cy="2381"/>
            </a:xfrm>
            <a:custGeom>
              <a:avLst/>
              <a:gdLst>
                <a:gd name="T0" fmla="*/ 1308 w 1308"/>
                <a:gd name="T1" fmla="*/ 0 h 1007"/>
                <a:gd name="T2" fmla="*/ 1042 w 1308"/>
                <a:gd name="T3" fmla="*/ 205 h 1007"/>
                <a:gd name="T4" fmla="*/ 301 w 1308"/>
                <a:gd name="T5" fmla="*/ 317 h 1007"/>
                <a:gd name="T6" fmla="*/ 0 w 1308"/>
                <a:gd name="T7" fmla="*/ 301 h 1007"/>
                <a:gd name="T8" fmla="*/ 96 w 1308"/>
                <a:gd name="T9" fmla="*/ 741 h 1007"/>
                <a:gd name="T10" fmla="*/ 301 w 1308"/>
                <a:gd name="T11" fmla="*/ 1007 h 1007"/>
                <a:gd name="T12" fmla="*/ 301 w 1308"/>
                <a:gd name="T13" fmla="*/ 1007 h 1007"/>
                <a:gd name="T14" fmla="*/ 1013 w 1308"/>
                <a:gd name="T15" fmla="*/ 712 h 1007"/>
                <a:gd name="T16" fmla="*/ 1308 w 1308"/>
                <a:gd name="T17" fmla="*/ 0 h 1007"/>
                <a:gd name="T18" fmla="*/ 1308 w 1308"/>
                <a:gd name="T19"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1007">
                  <a:moveTo>
                    <a:pt x="1308" y="0"/>
                  </a:moveTo>
                  <a:cubicBezTo>
                    <a:pt x="1308" y="53"/>
                    <a:pt x="1238" y="134"/>
                    <a:pt x="1042" y="205"/>
                  </a:cubicBezTo>
                  <a:cubicBezTo>
                    <a:pt x="846" y="277"/>
                    <a:pt x="582" y="317"/>
                    <a:pt x="301" y="317"/>
                  </a:cubicBezTo>
                  <a:cubicBezTo>
                    <a:pt x="197" y="317"/>
                    <a:pt x="96" y="311"/>
                    <a:pt x="0" y="301"/>
                  </a:cubicBezTo>
                  <a:cubicBezTo>
                    <a:pt x="18" y="466"/>
                    <a:pt x="50" y="617"/>
                    <a:pt x="96" y="741"/>
                  </a:cubicBezTo>
                  <a:cubicBezTo>
                    <a:pt x="167" y="937"/>
                    <a:pt x="249" y="1007"/>
                    <a:pt x="301" y="1007"/>
                  </a:cubicBezTo>
                  <a:cubicBezTo>
                    <a:pt x="301" y="1007"/>
                    <a:pt x="301" y="1007"/>
                    <a:pt x="301" y="1007"/>
                  </a:cubicBezTo>
                  <a:cubicBezTo>
                    <a:pt x="570" y="1007"/>
                    <a:pt x="823" y="902"/>
                    <a:pt x="1013" y="712"/>
                  </a:cubicBezTo>
                  <a:cubicBezTo>
                    <a:pt x="1203" y="522"/>
                    <a:pt x="1308" y="269"/>
                    <a:pt x="1308" y="0"/>
                  </a:cubicBezTo>
                  <a:cubicBezTo>
                    <a:pt x="1308" y="0"/>
                    <a:pt x="1308" y="0"/>
                    <a:pt x="1308"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latin typeface="Source Han Sans SC"/>
                <a:cs typeface="+mn-ea"/>
                <a:sym typeface="Source Han Sans SC"/>
              </a:endParaRPr>
            </a:p>
          </p:txBody>
        </p:sp>
        <p:sp>
          <p:nvSpPr>
            <p:cNvPr id="22" name="Freeform 11">
              <a:extLst>
                <a:ext uri="{FF2B5EF4-FFF2-40B4-BE49-F238E27FC236}">
                  <a16:creationId xmlns:a16="http://schemas.microsoft.com/office/drawing/2014/main" id="{B77A15E1-417F-402A-89D8-5DD5F29E147E}"/>
                </a:ext>
              </a:extLst>
            </p:cNvPr>
            <p:cNvSpPr/>
            <p:nvPr/>
          </p:nvSpPr>
          <p:spPr bwMode="auto">
            <a:xfrm>
              <a:off x="3937" y="-34"/>
              <a:ext cx="2193" cy="2399"/>
            </a:xfrm>
            <a:custGeom>
              <a:avLst/>
              <a:gdLst>
                <a:gd name="T0" fmla="*/ 552 w 927"/>
                <a:gd name="T1" fmla="*/ 303 h 1014"/>
                <a:gd name="T2" fmla="*/ 815 w 927"/>
                <a:gd name="T3" fmla="*/ 1014 h 1014"/>
                <a:gd name="T4" fmla="*/ 926 w 927"/>
                <a:gd name="T5" fmla="*/ 927 h 1014"/>
                <a:gd name="T6" fmla="*/ 927 w 927"/>
                <a:gd name="T7" fmla="*/ 927 h 1014"/>
                <a:gd name="T8" fmla="*/ 656 w 927"/>
                <a:gd name="T9" fmla="*/ 271 h 1014"/>
                <a:gd name="T10" fmla="*/ 0 w 927"/>
                <a:gd name="T11" fmla="*/ 0 h 1014"/>
                <a:gd name="T12" fmla="*/ 552 w 927"/>
                <a:gd name="T13" fmla="*/ 303 h 1014"/>
              </a:gdLst>
              <a:ahLst/>
              <a:cxnLst>
                <a:cxn ang="0">
                  <a:pos x="T0" y="T1"/>
                </a:cxn>
                <a:cxn ang="0">
                  <a:pos x="T2" y="T3"/>
                </a:cxn>
                <a:cxn ang="0">
                  <a:pos x="T4" y="T5"/>
                </a:cxn>
                <a:cxn ang="0">
                  <a:pos x="T6" y="T7"/>
                </a:cxn>
                <a:cxn ang="0">
                  <a:pos x="T8" y="T9"/>
                </a:cxn>
                <a:cxn ang="0">
                  <a:pos x="T10" y="T11"/>
                </a:cxn>
                <a:cxn ang="0">
                  <a:pos x="T12" y="T13"/>
                </a:cxn>
              </a:cxnLst>
              <a:rect l="0" t="0" r="r" b="b"/>
              <a:pathLst>
                <a:path w="927" h="1014">
                  <a:moveTo>
                    <a:pt x="552" y="303"/>
                  </a:moveTo>
                  <a:cubicBezTo>
                    <a:pt x="703" y="499"/>
                    <a:pt x="815" y="766"/>
                    <a:pt x="815" y="1014"/>
                  </a:cubicBezTo>
                  <a:cubicBezTo>
                    <a:pt x="891" y="975"/>
                    <a:pt x="920" y="941"/>
                    <a:pt x="926" y="927"/>
                  </a:cubicBezTo>
                  <a:cubicBezTo>
                    <a:pt x="927" y="927"/>
                    <a:pt x="927" y="927"/>
                    <a:pt x="927" y="927"/>
                  </a:cubicBezTo>
                  <a:cubicBezTo>
                    <a:pt x="927" y="679"/>
                    <a:pt x="831" y="446"/>
                    <a:pt x="656" y="271"/>
                  </a:cubicBezTo>
                  <a:cubicBezTo>
                    <a:pt x="481" y="96"/>
                    <a:pt x="248" y="0"/>
                    <a:pt x="0" y="0"/>
                  </a:cubicBezTo>
                  <a:cubicBezTo>
                    <a:pt x="248" y="0"/>
                    <a:pt x="503" y="239"/>
                    <a:pt x="552" y="30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latin typeface="Source Han Sans SC"/>
                <a:cs typeface="+mn-ea"/>
                <a:sym typeface="Source Han Sans SC"/>
              </a:endParaRPr>
            </a:p>
          </p:txBody>
        </p:sp>
        <p:sp>
          <p:nvSpPr>
            <p:cNvPr id="23" name="Freeform 12">
              <a:extLst>
                <a:ext uri="{FF2B5EF4-FFF2-40B4-BE49-F238E27FC236}">
                  <a16:creationId xmlns:a16="http://schemas.microsoft.com/office/drawing/2014/main" id="{EADA5441-6007-4205-89AA-2C6325351B9F}"/>
                </a:ext>
              </a:extLst>
            </p:cNvPr>
            <p:cNvSpPr/>
            <p:nvPr/>
          </p:nvSpPr>
          <p:spPr bwMode="auto">
            <a:xfrm>
              <a:off x="3937" y="-34"/>
              <a:ext cx="1928" cy="2399"/>
            </a:xfrm>
            <a:custGeom>
              <a:avLst/>
              <a:gdLst>
                <a:gd name="T0" fmla="*/ 0 w 815"/>
                <a:gd name="T1" fmla="*/ 1 h 1014"/>
                <a:gd name="T2" fmla="*/ 0 w 815"/>
                <a:gd name="T3" fmla="*/ 927 h 1014"/>
                <a:gd name="T4" fmla="*/ 815 w 815"/>
                <a:gd name="T5" fmla="*/ 1014 h 1014"/>
                <a:gd name="T6" fmla="*/ 552 w 815"/>
                <a:gd name="T7" fmla="*/ 286 h 1014"/>
                <a:gd name="T8" fmla="*/ 0 w 815"/>
                <a:gd name="T9" fmla="*/ 0 h 1014"/>
                <a:gd name="T10" fmla="*/ 0 w 815"/>
                <a:gd name="T11" fmla="*/ 1 h 1014"/>
              </a:gdLst>
              <a:ahLst/>
              <a:cxnLst>
                <a:cxn ang="0">
                  <a:pos x="T0" y="T1"/>
                </a:cxn>
                <a:cxn ang="0">
                  <a:pos x="T2" y="T3"/>
                </a:cxn>
                <a:cxn ang="0">
                  <a:pos x="T4" y="T5"/>
                </a:cxn>
                <a:cxn ang="0">
                  <a:pos x="T6" y="T7"/>
                </a:cxn>
                <a:cxn ang="0">
                  <a:pos x="T8" y="T9"/>
                </a:cxn>
                <a:cxn ang="0">
                  <a:pos x="T10" y="T11"/>
                </a:cxn>
              </a:cxnLst>
              <a:rect l="0" t="0" r="r" b="b"/>
              <a:pathLst>
                <a:path w="815" h="1014">
                  <a:moveTo>
                    <a:pt x="0" y="1"/>
                  </a:moveTo>
                  <a:cubicBezTo>
                    <a:pt x="0" y="927"/>
                    <a:pt x="0" y="927"/>
                    <a:pt x="0" y="927"/>
                  </a:cubicBezTo>
                  <a:cubicBezTo>
                    <a:pt x="815" y="1014"/>
                    <a:pt x="815" y="1014"/>
                    <a:pt x="815" y="1014"/>
                  </a:cubicBezTo>
                  <a:cubicBezTo>
                    <a:pt x="815" y="766"/>
                    <a:pt x="727" y="461"/>
                    <a:pt x="552" y="286"/>
                  </a:cubicBezTo>
                  <a:cubicBezTo>
                    <a:pt x="411" y="145"/>
                    <a:pt x="248" y="0"/>
                    <a:pt x="0" y="0"/>
                  </a:cubicBezTo>
                  <a:lnTo>
                    <a:pt x="0" y="1"/>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latin typeface="Source Han Sans SC"/>
                <a:cs typeface="+mn-ea"/>
                <a:sym typeface="Source Han Sans SC"/>
              </a:endParaRPr>
            </a:p>
          </p:txBody>
        </p:sp>
        <p:sp>
          <p:nvSpPr>
            <p:cNvPr id="24" name="Freeform 13">
              <a:extLst>
                <a:ext uri="{FF2B5EF4-FFF2-40B4-BE49-F238E27FC236}">
                  <a16:creationId xmlns:a16="http://schemas.microsoft.com/office/drawing/2014/main" id="{6E24BF52-51C3-4DD7-8528-0BD9106CB25D}"/>
                </a:ext>
              </a:extLst>
            </p:cNvPr>
            <p:cNvSpPr/>
            <p:nvPr/>
          </p:nvSpPr>
          <p:spPr bwMode="auto">
            <a:xfrm>
              <a:off x="3566" y="253"/>
              <a:ext cx="1902" cy="2277"/>
            </a:xfrm>
            <a:custGeom>
              <a:avLst/>
              <a:gdLst>
                <a:gd name="T0" fmla="*/ 804 w 804"/>
                <a:gd name="T1" fmla="*/ 875 h 963"/>
                <a:gd name="T2" fmla="*/ 589 w 804"/>
                <a:gd name="T3" fmla="*/ 278 h 963"/>
                <a:gd name="T4" fmla="*/ 157 w 804"/>
                <a:gd name="T5" fmla="*/ 0 h 963"/>
                <a:gd name="T6" fmla="*/ 102 w 804"/>
                <a:gd name="T7" fmla="*/ 119 h 963"/>
                <a:gd name="T8" fmla="*/ 4 w 804"/>
                <a:gd name="T9" fmla="*/ 653 h 963"/>
                <a:gd name="T10" fmla="*/ 0 w 804"/>
                <a:gd name="T11" fmla="*/ 806 h 963"/>
                <a:gd name="T12" fmla="*/ 4 w 804"/>
                <a:gd name="T13" fmla="*/ 959 h 963"/>
                <a:gd name="T14" fmla="*/ 157 w 804"/>
                <a:gd name="T15" fmla="*/ 963 h 963"/>
                <a:gd name="T16" fmla="*/ 310 w 804"/>
                <a:gd name="T17" fmla="*/ 959 h 963"/>
                <a:gd name="T18" fmla="*/ 804 w 804"/>
                <a:gd name="T19" fmla="*/ 875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4" h="963">
                  <a:moveTo>
                    <a:pt x="804" y="875"/>
                  </a:moveTo>
                  <a:cubicBezTo>
                    <a:pt x="785" y="653"/>
                    <a:pt x="706" y="418"/>
                    <a:pt x="589" y="278"/>
                  </a:cubicBezTo>
                  <a:cubicBezTo>
                    <a:pt x="456" y="119"/>
                    <a:pt x="323" y="24"/>
                    <a:pt x="157" y="0"/>
                  </a:cubicBezTo>
                  <a:cubicBezTo>
                    <a:pt x="141" y="27"/>
                    <a:pt x="122" y="65"/>
                    <a:pt x="102" y="119"/>
                  </a:cubicBezTo>
                  <a:cubicBezTo>
                    <a:pt x="49" y="264"/>
                    <a:pt x="16" y="450"/>
                    <a:pt x="4" y="653"/>
                  </a:cubicBezTo>
                  <a:cubicBezTo>
                    <a:pt x="2" y="703"/>
                    <a:pt x="0" y="754"/>
                    <a:pt x="0" y="806"/>
                  </a:cubicBezTo>
                  <a:cubicBezTo>
                    <a:pt x="0" y="858"/>
                    <a:pt x="2" y="909"/>
                    <a:pt x="4" y="959"/>
                  </a:cubicBezTo>
                  <a:cubicBezTo>
                    <a:pt x="54" y="961"/>
                    <a:pt x="105" y="963"/>
                    <a:pt x="157" y="963"/>
                  </a:cubicBezTo>
                  <a:cubicBezTo>
                    <a:pt x="209" y="963"/>
                    <a:pt x="260" y="961"/>
                    <a:pt x="310" y="959"/>
                  </a:cubicBezTo>
                  <a:cubicBezTo>
                    <a:pt x="495" y="948"/>
                    <a:pt x="666" y="920"/>
                    <a:pt x="804" y="87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latin typeface="Source Han Sans SC"/>
                <a:cs typeface="+mn-ea"/>
                <a:sym typeface="Source Han Sans SC"/>
              </a:endParaRPr>
            </a:p>
          </p:txBody>
        </p:sp>
      </p:grpSp>
      <p:grpSp>
        <p:nvGrpSpPr>
          <p:cNvPr id="25" name="Group 13">
            <a:extLst>
              <a:ext uri="{FF2B5EF4-FFF2-40B4-BE49-F238E27FC236}">
                <a16:creationId xmlns:a16="http://schemas.microsoft.com/office/drawing/2014/main" id="{012CF7E0-BCA3-4377-B71A-6F583688B3AF}"/>
              </a:ext>
            </a:extLst>
          </p:cNvPr>
          <p:cNvGrpSpPr/>
          <p:nvPr/>
        </p:nvGrpSpPr>
        <p:grpSpPr>
          <a:xfrm>
            <a:off x="7317380" y="4952398"/>
            <a:ext cx="755621" cy="755621"/>
            <a:chOff x="7891737" y="4601650"/>
            <a:chExt cx="755703" cy="755703"/>
          </a:xfrm>
        </p:grpSpPr>
        <p:sp>
          <p:nvSpPr>
            <p:cNvPr id="26" name="Oval 20">
              <a:extLst>
                <a:ext uri="{FF2B5EF4-FFF2-40B4-BE49-F238E27FC236}">
                  <a16:creationId xmlns:a16="http://schemas.microsoft.com/office/drawing/2014/main" id="{E20542B3-7CA3-4905-B739-CA54DAEA6655}"/>
                </a:ext>
              </a:extLst>
            </p:cNvPr>
            <p:cNvSpPr/>
            <p:nvPr/>
          </p:nvSpPr>
          <p:spPr>
            <a:xfrm>
              <a:off x="7891737" y="4601650"/>
              <a:ext cx="755703" cy="7557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Source Han Sans SC"/>
                <a:cs typeface="+mn-ea"/>
                <a:sym typeface="Source Han Sans SC"/>
              </a:endParaRPr>
            </a:p>
          </p:txBody>
        </p:sp>
        <p:sp>
          <p:nvSpPr>
            <p:cNvPr id="27" name="Freeform 23">
              <a:extLst>
                <a:ext uri="{FF2B5EF4-FFF2-40B4-BE49-F238E27FC236}">
                  <a16:creationId xmlns:a16="http://schemas.microsoft.com/office/drawing/2014/main" id="{BFCABA10-7F31-4730-AFB0-BF1F057A3A70}"/>
                </a:ext>
              </a:extLst>
            </p:cNvPr>
            <p:cNvSpPr/>
            <p:nvPr/>
          </p:nvSpPr>
          <p:spPr bwMode="auto">
            <a:xfrm>
              <a:off x="8099876" y="4820373"/>
              <a:ext cx="349218" cy="320594"/>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2"/>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Source Han Sans SC"/>
                <a:cs typeface="+mn-ea"/>
                <a:sym typeface="Source Han Sans SC"/>
              </a:endParaRPr>
            </a:p>
          </p:txBody>
        </p:sp>
      </p:grpSp>
      <p:grpSp>
        <p:nvGrpSpPr>
          <p:cNvPr id="28" name="Group 14">
            <a:extLst>
              <a:ext uri="{FF2B5EF4-FFF2-40B4-BE49-F238E27FC236}">
                <a16:creationId xmlns:a16="http://schemas.microsoft.com/office/drawing/2014/main" id="{31A84F96-9494-4CE2-A9C3-3C22C16762FC}"/>
              </a:ext>
            </a:extLst>
          </p:cNvPr>
          <p:cNvGrpSpPr/>
          <p:nvPr/>
        </p:nvGrpSpPr>
        <p:grpSpPr>
          <a:xfrm>
            <a:off x="2970680" y="4952398"/>
            <a:ext cx="755621" cy="755621"/>
            <a:chOff x="3544559" y="4601650"/>
            <a:chExt cx="755703" cy="755703"/>
          </a:xfrm>
        </p:grpSpPr>
        <p:sp>
          <p:nvSpPr>
            <p:cNvPr id="29" name="Oval 22">
              <a:extLst>
                <a:ext uri="{FF2B5EF4-FFF2-40B4-BE49-F238E27FC236}">
                  <a16:creationId xmlns:a16="http://schemas.microsoft.com/office/drawing/2014/main" id="{28659381-69B2-44B2-88B2-AF9CFCEAC3C2}"/>
                </a:ext>
              </a:extLst>
            </p:cNvPr>
            <p:cNvSpPr/>
            <p:nvPr/>
          </p:nvSpPr>
          <p:spPr>
            <a:xfrm flipH="1">
              <a:off x="3544559" y="4601650"/>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Source Han Sans SC"/>
                <a:cs typeface="+mn-ea"/>
                <a:sym typeface="Source Han Sans SC"/>
              </a:endParaRPr>
            </a:p>
          </p:txBody>
        </p:sp>
        <p:sp>
          <p:nvSpPr>
            <p:cNvPr id="30" name="Freeform 24">
              <a:extLst>
                <a:ext uri="{FF2B5EF4-FFF2-40B4-BE49-F238E27FC236}">
                  <a16:creationId xmlns:a16="http://schemas.microsoft.com/office/drawing/2014/main" id="{99E9F973-CD28-463E-BD78-6806E9E78E12}"/>
                </a:ext>
              </a:extLst>
            </p:cNvPr>
            <p:cNvSpPr>
              <a:spLocks noEditPoints="1"/>
            </p:cNvSpPr>
            <p:nvPr/>
          </p:nvSpPr>
          <p:spPr bwMode="auto">
            <a:xfrm>
              <a:off x="3753526" y="4820373"/>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Source Han Sans SC"/>
                <a:cs typeface="+mn-ea"/>
                <a:sym typeface="Source Han Sans SC"/>
              </a:endParaRPr>
            </a:p>
          </p:txBody>
        </p:sp>
      </p:grpSp>
      <p:grpSp>
        <p:nvGrpSpPr>
          <p:cNvPr id="31" name="Group 12">
            <a:extLst>
              <a:ext uri="{FF2B5EF4-FFF2-40B4-BE49-F238E27FC236}">
                <a16:creationId xmlns:a16="http://schemas.microsoft.com/office/drawing/2014/main" id="{21C451DF-69FB-4B9B-8C9E-56A79A664C22}"/>
              </a:ext>
            </a:extLst>
          </p:cNvPr>
          <p:cNvGrpSpPr/>
          <p:nvPr/>
        </p:nvGrpSpPr>
        <p:grpSpPr>
          <a:xfrm>
            <a:off x="7317380" y="2634401"/>
            <a:ext cx="755621" cy="755621"/>
            <a:chOff x="7891737" y="2283399"/>
            <a:chExt cx="755703" cy="755703"/>
          </a:xfrm>
        </p:grpSpPr>
        <p:sp>
          <p:nvSpPr>
            <p:cNvPr id="32" name="Oval 19">
              <a:extLst>
                <a:ext uri="{FF2B5EF4-FFF2-40B4-BE49-F238E27FC236}">
                  <a16:creationId xmlns:a16="http://schemas.microsoft.com/office/drawing/2014/main" id="{2D2474E8-F67E-41E0-8408-F50ABA0EC806}"/>
                </a:ext>
              </a:extLst>
            </p:cNvPr>
            <p:cNvSpPr/>
            <p:nvPr/>
          </p:nvSpPr>
          <p:spPr>
            <a:xfrm>
              <a:off x="7891737" y="2283399"/>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Source Han Sans SC"/>
                <a:cs typeface="+mn-ea"/>
                <a:sym typeface="Source Han Sans SC"/>
              </a:endParaRPr>
            </a:p>
          </p:txBody>
        </p:sp>
        <p:sp>
          <p:nvSpPr>
            <p:cNvPr id="33" name="Freeform 25">
              <a:extLst>
                <a:ext uri="{FF2B5EF4-FFF2-40B4-BE49-F238E27FC236}">
                  <a16:creationId xmlns:a16="http://schemas.microsoft.com/office/drawing/2014/main" id="{F5513213-5EA5-40C8-93F4-F7802A12EF4C}"/>
                </a:ext>
              </a:extLst>
            </p:cNvPr>
            <p:cNvSpPr>
              <a:spLocks noEditPoints="1"/>
            </p:cNvSpPr>
            <p:nvPr/>
          </p:nvSpPr>
          <p:spPr bwMode="auto">
            <a:xfrm>
              <a:off x="8111199" y="2469466"/>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Source Han Sans SC"/>
                <a:cs typeface="+mn-ea"/>
                <a:sym typeface="Source Han Sans SC"/>
              </a:endParaRPr>
            </a:p>
          </p:txBody>
        </p:sp>
      </p:grpSp>
      <p:grpSp>
        <p:nvGrpSpPr>
          <p:cNvPr id="34" name="Group 11">
            <a:extLst>
              <a:ext uri="{FF2B5EF4-FFF2-40B4-BE49-F238E27FC236}">
                <a16:creationId xmlns:a16="http://schemas.microsoft.com/office/drawing/2014/main" id="{D92CBD9D-C678-4F6E-908D-B97A903B0CA4}"/>
              </a:ext>
            </a:extLst>
          </p:cNvPr>
          <p:cNvGrpSpPr/>
          <p:nvPr/>
        </p:nvGrpSpPr>
        <p:grpSpPr>
          <a:xfrm>
            <a:off x="2970680" y="2634401"/>
            <a:ext cx="755621" cy="755621"/>
            <a:chOff x="3544559" y="2283399"/>
            <a:chExt cx="755703" cy="755703"/>
          </a:xfrm>
        </p:grpSpPr>
        <p:sp>
          <p:nvSpPr>
            <p:cNvPr id="35" name="Oval 21">
              <a:extLst>
                <a:ext uri="{FF2B5EF4-FFF2-40B4-BE49-F238E27FC236}">
                  <a16:creationId xmlns:a16="http://schemas.microsoft.com/office/drawing/2014/main" id="{D3B2D846-510A-435F-B1D4-B73DA54E0858}"/>
                </a:ext>
              </a:extLst>
            </p:cNvPr>
            <p:cNvSpPr/>
            <p:nvPr/>
          </p:nvSpPr>
          <p:spPr>
            <a:xfrm flipH="1">
              <a:off x="3544559" y="2283399"/>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Source Han Sans SC"/>
                <a:cs typeface="+mn-ea"/>
                <a:sym typeface="Source Han Sans SC"/>
              </a:endParaRPr>
            </a:p>
          </p:txBody>
        </p:sp>
        <p:sp>
          <p:nvSpPr>
            <p:cNvPr id="36" name="Freeform 26">
              <a:extLst>
                <a:ext uri="{FF2B5EF4-FFF2-40B4-BE49-F238E27FC236}">
                  <a16:creationId xmlns:a16="http://schemas.microsoft.com/office/drawing/2014/main" id="{80D426A3-490E-4DB3-802A-59EF934B2ECA}"/>
                </a:ext>
              </a:extLst>
            </p:cNvPr>
            <p:cNvSpPr>
              <a:spLocks noEditPoints="1"/>
            </p:cNvSpPr>
            <p:nvPr/>
          </p:nvSpPr>
          <p:spPr bwMode="auto">
            <a:xfrm>
              <a:off x="3784059" y="2442750"/>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Source Han Sans SC"/>
                <a:cs typeface="+mn-ea"/>
                <a:sym typeface="Source Han Sans SC"/>
              </a:endParaRPr>
            </a:p>
          </p:txBody>
        </p:sp>
      </p:grpSp>
      <p:sp>
        <p:nvSpPr>
          <p:cNvPr id="55" name="TextBox 39">
            <a:extLst>
              <a:ext uri="{FF2B5EF4-FFF2-40B4-BE49-F238E27FC236}">
                <a16:creationId xmlns:a16="http://schemas.microsoft.com/office/drawing/2014/main" id="{2C6C7A18-711C-4826-88C9-2645B2FDEDB6}"/>
              </a:ext>
            </a:extLst>
          </p:cNvPr>
          <p:cNvSpPr txBox="1"/>
          <p:nvPr/>
        </p:nvSpPr>
        <p:spPr>
          <a:xfrm flipH="1">
            <a:off x="1130283" y="2723994"/>
            <a:ext cx="1620957" cy="333040"/>
          </a:xfrm>
          <a:prstGeom prst="rect">
            <a:avLst/>
          </a:prstGeom>
          <a:noFill/>
        </p:spPr>
        <p:txBody>
          <a:bodyPr wrap="none" rtlCol="0">
            <a:spAutoFit/>
          </a:bodyPr>
          <a:lstStyle/>
          <a:p>
            <a:pPr algn="r">
              <a:lnSpc>
                <a:spcPct val="120000"/>
              </a:lnSpc>
            </a:pPr>
            <a:r>
              <a:rPr lang="zh-CN" altLang="en-US" sz="1400" b="1" dirty="0">
                <a:solidFill>
                  <a:srgbClr val="262523"/>
                </a:solidFill>
                <a:ea typeface="思源黑体 CN Normal" panose="020B0400000000000000" pitchFamily="34" charset="-122"/>
                <a:sym typeface="Source Han Sans SC"/>
              </a:rPr>
              <a:t>产品技术方案分析</a:t>
            </a:r>
            <a:endParaRPr lang="en-GB" sz="1400" b="1" dirty="0">
              <a:solidFill>
                <a:srgbClr val="262523"/>
              </a:solidFill>
              <a:ea typeface="思源黑体 CN Normal" panose="020B0400000000000000" pitchFamily="34" charset="-122"/>
              <a:sym typeface="Source Han Sans SC"/>
            </a:endParaRPr>
          </a:p>
        </p:txBody>
      </p:sp>
      <p:sp>
        <p:nvSpPr>
          <p:cNvPr id="3" name="矩形 2">
            <a:extLst>
              <a:ext uri="{FF2B5EF4-FFF2-40B4-BE49-F238E27FC236}">
                <a16:creationId xmlns:a16="http://schemas.microsoft.com/office/drawing/2014/main" id="{87092C64-9021-4B25-A5DB-7AC02CECA5B7}"/>
              </a:ext>
            </a:extLst>
          </p:cNvPr>
          <p:cNvSpPr/>
          <p:nvPr/>
        </p:nvSpPr>
        <p:spPr>
          <a:xfrm>
            <a:off x="1038445" y="1097456"/>
            <a:ext cx="9732162" cy="704680"/>
          </a:xfrm>
          <a:prstGeom prst="rect">
            <a:avLst/>
          </a:prstGeom>
        </p:spPr>
        <p:txBody>
          <a:bodyPr wrap="square">
            <a:spAutoFit/>
          </a:bodyPr>
          <a:lstStyle/>
          <a:p>
            <a:pPr>
              <a:lnSpc>
                <a:spcPct val="150000"/>
              </a:lnSpc>
            </a:pPr>
            <a:r>
              <a:rPr lang="zh-CN" altLang="en-US" sz="1400" dirty="0">
                <a:solidFill>
                  <a:srgbClr val="262523"/>
                </a:solidFill>
                <a:ea typeface="思源黑体 CN Normal" panose="020B0400000000000000" pitchFamily="34" charset="-122"/>
              </a:rPr>
              <a:t>对项目进行技术及工艺流程分析就是分析比较项目的设计方案、生产工艺和设备造型等内容，分析和评估项目生产规定产品的技术方案是否为最佳技术方案，分析和评估项目的生产（服务）过程是否在最经济的条件下得以实现。</a:t>
            </a:r>
          </a:p>
        </p:txBody>
      </p:sp>
      <p:sp>
        <p:nvSpPr>
          <p:cNvPr id="61" name="TextBox 39">
            <a:extLst>
              <a:ext uri="{FF2B5EF4-FFF2-40B4-BE49-F238E27FC236}">
                <a16:creationId xmlns:a16="http://schemas.microsoft.com/office/drawing/2014/main" id="{1A648B93-9D62-4E80-9C7D-3A9C938FBD6B}"/>
              </a:ext>
            </a:extLst>
          </p:cNvPr>
          <p:cNvSpPr txBox="1"/>
          <p:nvPr/>
        </p:nvSpPr>
        <p:spPr>
          <a:xfrm flipH="1">
            <a:off x="8331092" y="2787438"/>
            <a:ext cx="1620957" cy="333040"/>
          </a:xfrm>
          <a:prstGeom prst="rect">
            <a:avLst/>
          </a:prstGeom>
          <a:noFill/>
        </p:spPr>
        <p:txBody>
          <a:bodyPr wrap="none" rtlCol="0">
            <a:spAutoFit/>
          </a:bodyPr>
          <a:lstStyle/>
          <a:p>
            <a:pPr algn="r">
              <a:lnSpc>
                <a:spcPct val="120000"/>
              </a:lnSpc>
            </a:pPr>
            <a:r>
              <a:rPr lang="zh-CN" altLang="zh-CN" sz="1400" b="1" dirty="0">
                <a:solidFill>
                  <a:srgbClr val="262523"/>
                </a:solidFill>
                <a:ea typeface="思源黑体 CN Normal" panose="020B0400000000000000" pitchFamily="34" charset="-122"/>
              </a:rPr>
              <a:t>工艺技术方案评估</a:t>
            </a:r>
            <a:endParaRPr lang="en-GB" sz="1400" b="1" dirty="0">
              <a:solidFill>
                <a:srgbClr val="262523"/>
              </a:solidFill>
              <a:ea typeface="思源黑体 CN Normal" panose="020B0400000000000000" pitchFamily="34" charset="-122"/>
              <a:sym typeface="Source Han Sans SC"/>
            </a:endParaRPr>
          </a:p>
        </p:txBody>
      </p:sp>
      <p:sp>
        <p:nvSpPr>
          <p:cNvPr id="62" name="TextBox 39">
            <a:extLst>
              <a:ext uri="{FF2B5EF4-FFF2-40B4-BE49-F238E27FC236}">
                <a16:creationId xmlns:a16="http://schemas.microsoft.com/office/drawing/2014/main" id="{E69C6EA1-59C4-4B29-AFE8-97EFE44B2D42}"/>
              </a:ext>
            </a:extLst>
          </p:cNvPr>
          <p:cNvSpPr txBox="1"/>
          <p:nvPr/>
        </p:nvSpPr>
        <p:spPr>
          <a:xfrm flipH="1">
            <a:off x="1845200" y="5062593"/>
            <a:ext cx="902811" cy="333040"/>
          </a:xfrm>
          <a:prstGeom prst="rect">
            <a:avLst/>
          </a:prstGeom>
          <a:noFill/>
        </p:spPr>
        <p:txBody>
          <a:bodyPr wrap="none" rtlCol="0">
            <a:spAutoFit/>
          </a:bodyPr>
          <a:lstStyle/>
          <a:p>
            <a:pPr algn="r">
              <a:lnSpc>
                <a:spcPct val="120000"/>
              </a:lnSpc>
            </a:pPr>
            <a:r>
              <a:rPr lang="zh-CN" altLang="en-US" sz="1400" b="1" dirty="0">
                <a:solidFill>
                  <a:srgbClr val="262523"/>
                </a:solidFill>
                <a:ea typeface="思源黑体 CN Normal" panose="020B0400000000000000" pitchFamily="34" charset="-122"/>
                <a:sym typeface="Source Han Sans SC"/>
              </a:rPr>
              <a:t>设备评估</a:t>
            </a:r>
            <a:endParaRPr lang="en-GB" sz="1400" b="1" dirty="0">
              <a:solidFill>
                <a:srgbClr val="262523"/>
              </a:solidFill>
              <a:ea typeface="思源黑体 CN Normal" panose="020B0400000000000000" pitchFamily="34" charset="-122"/>
              <a:sym typeface="Source Han Sans SC"/>
            </a:endParaRPr>
          </a:p>
        </p:txBody>
      </p:sp>
      <p:sp>
        <p:nvSpPr>
          <p:cNvPr id="63" name="TextBox 39">
            <a:extLst>
              <a:ext uri="{FF2B5EF4-FFF2-40B4-BE49-F238E27FC236}">
                <a16:creationId xmlns:a16="http://schemas.microsoft.com/office/drawing/2014/main" id="{04A69723-3D20-4E3D-8566-4CF91874C8C6}"/>
              </a:ext>
            </a:extLst>
          </p:cNvPr>
          <p:cNvSpPr txBox="1"/>
          <p:nvPr/>
        </p:nvSpPr>
        <p:spPr>
          <a:xfrm flipH="1">
            <a:off x="8248150" y="5057950"/>
            <a:ext cx="1800494" cy="333040"/>
          </a:xfrm>
          <a:prstGeom prst="rect">
            <a:avLst/>
          </a:prstGeom>
          <a:noFill/>
        </p:spPr>
        <p:txBody>
          <a:bodyPr wrap="none" rtlCol="0">
            <a:spAutoFit/>
          </a:bodyPr>
          <a:lstStyle/>
          <a:p>
            <a:pPr algn="r">
              <a:lnSpc>
                <a:spcPct val="120000"/>
              </a:lnSpc>
            </a:pPr>
            <a:r>
              <a:rPr lang="zh-CN" altLang="en-US" sz="1400" b="1" dirty="0">
                <a:solidFill>
                  <a:srgbClr val="262523"/>
                </a:solidFill>
                <a:ea typeface="思源黑体 CN Normal" panose="020B0400000000000000" pitchFamily="34" charset="-122"/>
              </a:rPr>
              <a:t>工程设计方案的评估</a:t>
            </a:r>
            <a:endParaRPr lang="en-GB" sz="1400" b="1" dirty="0">
              <a:solidFill>
                <a:srgbClr val="262523"/>
              </a:solidFill>
              <a:ea typeface="思源黑体 CN Normal" panose="020B0400000000000000" pitchFamily="34" charset="-122"/>
              <a:sym typeface="Source Han Sans SC"/>
            </a:endParaRPr>
          </a:p>
        </p:txBody>
      </p:sp>
    </p:spTree>
    <p:extLst>
      <p:ext uri="{BB962C8B-B14F-4D97-AF65-F5344CB8AC3E}">
        <p14:creationId xmlns:p14="http://schemas.microsoft.com/office/powerpoint/2010/main" val="3248305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6" name="标题 4">
            <a:extLst>
              <a:ext uri="{FF2B5EF4-FFF2-40B4-BE49-F238E27FC236}">
                <a16:creationId xmlns:a16="http://schemas.microsoft.com/office/drawing/2014/main" id="{AE63C015-B9A7-4DB4-A5F1-EF3AEDABB2FB}"/>
              </a:ext>
            </a:extLst>
          </p:cNvPr>
          <p:cNvSpPr txBox="1">
            <a:spLocks/>
          </p:cNvSpPr>
          <p:nvPr/>
        </p:nvSpPr>
        <p:spPr bwMode="auto">
          <a:xfrm>
            <a:off x="3386137" y="1257749"/>
            <a:ext cx="5419725" cy="161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lnSpcReduction="10000"/>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lnSpc>
                <a:spcPct val="200000"/>
              </a:lnSpc>
            </a:pP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项目非财务分析</a:t>
            </a:r>
          </a:p>
          <a:p>
            <a:pPr algn="ctr">
              <a:lnSpc>
                <a:spcPct val="200000"/>
              </a:lnSpc>
            </a:pPr>
            <a:r>
              <a:rPr lang="zh-CN" altLang="en-US" sz="24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项目建设条件和生产条件分析</a:t>
            </a:r>
          </a:p>
        </p:txBody>
      </p:sp>
    </p:spTree>
    <p:extLst>
      <p:ext uri="{BB962C8B-B14F-4D97-AF65-F5344CB8AC3E}">
        <p14:creationId xmlns:p14="http://schemas.microsoft.com/office/powerpoint/2010/main" val="34216249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16" name="Rectangle 18">
            <a:extLst>
              <a:ext uri="{FF2B5EF4-FFF2-40B4-BE49-F238E27FC236}">
                <a16:creationId xmlns:a16="http://schemas.microsoft.com/office/drawing/2014/main" id="{668F69B5-ED78-4A03-83EC-101A0241104B}"/>
              </a:ext>
            </a:extLst>
          </p:cNvPr>
          <p:cNvSpPr/>
          <p:nvPr/>
        </p:nvSpPr>
        <p:spPr>
          <a:xfrm>
            <a:off x="1009860" y="402584"/>
            <a:ext cx="6985824"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项目非财务分析</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项目建设条件和生产条件分析</a:t>
            </a:r>
          </a:p>
        </p:txBody>
      </p:sp>
      <p:sp>
        <p:nvSpPr>
          <p:cNvPr id="72" name="矩形 71">
            <a:extLst>
              <a:ext uri="{FF2B5EF4-FFF2-40B4-BE49-F238E27FC236}">
                <a16:creationId xmlns:a16="http://schemas.microsoft.com/office/drawing/2014/main" id="{3A6C786F-CF47-4A24-BA14-238C7514236F}"/>
              </a:ext>
            </a:extLst>
          </p:cNvPr>
          <p:cNvSpPr/>
          <p:nvPr/>
        </p:nvSpPr>
        <p:spPr>
          <a:xfrm>
            <a:off x="7" y="1033613"/>
            <a:ext cx="12191993" cy="2686049"/>
          </a:xfrm>
          <a:prstGeom prst="rect">
            <a:avLst/>
          </a:prstGeom>
          <a:blipFill>
            <a:blip r:embed="rId2" cstate="print">
              <a:extLst>
                <a:ext uri="{28A0092B-C50C-407E-A947-70E740481C1C}">
                  <a14:useLocalDpi xmlns:a14="http://schemas.microsoft.com/office/drawing/2010/main" val="0"/>
                </a:ext>
              </a:extLst>
            </a:blip>
            <a:stretch>
              <a:fillRect t="1" b="-57643"/>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cs typeface="+mn-cs"/>
            </a:endParaRPr>
          </a:p>
        </p:txBody>
      </p:sp>
      <p:sp>
        <p:nvSpPr>
          <p:cNvPr id="73" name="矩形 72">
            <a:extLst>
              <a:ext uri="{FF2B5EF4-FFF2-40B4-BE49-F238E27FC236}">
                <a16:creationId xmlns:a16="http://schemas.microsoft.com/office/drawing/2014/main" id="{C248F551-B93B-49E0-AE33-2D0697AD9B83}"/>
              </a:ext>
            </a:extLst>
          </p:cNvPr>
          <p:cNvSpPr/>
          <p:nvPr/>
        </p:nvSpPr>
        <p:spPr>
          <a:xfrm>
            <a:off x="13785" y="1026520"/>
            <a:ext cx="12191999" cy="2686048"/>
          </a:xfrm>
          <a:prstGeom prst="rect">
            <a:avLst/>
          </a:prstGeom>
          <a:solidFill>
            <a:sysClr val="windowText" lastClr="000000">
              <a:alpha val="47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cs typeface="+mn-cs"/>
            </a:endParaRPr>
          </a:p>
        </p:txBody>
      </p:sp>
      <p:sp>
        <p:nvSpPr>
          <p:cNvPr id="99" name="矩形 54">
            <a:extLst>
              <a:ext uri="{FF2B5EF4-FFF2-40B4-BE49-F238E27FC236}">
                <a16:creationId xmlns:a16="http://schemas.microsoft.com/office/drawing/2014/main" id="{31D8C792-F700-4C25-B548-00FEA8C6ADB6}"/>
              </a:ext>
            </a:extLst>
          </p:cNvPr>
          <p:cNvSpPr>
            <a:spLocks noChangeArrowheads="1"/>
          </p:cNvSpPr>
          <p:nvPr/>
        </p:nvSpPr>
        <p:spPr bwMode="auto">
          <a:xfrm>
            <a:off x="494993" y="3751552"/>
            <a:ext cx="11105128" cy="265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200000"/>
              </a:lnSpc>
              <a:buNone/>
            </a:pPr>
            <a:r>
              <a:rPr lang="zh-CN" altLang="zh-CN" sz="1400" dirty="0">
                <a:cs typeface="+mn-ea"/>
              </a:rPr>
              <a:t>对项目环境条件进行分析就是要对拟建项目的人力、物力、财力等资源，以及相关协作配套项目和环境保护工作等方面进行审查分析，并且在此基础上</a:t>
            </a:r>
            <a:r>
              <a:rPr lang="zh-CN" altLang="zh-CN" sz="1400" b="1" dirty="0">
                <a:solidFill>
                  <a:srgbClr val="004D73"/>
                </a:solidFill>
                <a:cs typeface="+mn-ea"/>
              </a:rPr>
              <a:t>对厂址选择、总体方案、项目工程进度安排</a:t>
            </a:r>
            <a:r>
              <a:rPr lang="zh-CN" altLang="zh-CN" sz="1400" dirty="0">
                <a:cs typeface="+mn-ea"/>
              </a:rPr>
              <a:t>的合理性及是否符合国家有关部门的规定和要求等作出定性结论和提出建议，分析项目的环境条件是否对项目的顺利发展提供了有力的保障。</a:t>
            </a:r>
            <a:endParaRPr lang="en-US" altLang="zh-CN" sz="1400" dirty="0">
              <a:cs typeface="+mn-ea"/>
            </a:endParaRPr>
          </a:p>
          <a:p>
            <a:pPr>
              <a:lnSpc>
                <a:spcPct val="200000"/>
              </a:lnSpc>
              <a:buNone/>
            </a:pPr>
            <a:r>
              <a:rPr lang="zh-CN" altLang="zh-CN" sz="1400" dirty="0">
                <a:cs typeface="+mn-ea"/>
              </a:rPr>
              <a:t>项目的环境条件主要包括项目的</a:t>
            </a:r>
            <a:r>
              <a:rPr lang="zh-CN" altLang="zh-CN" sz="1400" b="1" dirty="0">
                <a:solidFill>
                  <a:srgbClr val="004D73"/>
                </a:solidFill>
                <a:cs typeface="+mn-ea"/>
              </a:rPr>
              <a:t>建设条件</a:t>
            </a:r>
            <a:r>
              <a:rPr lang="zh-CN" altLang="zh-CN" sz="1400" dirty="0">
                <a:cs typeface="+mn-ea"/>
              </a:rPr>
              <a:t>和</a:t>
            </a:r>
            <a:r>
              <a:rPr lang="zh-CN" altLang="zh-CN" sz="1400" b="1" dirty="0">
                <a:solidFill>
                  <a:srgbClr val="004D73"/>
                </a:solidFill>
                <a:cs typeface="+mn-ea"/>
              </a:rPr>
              <a:t>生产条件</a:t>
            </a:r>
            <a:r>
              <a:rPr lang="zh-CN" altLang="zh-CN" sz="1400" dirty="0">
                <a:cs typeface="+mn-ea"/>
              </a:rPr>
              <a:t>，既有项目自身系统的内部条件，又有为其配套协作的外部条件；</a:t>
            </a:r>
            <a:r>
              <a:rPr lang="zh-CN" altLang="zh-CN" sz="1400" b="1" dirty="0">
                <a:solidFill>
                  <a:srgbClr val="004D73"/>
                </a:solidFill>
                <a:cs typeface="+mn-ea"/>
              </a:rPr>
              <a:t>既有可以控制的静态的稳定条件，又有较难掌握的动态的不确定性条件。</a:t>
            </a:r>
            <a:r>
              <a:rPr lang="zh-CN" altLang="zh-CN" sz="1400" dirty="0">
                <a:cs typeface="+mn-ea"/>
              </a:rPr>
              <a:t>因此，在进行项目环境条件的分析时，要把注意力放在较难掌握的不确定性因素和相关项目的分析上。</a:t>
            </a:r>
          </a:p>
        </p:txBody>
      </p:sp>
    </p:spTree>
    <p:extLst>
      <p:ext uri="{BB962C8B-B14F-4D97-AF65-F5344CB8AC3E}">
        <p14:creationId xmlns:p14="http://schemas.microsoft.com/office/powerpoint/2010/main" val="4062718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6" name="标题 4">
            <a:extLst>
              <a:ext uri="{FF2B5EF4-FFF2-40B4-BE49-F238E27FC236}">
                <a16:creationId xmlns:a16="http://schemas.microsoft.com/office/drawing/2014/main" id="{AE63C015-B9A7-4DB4-A5F1-EF3AEDABB2FB}"/>
              </a:ext>
            </a:extLst>
          </p:cNvPr>
          <p:cNvSpPr txBox="1">
            <a:spLocks/>
          </p:cNvSpPr>
          <p:nvPr/>
        </p:nvSpPr>
        <p:spPr bwMode="auto">
          <a:xfrm>
            <a:off x="3386137" y="1257749"/>
            <a:ext cx="5419725" cy="161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lnSpcReduction="10000"/>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lnSpc>
                <a:spcPct val="200000"/>
              </a:lnSpc>
            </a:pP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项目非财务分析</a:t>
            </a:r>
          </a:p>
          <a:p>
            <a:pPr algn="ctr">
              <a:lnSpc>
                <a:spcPct val="200000"/>
              </a:lnSpc>
            </a:pPr>
            <a:r>
              <a:rPr lang="zh-CN" altLang="en-US" sz="24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环境影响分析</a:t>
            </a:r>
          </a:p>
        </p:txBody>
      </p:sp>
    </p:spTree>
    <p:extLst>
      <p:ext uri="{BB962C8B-B14F-4D97-AF65-F5344CB8AC3E}">
        <p14:creationId xmlns:p14="http://schemas.microsoft.com/office/powerpoint/2010/main" val="38972289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16" name="Rectangle 18">
            <a:extLst>
              <a:ext uri="{FF2B5EF4-FFF2-40B4-BE49-F238E27FC236}">
                <a16:creationId xmlns:a16="http://schemas.microsoft.com/office/drawing/2014/main" id="{668F69B5-ED78-4A03-83EC-101A0241104B}"/>
              </a:ext>
            </a:extLst>
          </p:cNvPr>
          <p:cNvSpPr/>
          <p:nvPr/>
        </p:nvSpPr>
        <p:spPr>
          <a:xfrm>
            <a:off x="1009860" y="402584"/>
            <a:ext cx="6985824" cy="400110"/>
          </a:xfrm>
          <a:prstGeom prst="rect">
            <a:avLst/>
          </a:prstGeom>
        </p:spPr>
        <p:txBody>
          <a:bodyPr wrap="square">
            <a:spAutoFit/>
          </a:bodyPr>
          <a:lstStyle/>
          <a:p>
            <a:pPr>
              <a:defRPr/>
            </a:pPr>
            <a:r>
              <a:rPr lang="zh-CN" altLang="en-US" sz="2000" b="1" dirty="0">
                <a:solidFill>
                  <a:srgbClr val="004D73"/>
                </a:solidFill>
                <a:latin typeface="微软雅黑" panose="020B0503020204020204" pitchFamily="34" charset="-122"/>
                <a:ea typeface="微软雅黑" panose="020B0503020204020204" pitchFamily="34" charset="-122"/>
              </a:rPr>
              <a:t>项目非财务分析</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zh-CN" sz="2000" b="1" dirty="0">
                <a:solidFill>
                  <a:srgbClr val="004D73"/>
                </a:solidFill>
                <a:latin typeface="微软雅黑" panose="020B0503020204020204" pitchFamily="34" charset="-122"/>
                <a:ea typeface="微软雅黑" panose="020B0503020204020204" pitchFamily="34" charset="-122"/>
              </a:rPr>
              <a:t>环境影响分析</a:t>
            </a:r>
          </a:p>
        </p:txBody>
      </p:sp>
      <p:grpSp>
        <p:nvGrpSpPr>
          <p:cNvPr id="2" name="组合 1">
            <a:extLst>
              <a:ext uri="{FF2B5EF4-FFF2-40B4-BE49-F238E27FC236}">
                <a16:creationId xmlns:a16="http://schemas.microsoft.com/office/drawing/2014/main" id="{EE1D6729-8E83-4F87-945F-3403BD3A9DBB}"/>
              </a:ext>
            </a:extLst>
          </p:cNvPr>
          <p:cNvGrpSpPr/>
          <p:nvPr/>
        </p:nvGrpSpPr>
        <p:grpSpPr>
          <a:xfrm>
            <a:off x="2126509" y="1387774"/>
            <a:ext cx="9144003" cy="5168900"/>
            <a:chOff x="-3" y="1387774"/>
            <a:chExt cx="9144003" cy="5168900"/>
          </a:xfrm>
        </p:grpSpPr>
        <p:pic>
          <p:nvPicPr>
            <p:cNvPr id="10" name="图片 6">
              <a:extLst>
                <a:ext uri="{FF2B5EF4-FFF2-40B4-BE49-F238E27FC236}">
                  <a16:creationId xmlns:a16="http://schemas.microsoft.com/office/drawing/2014/main" id="{9A97B537-AC64-447E-800D-632ADF6DD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1798"/>
            <a:stretch>
              <a:fillRect/>
            </a:stretch>
          </p:blipFill>
          <p:spPr bwMode="auto">
            <a:xfrm>
              <a:off x="0" y="1387774"/>
              <a:ext cx="9144000" cy="5168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1" name="Group 3">
              <a:extLst>
                <a:ext uri="{FF2B5EF4-FFF2-40B4-BE49-F238E27FC236}">
                  <a16:creationId xmlns:a16="http://schemas.microsoft.com/office/drawing/2014/main" id="{1ACB3802-9597-470D-9FBD-31DD85DDB756}"/>
                </a:ext>
              </a:extLst>
            </p:cNvPr>
            <p:cNvGrpSpPr>
              <a:grpSpLocks/>
            </p:cNvGrpSpPr>
            <p:nvPr/>
          </p:nvGrpSpPr>
          <p:grpSpPr bwMode="auto">
            <a:xfrm flipH="1">
              <a:off x="-3" y="1464328"/>
              <a:ext cx="9005779" cy="5070121"/>
              <a:chOff x="0" y="0"/>
              <a:chExt cx="9144001" cy="5143500"/>
            </a:xfrm>
          </p:grpSpPr>
          <p:sp>
            <p:nvSpPr>
              <p:cNvPr id="12" name="直接连接符 11">
                <a:extLst>
                  <a:ext uri="{FF2B5EF4-FFF2-40B4-BE49-F238E27FC236}">
                    <a16:creationId xmlns:a16="http://schemas.microsoft.com/office/drawing/2014/main" id="{AFEB0C08-7C88-4E5E-999D-7810C6323A71}"/>
                  </a:ext>
                </a:extLst>
              </p:cNvPr>
              <p:cNvSpPr>
                <a:spLocks noChangeShapeType="1"/>
              </p:cNvSpPr>
              <p:nvPr/>
            </p:nvSpPr>
            <p:spPr bwMode="auto">
              <a:xfrm flipH="1">
                <a:off x="1331640" y="555526"/>
                <a:ext cx="7812361" cy="4587974"/>
              </a:xfrm>
              <a:prstGeom prst="line">
                <a:avLst/>
              </a:prstGeom>
              <a:noFill/>
              <a:ln w="9525">
                <a:solidFill>
                  <a:srgbClr val="FFFFFF">
                    <a:alpha val="5803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 name="直接连接符 12">
                <a:extLst>
                  <a:ext uri="{FF2B5EF4-FFF2-40B4-BE49-F238E27FC236}">
                    <a16:creationId xmlns:a16="http://schemas.microsoft.com/office/drawing/2014/main" id="{6AF532A7-3FD7-4B4B-8A10-E9E3FE7A5A69}"/>
                  </a:ext>
                </a:extLst>
              </p:cNvPr>
              <p:cNvSpPr>
                <a:spLocks noChangeShapeType="1"/>
              </p:cNvSpPr>
              <p:nvPr/>
            </p:nvSpPr>
            <p:spPr bwMode="auto">
              <a:xfrm flipH="1">
                <a:off x="7092280" y="0"/>
                <a:ext cx="1872208" cy="5143500"/>
              </a:xfrm>
              <a:prstGeom prst="line">
                <a:avLst/>
              </a:prstGeom>
              <a:noFill/>
              <a:ln w="9525">
                <a:solidFill>
                  <a:srgbClr val="FFFFFF">
                    <a:alpha val="5803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 name="直接连接符 13">
                <a:extLst>
                  <a:ext uri="{FF2B5EF4-FFF2-40B4-BE49-F238E27FC236}">
                    <a16:creationId xmlns:a16="http://schemas.microsoft.com/office/drawing/2014/main" id="{27AEF79D-7B88-4373-B57E-DD373186DBD6}"/>
                  </a:ext>
                </a:extLst>
              </p:cNvPr>
              <p:cNvSpPr>
                <a:spLocks noChangeShapeType="1"/>
              </p:cNvSpPr>
              <p:nvPr/>
            </p:nvSpPr>
            <p:spPr bwMode="auto">
              <a:xfrm flipH="1">
                <a:off x="5652120" y="0"/>
                <a:ext cx="1656184" cy="5143500"/>
              </a:xfrm>
              <a:prstGeom prst="line">
                <a:avLst/>
              </a:prstGeom>
              <a:noFill/>
              <a:ln w="9525">
                <a:solidFill>
                  <a:srgbClr val="FFFFFF">
                    <a:alpha val="5803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 name="直接连接符 14">
                <a:extLst>
                  <a:ext uri="{FF2B5EF4-FFF2-40B4-BE49-F238E27FC236}">
                    <a16:creationId xmlns:a16="http://schemas.microsoft.com/office/drawing/2014/main" id="{A75CF352-E625-4FB5-BF34-EDF416F85244}"/>
                  </a:ext>
                </a:extLst>
              </p:cNvPr>
              <p:cNvSpPr>
                <a:spLocks noChangeShapeType="1"/>
              </p:cNvSpPr>
              <p:nvPr/>
            </p:nvSpPr>
            <p:spPr bwMode="auto">
              <a:xfrm flipH="1">
                <a:off x="5940152" y="1779662"/>
                <a:ext cx="3203848" cy="3363838"/>
              </a:xfrm>
              <a:prstGeom prst="line">
                <a:avLst/>
              </a:prstGeom>
              <a:noFill/>
              <a:ln w="9525">
                <a:solidFill>
                  <a:srgbClr val="FFFFFF">
                    <a:alpha val="5803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 name="直接连接符 15">
                <a:extLst>
                  <a:ext uri="{FF2B5EF4-FFF2-40B4-BE49-F238E27FC236}">
                    <a16:creationId xmlns:a16="http://schemas.microsoft.com/office/drawing/2014/main" id="{F919B15D-0877-48ED-96ED-055080F6595F}"/>
                  </a:ext>
                </a:extLst>
              </p:cNvPr>
              <p:cNvSpPr>
                <a:spLocks noChangeShapeType="1"/>
              </p:cNvSpPr>
              <p:nvPr/>
            </p:nvSpPr>
            <p:spPr bwMode="auto">
              <a:xfrm flipH="1" flipV="1">
                <a:off x="5004048" y="0"/>
                <a:ext cx="4139952" cy="3723878"/>
              </a:xfrm>
              <a:prstGeom prst="line">
                <a:avLst/>
              </a:prstGeom>
              <a:noFill/>
              <a:ln w="9525">
                <a:solidFill>
                  <a:srgbClr val="FFFFFF">
                    <a:alpha val="5803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 name="直接连接符 16">
                <a:extLst>
                  <a:ext uri="{FF2B5EF4-FFF2-40B4-BE49-F238E27FC236}">
                    <a16:creationId xmlns:a16="http://schemas.microsoft.com/office/drawing/2014/main" id="{BA08B185-F2B3-4986-BF08-CA8DA966B427}"/>
                  </a:ext>
                </a:extLst>
              </p:cNvPr>
              <p:cNvSpPr>
                <a:spLocks noChangeShapeType="1"/>
              </p:cNvSpPr>
              <p:nvPr/>
            </p:nvSpPr>
            <p:spPr bwMode="auto">
              <a:xfrm flipH="1" flipV="1">
                <a:off x="7150224" y="0"/>
                <a:ext cx="1993776" cy="3013090"/>
              </a:xfrm>
              <a:prstGeom prst="line">
                <a:avLst/>
              </a:prstGeom>
              <a:noFill/>
              <a:ln w="9525">
                <a:solidFill>
                  <a:srgbClr val="FFFFFF">
                    <a:alpha val="5803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 name="直接连接符 17">
                <a:extLst>
                  <a:ext uri="{FF2B5EF4-FFF2-40B4-BE49-F238E27FC236}">
                    <a16:creationId xmlns:a16="http://schemas.microsoft.com/office/drawing/2014/main" id="{AF844673-2F5B-4B37-B842-332F254067F3}"/>
                  </a:ext>
                </a:extLst>
              </p:cNvPr>
              <p:cNvSpPr>
                <a:spLocks noChangeShapeType="1"/>
              </p:cNvSpPr>
              <p:nvPr/>
            </p:nvSpPr>
            <p:spPr bwMode="auto">
              <a:xfrm flipH="1">
                <a:off x="0" y="1285875"/>
                <a:ext cx="9144000" cy="3446115"/>
              </a:xfrm>
              <a:prstGeom prst="line">
                <a:avLst/>
              </a:prstGeom>
              <a:noFill/>
              <a:ln w="9525">
                <a:solidFill>
                  <a:srgbClr val="FFFFFF">
                    <a:alpha val="5803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dirty="0"/>
              </a:p>
            </p:txBody>
          </p:sp>
          <p:sp>
            <p:nvSpPr>
              <p:cNvPr id="20" name="直接连接符 18">
                <a:extLst>
                  <a:ext uri="{FF2B5EF4-FFF2-40B4-BE49-F238E27FC236}">
                    <a16:creationId xmlns:a16="http://schemas.microsoft.com/office/drawing/2014/main" id="{C69E5A1D-A8CA-46E5-A06D-FE764CCEB884}"/>
                  </a:ext>
                </a:extLst>
              </p:cNvPr>
              <p:cNvSpPr>
                <a:spLocks noChangeShapeType="1"/>
              </p:cNvSpPr>
              <p:nvPr/>
            </p:nvSpPr>
            <p:spPr bwMode="auto">
              <a:xfrm>
                <a:off x="6804248" y="0"/>
                <a:ext cx="934033" cy="5143500"/>
              </a:xfrm>
              <a:prstGeom prst="line">
                <a:avLst/>
              </a:prstGeom>
              <a:noFill/>
              <a:ln w="9525">
                <a:solidFill>
                  <a:srgbClr val="FFFFFF">
                    <a:alpha val="5803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 name="直接连接符 19">
                <a:extLst>
                  <a:ext uri="{FF2B5EF4-FFF2-40B4-BE49-F238E27FC236}">
                    <a16:creationId xmlns:a16="http://schemas.microsoft.com/office/drawing/2014/main" id="{0C68B82B-F184-44A7-998F-3125823FB99D}"/>
                  </a:ext>
                </a:extLst>
              </p:cNvPr>
              <p:cNvSpPr>
                <a:spLocks noChangeShapeType="1"/>
              </p:cNvSpPr>
              <p:nvPr/>
            </p:nvSpPr>
            <p:spPr bwMode="auto">
              <a:xfrm flipH="1">
                <a:off x="6300193" y="3461581"/>
                <a:ext cx="2843808" cy="1681919"/>
              </a:xfrm>
              <a:prstGeom prst="line">
                <a:avLst/>
              </a:prstGeom>
              <a:noFill/>
              <a:ln w="9525">
                <a:solidFill>
                  <a:srgbClr val="FFFFFF">
                    <a:alpha val="58038"/>
                  </a:srgbClr>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22" name="Group 13">
            <a:extLst>
              <a:ext uri="{FF2B5EF4-FFF2-40B4-BE49-F238E27FC236}">
                <a16:creationId xmlns:a16="http://schemas.microsoft.com/office/drawing/2014/main" id="{DD6D580E-A980-479B-840D-5D64912EC050}"/>
              </a:ext>
            </a:extLst>
          </p:cNvPr>
          <p:cNvGrpSpPr>
            <a:grpSpLocks/>
          </p:cNvGrpSpPr>
          <p:nvPr/>
        </p:nvGrpSpPr>
        <p:grpSpPr bwMode="auto">
          <a:xfrm>
            <a:off x="3136442" y="3299704"/>
            <a:ext cx="7145079" cy="3256970"/>
            <a:chOff x="0" y="0"/>
            <a:chExt cx="4589177" cy="3005301"/>
          </a:xfrm>
        </p:grpSpPr>
        <p:sp>
          <p:nvSpPr>
            <p:cNvPr id="23" name="矩形 7">
              <a:extLst>
                <a:ext uri="{FF2B5EF4-FFF2-40B4-BE49-F238E27FC236}">
                  <a16:creationId xmlns:a16="http://schemas.microsoft.com/office/drawing/2014/main" id="{3ACDED7D-637A-4E32-B98F-8C69024D74D1}"/>
                </a:ext>
              </a:extLst>
            </p:cNvPr>
            <p:cNvSpPr>
              <a:spLocks noChangeArrowheads="1"/>
            </p:cNvSpPr>
            <p:nvPr/>
          </p:nvSpPr>
          <p:spPr bwMode="auto">
            <a:xfrm>
              <a:off x="1" y="420742"/>
              <a:ext cx="4589176" cy="2584559"/>
            </a:xfrm>
            <a:prstGeom prst="rect">
              <a:avLst/>
            </a:prstGeom>
            <a:solidFill>
              <a:srgbClr val="004D73">
                <a:alpha val="6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4" name="矩形 8">
              <a:extLst>
                <a:ext uri="{FF2B5EF4-FFF2-40B4-BE49-F238E27FC236}">
                  <a16:creationId xmlns:a16="http://schemas.microsoft.com/office/drawing/2014/main" id="{0587AAAB-1971-4D7E-855D-06B3747BCF6C}"/>
                </a:ext>
              </a:extLst>
            </p:cNvPr>
            <p:cNvSpPr>
              <a:spLocks noChangeArrowheads="1"/>
            </p:cNvSpPr>
            <p:nvPr/>
          </p:nvSpPr>
          <p:spPr bwMode="auto">
            <a:xfrm>
              <a:off x="1" y="0"/>
              <a:ext cx="4589176" cy="360000"/>
            </a:xfrm>
            <a:prstGeom prst="rect">
              <a:avLst/>
            </a:prstGeom>
            <a:solidFill>
              <a:srgbClr val="004D73"/>
            </a:solidFill>
            <a:ln w="9525">
              <a:solidFill>
                <a:schemeClr val="bg1"/>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dirty="0">
                <a:solidFill>
                  <a:srgbClr val="FFFFFF"/>
                </a:solidFill>
                <a:sym typeface="微软雅黑" panose="020B0503020204020204" pitchFamily="34" charset="-122"/>
              </a:endParaRPr>
            </a:p>
          </p:txBody>
        </p:sp>
        <p:sp>
          <p:nvSpPr>
            <p:cNvPr id="25" name="矩形 9">
              <a:extLst>
                <a:ext uri="{FF2B5EF4-FFF2-40B4-BE49-F238E27FC236}">
                  <a16:creationId xmlns:a16="http://schemas.microsoft.com/office/drawing/2014/main" id="{7232FA40-D1D0-4E49-8DBE-6040DE3A968C}"/>
                </a:ext>
              </a:extLst>
            </p:cNvPr>
            <p:cNvSpPr>
              <a:spLocks noChangeArrowheads="1"/>
            </p:cNvSpPr>
            <p:nvPr/>
          </p:nvSpPr>
          <p:spPr bwMode="auto">
            <a:xfrm>
              <a:off x="0" y="342000"/>
              <a:ext cx="4589177" cy="18000"/>
            </a:xfrm>
            <a:prstGeom prst="rect">
              <a:avLst/>
            </a:prstGeom>
            <a:solidFill>
              <a:srgbClr val="FF86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26" name="矩形 23">
              <a:extLst>
                <a:ext uri="{FF2B5EF4-FFF2-40B4-BE49-F238E27FC236}">
                  <a16:creationId xmlns:a16="http://schemas.microsoft.com/office/drawing/2014/main" id="{12B2C347-1609-4FD0-BB41-C09C818E5F30}"/>
                </a:ext>
              </a:extLst>
            </p:cNvPr>
            <p:cNvSpPr>
              <a:spLocks noChangeArrowheads="1"/>
            </p:cNvSpPr>
            <p:nvPr/>
          </p:nvSpPr>
          <p:spPr bwMode="auto">
            <a:xfrm>
              <a:off x="72009" y="26111"/>
              <a:ext cx="1261805" cy="30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400" b="1" dirty="0">
                  <a:solidFill>
                    <a:schemeClr val="bg1"/>
                  </a:solidFill>
                  <a:sym typeface="微软雅黑" panose="020B0503020204020204" pitchFamily="34" charset="-122"/>
                </a:rPr>
                <a:t>环境影响分析</a:t>
              </a:r>
              <a:endParaRPr lang="zh-CN" altLang="en-US" sz="1800" b="1" dirty="0">
                <a:solidFill>
                  <a:schemeClr val="bg1"/>
                </a:solidFill>
                <a:latin typeface="Arial" panose="020B0604020202020204" pitchFamily="34" charset="0"/>
                <a:ea typeface="宋体" panose="02010600030101010101" pitchFamily="2" charset="-122"/>
              </a:endParaRPr>
            </a:p>
          </p:txBody>
        </p:sp>
        <p:sp>
          <p:nvSpPr>
            <p:cNvPr id="27" name="矩形 24">
              <a:extLst>
                <a:ext uri="{FF2B5EF4-FFF2-40B4-BE49-F238E27FC236}">
                  <a16:creationId xmlns:a16="http://schemas.microsoft.com/office/drawing/2014/main" id="{8608DFAB-5763-4360-8F97-9736CBA551F4}"/>
                </a:ext>
              </a:extLst>
            </p:cNvPr>
            <p:cNvSpPr>
              <a:spLocks noChangeArrowheads="1"/>
            </p:cNvSpPr>
            <p:nvPr/>
          </p:nvSpPr>
          <p:spPr bwMode="auto">
            <a:xfrm>
              <a:off x="73082" y="429160"/>
              <a:ext cx="4452408" cy="248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250000"/>
                </a:lnSpc>
                <a:spcBef>
                  <a:spcPct val="0"/>
                </a:spcBef>
                <a:buNone/>
              </a:pPr>
              <a:r>
                <a:rPr lang="zh-CN" altLang="en-US" sz="1400" dirty="0">
                  <a:solidFill>
                    <a:srgbClr val="FFFFFF"/>
                  </a:solidFill>
                  <a:sym typeface="微软雅黑" panose="020B0503020204020204" pitchFamily="34" charset="-122"/>
                </a:rPr>
                <a:t>环境影响分析是指审查分析项目在生产建设过程中是否会排放污染物或造成新的污染源，对环境造成什么影响，采取了哪些相应措施，这些措施是否达到</a:t>
              </a:r>
              <a:r>
                <a:rPr lang="en-US" altLang="zh-CN" sz="1400" dirty="0">
                  <a:solidFill>
                    <a:srgbClr val="FFFFFF"/>
                  </a:solidFill>
                  <a:sym typeface="微软雅黑" panose="020B0503020204020204" pitchFamily="34" charset="-122"/>
                </a:rPr>
                <a:t>《</a:t>
              </a:r>
              <a:r>
                <a:rPr lang="zh-CN" altLang="en-US" sz="1400" dirty="0">
                  <a:solidFill>
                    <a:srgbClr val="FFFFFF"/>
                  </a:solidFill>
                  <a:sym typeface="微软雅黑" panose="020B0503020204020204" pitchFamily="34" charset="-122"/>
                </a:rPr>
                <a:t>环境保护法</a:t>
              </a:r>
              <a:r>
                <a:rPr lang="en-US" altLang="zh-CN" sz="1400" dirty="0">
                  <a:solidFill>
                    <a:srgbClr val="FFFFFF"/>
                  </a:solidFill>
                  <a:sym typeface="微软雅黑" panose="020B0503020204020204" pitchFamily="34" charset="-122"/>
                </a:rPr>
                <a:t>》</a:t>
              </a:r>
              <a:r>
                <a:rPr lang="zh-CN" altLang="en-US" sz="1400" dirty="0">
                  <a:solidFill>
                    <a:srgbClr val="FFFFFF"/>
                  </a:solidFill>
                  <a:sym typeface="微软雅黑" panose="020B0503020204020204" pitchFamily="34" charset="-122"/>
                </a:rPr>
                <a:t>的要求和符合哪些环境保护标准。</a:t>
              </a:r>
            </a:p>
            <a:p>
              <a:pPr>
                <a:lnSpc>
                  <a:spcPct val="250000"/>
                </a:lnSpc>
                <a:spcBef>
                  <a:spcPct val="0"/>
                </a:spcBef>
                <a:buNone/>
              </a:pPr>
              <a:r>
                <a:rPr lang="en-US" altLang="zh-CN" sz="1400" dirty="0">
                  <a:solidFill>
                    <a:srgbClr val="FFFFFF"/>
                  </a:solidFill>
                  <a:sym typeface="微软雅黑" panose="020B0503020204020204" pitchFamily="34" charset="-122"/>
                </a:rPr>
                <a:t>1.</a:t>
              </a:r>
              <a:r>
                <a:rPr lang="zh-CN" altLang="en-US" sz="1400" dirty="0">
                  <a:solidFill>
                    <a:srgbClr val="FFFFFF"/>
                  </a:solidFill>
                  <a:sym typeface="微软雅黑" panose="020B0503020204020204" pitchFamily="34" charset="-122"/>
                </a:rPr>
                <a:t> 项目可能造成环境污染和后果</a:t>
              </a:r>
            </a:p>
            <a:p>
              <a:pPr>
                <a:lnSpc>
                  <a:spcPct val="250000"/>
                </a:lnSpc>
                <a:spcBef>
                  <a:spcPct val="0"/>
                </a:spcBef>
                <a:buNone/>
              </a:pPr>
              <a:r>
                <a:rPr lang="en-US" altLang="zh-CN" sz="1400" dirty="0">
                  <a:solidFill>
                    <a:srgbClr val="FFFFFF"/>
                  </a:solidFill>
                  <a:sym typeface="微软雅黑" panose="020B0503020204020204" pitchFamily="34" charset="-122"/>
                </a:rPr>
                <a:t>2.</a:t>
              </a:r>
              <a:r>
                <a:rPr lang="zh-CN" altLang="en-US" sz="1400" dirty="0">
                  <a:solidFill>
                    <a:srgbClr val="FFFFFF"/>
                  </a:solidFill>
                  <a:sym typeface="微软雅黑" panose="020B0503020204020204" pitchFamily="34" charset="-122"/>
                </a:rPr>
                <a:t> 项目环境影响分析的内容</a:t>
              </a:r>
            </a:p>
          </p:txBody>
        </p:sp>
      </p:grpSp>
    </p:spTree>
    <p:extLst>
      <p:ext uri="{BB962C8B-B14F-4D97-AF65-F5344CB8AC3E}">
        <p14:creationId xmlns:p14="http://schemas.microsoft.com/office/powerpoint/2010/main" val="817131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8310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7983"/>
            <a:ext cx="12192000" cy="2635177"/>
            <a:chOff x="0" y="-7983"/>
            <a:chExt cx="12192000" cy="2860920"/>
          </a:xfrm>
        </p:grpSpPr>
        <p:sp useBgFill="1">
          <p:nvSpPr>
            <p:cNvPr id="22" name="í$ḷïḑé"/>
            <p:cNvSpPr/>
            <p:nvPr/>
          </p:nvSpPr>
          <p:spPr>
            <a:xfrm>
              <a:off x="0" y="4589"/>
              <a:ext cx="12192000" cy="2848347"/>
            </a:xfrm>
            <a:prstGeom prst="roundRect">
              <a:avLst>
                <a:gd name="adj" fmla="val 0"/>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3" name="ïS1íḍè"/>
            <p:cNvSpPr/>
            <p:nvPr/>
          </p:nvSpPr>
          <p:spPr>
            <a:xfrm>
              <a:off x="669925" y="-7983"/>
              <a:ext cx="10851358" cy="2860920"/>
            </a:xfrm>
            <a:prstGeom prst="rect">
              <a:avLst/>
            </a:prstGeom>
            <a:solidFill>
              <a:schemeClr val="accent1"/>
            </a:solidFill>
            <a:ln>
              <a:noFill/>
            </a:ln>
            <a:effectLst>
              <a:outerShdw blurRad="635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4" name="ïşlîḓé"/>
            <p:cNvSpPr txBox="1"/>
            <p:nvPr/>
          </p:nvSpPr>
          <p:spPr>
            <a:xfrm>
              <a:off x="669925" y="1285201"/>
              <a:ext cx="10851357" cy="956309"/>
            </a:xfrm>
            <a:prstGeom prst="rect">
              <a:avLst/>
            </a:prstGeom>
          </p:spPr>
          <p:txBody>
            <a:bodyPr vert="horz" wrap="square" lIns="91440" tIns="45720" rIns="91440" bIns="45720" rtlCol="0" anchor="b">
              <a:noAutofit/>
            </a:bodyPr>
            <a:lstStyle>
              <a:lvl1pPr algn="l" defTabSz="914400" rtl="0" eaLnBrk="1" latinLnBrk="0" hangingPunct="1">
                <a:lnSpc>
                  <a:spcPct val="100000"/>
                </a:lnSpc>
                <a:spcBef>
                  <a:spcPct val="0"/>
                </a:spcBef>
                <a:buNone/>
                <a:defRPr sz="2800" b="1" kern="1200">
                  <a:solidFill>
                    <a:schemeClr val="tx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cap="none" spc="60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CONTENTS</a:t>
              </a:r>
              <a:endParaRPr kumimoji="0" lang="zh-CN" altLang="en-US" sz="4800" b="1" i="0" u="none" strike="noStrike" kern="1200" cap="none" spc="60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3" name="ïşlîḓé"/>
            <p:cNvSpPr txBox="1"/>
            <p:nvPr/>
          </p:nvSpPr>
          <p:spPr>
            <a:xfrm>
              <a:off x="669925" y="471106"/>
              <a:ext cx="10851357" cy="956309"/>
            </a:xfrm>
            <a:prstGeom prst="rect">
              <a:avLst/>
            </a:prstGeom>
          </p:spPr>
          <p:txBody>
            <a:bodyPr vert="horz" wrap="square" lIns="91440" tIns="45720" rIns="91440" bIns="45720" rtlCol="0" anchor="b">
              <a:noAutofit/>
            </a:bodyPr>
            <a:lstStyle>
              <a:lvl1pPr algn="l" defTabSz="914400" rtl="0" eaLnBrk="1" latinLnBrk="0" hangingPunct="1">
                <a:lnSpc>
                  <a:spcPct val="100000"/>
                </a:lnSpc>
                <a:spcBef>
                  <a:spcPct val="0"/>
                </a:spcBef>
                <a:buNone/>
                <a:defRPr sz="2800" b="1" kern="1200">
                  <a:solidFill>
                    <a:schemeClr val="tx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800" b="0" i="0" u="none" strike="noStrike" kern="1200" cap="none" spc="600" normalizeH="0" baseline="0" noProof="0" dirty="0">
                  <a:ln>
                    <a:noFill/>
                  </a:ln>
                  <a:solidFill>
                    <a:srgbClr val="FFFFFF"/>
                  </a:solidFill>
                  <a:effectLst/>
                  <a:uLnTx/>
                  <a:uFillTx/>
                  <a:latin typeface="FZQingKeBenYueSongS-R-GB" panose="02000000000000000000" pitchFamily="2" charset="-122"/>
                  <a:ea typeface="FZQingKeBenYueSongS-R-GB" panose="02000000000000000000" pitchFamily="2" charset="-122"/>
                  <a:cs typeface="+mn-ea"/>
                  <a:sym typeface="思源黑体" panose="020B0500000000000000" pitchFamily="34" charset="-122"/>
                </a:rPr>
                <a:t>目录</a:t>
              </a:r>
              <a:endParaRPr kumimoji="0" lang="zh-CN" altLang="en-US" sz="6000" b="0" i="0" u="none" strike="noStrike" kern="1200" cap="none" spc="600" normalizeH="0" baseline="0" noProof="0" dirty="0">
                <a:ln>
                  <a:noFill/>
                </a:ln>
                <a:solidFill>
                  <a:srgbClr val="FFFFFF"/>
                </a:solidFill>
                <a:effectLst/>
                <a:uLnTx/>
                <a:uFillTx/>
                <a:latin typeface="FZQingKeBenYueSongS-R-GB" panose="02000000000000000000" pitchFamily="2" charset="-122"/>
                <a:ea typeface="FZQingKeBenYueSongS-R-GB" panose="02000000000000000000" pitchFamily="2" charset="-122"/>
                <a:cs typeface="+mn-ea"/>
                <a:sym typeface="思源黑体" panose="020B0500000000000000" pitchFamily="34" charset="-122"/>
              </a:endParaRPr>
            </a:p>
          </p:txBody>
        </p:sp>
      </p:grpSp>
      <p:grpSp>
        <p:nvGrpSpPr>
          <p:cNvPr id="6" name="iṧľîḑè"/>
          <p:cNvGrpSpPr/>
          <p:nvPr/>
        </p:nvGrpSpPr>
        <p:grpSpPr>
          <a:xfrm>
            <a:off x="680144" y="4450658"/>
            <a:ext cx="2804062" cy="1744681"/>
            <a:chOff x="1536059" y="1595209"/>
            <a:chExt cx="2804062" cy="1744681"/>
          </a:xfrm>
        </p:grpSpPr>
        <p:sp>
          <p:nvSpPr>
            <p:cNvPr id="19" name="iṥľîďê"/>
            <p:cNvSpPr/>
            <p:nvPr/>
          </p:nvSpPr>
          <p:spPr>
            <a:xfrm>
              <a:off x="1536059" y="2077292"/>
              <a:ext cx="864096" cy="86409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0" name="íŝliďé"/>
            <p:cNvSpPr txBox="1"/>
            <p:nvPr/>
          </p:nvSpPr>
          <p:spPr>
            <a:xfrm>
              <a:off x="1656069" y="1770230"/>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1</a:t>
              </a:r>
            </a:p>
          </p:txBody>
        </p:sp>
        <p:sp>
          <p:nvSpPr>
            <p:cNvPr id="21" name="íşḷïďê"/>
            <p:cNvSpPr/>
            <p:nvPr/>
          </p:nvSpPr>
          <p:spPr>
            <a:xfrm>
              <a:off x="2399253" y="1595209"/>
              <a:ext cx="1940868" cy="864096"/>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600" normalizeH="0" baseline="0" noProof="0" dirty="0">
                  <a:ln>
                    <a:noFill/>
                  </a:ln>
                  <a:solidFill>
                    <a:schemeClr val="bg2">
                      <a:lumMod val="50000"/>
                    </a:scheme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融资操作基础知识</a:t>
              </a:r>
            </a:p>
          </p:txBody>
        </p:sp>
      </p:grpSp>
      <p:grpSp>
        <p:nvGrpSpPr>
          <p:cNvPr id="7" name="îślíḋè"/>
          <p:cNvGrpSpPr/>
          <p:nvPr/>
        </p:nvGrpSpPr>
        <p:grpSpPr>
          <a:xfrm>
            <a:off x="3716500" y="3148473"/>
            <a:ext cx="3328952" cy="1651908"/>
            <a:chOff x="1516246" y="265729"/>
            <a:chExt cx="3328952" cy="1651908"/>
          </a:xfrm>
        </p:grpSpPr>
        <p:sp>
          <p:nvSpPr>
            <p:cNvPr id="16" name="iṩlíḍe"/>
            <p:cNvSpPr/>
            <p:nvPr/>
          </p:nvSpPr>
          <p:spPr>
            <a:xfrm>
              <a:off x="1516246" y="655039"/>
              <a:ext cx="864096" cy="86409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17" name="îśļiḓe"/>
            <p:cNvSpPr txBox="1"/>
            <p:nvPr/>
          </p:nvSpPr>
          <p:spPr>
            <a:xfrm>
              <a:off x="1639025" y="347977"/>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2</a:t>
              </a:r>
            </a:p>
          </p:txBody>
        </p:sp>
        <p:sp>
          <p:nvSpPr>
            <p:cNvPr id="18" name="iṩļiḑe"/>
            <p:cNvSpPr/>
            <p:nvPr/>
          </p:nvSpPr>
          <p:spPr>
            <a:xfrm>
              <a:off x="2529988" y="265729"/>
              <a:ext cx="2315210" cy="825907"/>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kern="1200" cap="none" spc="600" normalizeH="0" baseline="0" noProof="0" dirty="0">
                  <a:ln>
                    <a:noFill/>
                  </a:ln>
                  <a:solidFill>
                    <a:schemeClr val="bg2">
                      <a:lumMod val="50000"/>
                    </a:scheme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贷前申请受理和调查</a:t>
              </a:r>
            </a:p>
          </p:txBody>
        </p:sp>
      </p:grpSp>
      <p:grpSp>
        <p:nvGrpSpPr>
          <p:cNvPr id="8" name="íSḷîḓè"/>
          <p:cNvGrpSpPr/>
          <p:nvPr/>
        </p:nvGrpSpPr>
        <p:grpSpPr>
          <a:xfrm>
            <a:off x="6042681" y="4411479"/>
            <a:ext cx="2804062" cy="1569660"/>
            <a:chOff x="1198262" y="1556030"/>
            <a:chExt cx="2804062" cy="1569660"/>
          </a:xfrm>
        </p:grpSpPr>
        <p:sp>
          <p:nvSpPr>
            <p:cNvPr id="13" name="íṡlïdé"/>
            <p:cNvSpPr/>
            <p:nvPr/>
          </p:nvSpPr>
          <p:spPr>
            <a:xfrm>
              <a:off x="1198262" y="1863092"/>
              <a:ext cx="864096" cy="8640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14" name="îš1ïḍè"/>
            <p:cNvSpPr txBox="1"/>
            <p:nvPr/>
          </p:nvSpPr>
          <p:spPr>
            <a:xfrm>
              <a:off x="1318271" y="1556030"/>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3</a:t>
              </a:r>
            </a:p>
          </p:txBody>
        </p:sp>
        <p:sp>
          <p:nvSpPr>
            <p:cNvPr id="15" name="îSlíḍé"/>
            <p:cNvSpPr/>
            <p:nvPr/>
          </p:nvSpPr>
          <p:spPr>
            <a:xfrm>
              <a:off x="2061456" y="1863092"/>
              <a:ext cx="1940868" cy="382013"/>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60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贷款分析</a:t>
              </a:r>
            </a:p>
          </p:txBody>
        </p:sp>
      </p:grpSp>
      <p:grpSp>
        <p:nvGrpSpPr>
          <p:cNvPr id="9" name="组合 8"/>
          <p:cNvGrpSpPr/>
          <p:nvPr/>
        </p:nvGrpSpPr>
        <p:grpSpPr>
          <a:xfrm>
            <a:off x="9034122" y="3059649"/>
            <a:ext cx="2804062" cy="1569660"/>
            <a:chOff x="10227816" y="2857066"/>
            <a:chExt cx="2804062" cy="1569660"/>
          </a:xfrm>
        </p:grpSpPr>
        <p:sp>
          <p:nvSpPr>
            <p:cNvPr id="10" name="í$ḷïḋé"/>
            <p:cNvSpPr/>
            <p:nvPr/>
          </p:nvSpPr>
          <p:spPr>
            <a:xfrm>
              <a:off x="10227816" y="3164128"/>
              <a:ext cx="864096" cy="86409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11" name="ïsḻíde"/>
            <p:cNvSpPr txBox="1"/>
            <p:nvPr/>
          </p:nvSpPr>
          <p:spPr>
            <a:xfrm>
              <a:off x="10322077" y="2857066"/>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4</a:t>
              </a:r>
            </a:p>
          </p:txBody>
        </p:sp>
        <p:sp>
          <p:nvSpPr>
            <p:cNvPr id="12" name="ïṧlïḑê"/>
            <p:cNvSpPr/>
            <p:nvPr/>
          </p:nvSpPr>
          <p:spPr>
            <a:xfrm>
              <a:off x="11091010" y="3164128"/>
              <a:ext cx="1940868" cy="382013"/>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600" normalizeH="0" baseline="0" noProof="0" dirty="0">
                  <a:ln>
                    <a:noFill/>
                  </a:ln>
                  <a:solidFill>
                    <a:schemeClr val="bg2">
                      <a:lumMod val="50000"/>
                    </a:schemeClr>
                  </a:solidFill>
                  <a:effectLst/>
                  <a:uLnTx/>
                  <a:uFillTx/>
                  <a:latin typeface="等线"/>
                  <a:ea typeface="思源黑体" panose="020B0500000000000000" pitchFamily="34" charset="-122"/>
                  <a:cs typeface="+mn-ea"/>
                  <a:sym typeface="思源黑体" panose="020B0500000000000000" pitchFamily="34" charset="-122"/>
                </a:rPr>
                <a:t>贷后风险</a:t>
              </a:r>
            </a:p>
          </p:txBody>
        </p:sp>
      </p:grpSp>
      <p:sp>
        <p:nvSpPr>
          <p:cNvPr id="25" name="PA-文本框 42"/>
          <p:cNvSpPr txBox="1"/>
          <p:nvPr>
            <p:custDataLst>
              <p:tags r:id="rId2"/>
            </p:custDataLst>
          </p:nvPr>
        </p:nvSpPr>
        <p:spPr>
          <a:xfrm>
            <a:off x="1543338" y="5259701"/>
            <a:ext cx="1938154" cy="330835"/>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zh-CN" altLang="id-ID"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了解公司信贷的基本要素</a:t>
            </a:r>
            <a:endParaRPr kumimoji="0" lang="en-US" altLang="zh-CN"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6" name="PA-文本框 42"/>
          <p:cNvSpPr txBox="1"/>
          <p:nvPr>
            <p:custDataLst>
              <p:tags r:id="rId3"/>
            </p:custDataLst>
          </p:nvPr>
        </p:nvSpPr>
        <p:spPr>
          <a:xfrm>
            <a:off x="4730242" y="3950607"/>
            <a:ext cx="1938154" cy="330835"/>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借款人、借款需求的匹配</a:t>
            </a:r>
          </a:p>
        </p:txBody>
      </p:sp>
      <p:sp>
        <p:nvSpPr>
          <p:cNvPr id="27" name="PA-文本框 42"/>
          <p:cNvSpPr txBox="1"/>
          <p:nvPr>
            <p:custDataLst>
              <p:tags r:id="rId4"/>
            </p:custDataLst>
          </p:nvPr>
        </p:nvSpPr>
        <p:spPr>
          <a:xfrm>
            <a:off x="6950422" y="5100554"/>
            <a:ext cx="2177961" cy="144469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id-ID"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借款需求的分析</a:t>
            </a:r>
            <a:r>
              <a:rPr kumimoji="0" lang="en-US" altLang="zh-CN"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贷款环境的分析</a:t>
            </a:r>
            <a:r>
              <a:rPr kumimoji="0" lang="en-US" altLang="zh-CN"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 </a:t>
            </a:r>
          </a:p>
          <a:p>
            <a:pPr lvl="0">
              <a:lnSpc>
                <a:spcPct val="150000"/>
              </a:lnSpc>
              <a:defRPr/>
            </a:pPr>
            <a:r>
              <a:rPr lang="zh-CN" altLang="en-US" sz="1200" dirty="0">
                <a:solidFill>
                  <a:srgbClr val="004D73"/>
                </a:solidFill>
                <a:latin typeface="思源黑体" panose="020B0500000000000000" pitchFamily="34" charset="-122"/>
                <a:ea typeface="思源黑体" panose="020B0500000000000000" pitchFamily="34" charset="-122"/>
                <a:sym typeface="思源黑体" panose="020B0500000000000000" pitchFamily="34" charset="-122"/>
              </a:rPr>
              <a:t>客户分析</a:t>
            </a:r>
            <a:endParaRPr lang="en-US" altLang="zh-CN" sz="1200" dirty="0">
              <a:solidFill>
                <a:srgbClr val="004D73"/>
              </a:solidFill>
              <a:latin typeface="思源黑体" panose="020B0500000000000000" pitchFamily="34" charset="-122"/>
              <a:ea typeface="思源黑体" panose="020B0500000000000000" pitchFamily="34" charset="-122"/>
              <a:sym typeface="思源黑体" panose="020B0500000000000000" pitchFamily="34" charset="-122"/>
            </a:endParaRPr>
          </a:p>
          <a:p>
            <a:pPr lvl="0">
              <a:lnSpc>
                <a:spcPct val="150000"/>
              </a:lnSpc>
              <a:defRPr/>
            </a:pPr>
            <a:r>
              <a:rPr lang="zh-CN" altLang="en-US" sz="1200" dirty="0">
                <a:solidFill>
                  <a:srgbClr val="004D73"/>
                </a:solidFill>
                <a:latin typeface="思源黑体" panose="020B0500000000000000" pitchFamily="34" charset="-122"/>
                <a:ea typeface="思源黑体" panose="020B0500000000000000" pitchFamily="34" charset="-122"/>
                <a:sym typeface="思源黑体" panose="020B0500000000000000" pitchFamily="34" charset="-122"/>
              </a:rPr>
              <a:t>信用评级</a:t>
            </a:r>
            <a:endParaRPr kumimoji="0" lang="en-US" altLang="zh-CN"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资产评估</a:t>
            </a:r>
          </a:p>
        </p:txBody>
      </p:sp>
      <p:sp>
        <p:nvSpPr>
          <p:cNvPr id="28" name="PA-文本框 42"/>
          <p:cNvSpPr txBox="1"/>
          <p:nvPr>
            <p:custDataLst>
              <p:tags r:id="rId5"/>
            </p:custDataLst>
          </p:nvPr>
        </p:nvSpPr>
        <p:spPr>
          <a:xfrm>
            <a:off x="9948734" y="3723932"/>
            <a:ext cx="1938154" cy="570865"/>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zh-CN" altLang="id-ID"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借款人的贷后监控</a:t>
            </a:r>
            <a:r>
              <a:rPr kumimoji="0" lang="en-US" altLang="zh-CN"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 </a:t>
            </a:r>
            <a:r>
              <a:rPr kumimoji="0" lang="zh-CN" altLang="en-US"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贷后管理</a:t>
            </a:r>
            <a:r>
              <a:rPr kumimoji="0" lang="en-US" altLang="zh-CN"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 </a:t>
            </a:r>
            <a:r>
              <a:rPr kumimoji="0" lang="zh-CN" altLang="en-US"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贷款风险的分类</a:t>
            </a:r>
          </a:p>
        </p:txBody>
      </p:sp>
    </p:spTree>
    <p:extLst>
      <p:ext uri="{BB962C8B-B14F-4D97-AF65-F5344CB8AC3E}">
        <p14:creationId xmlns:p14="http://schemas.microsoft.com/office/powerpoint/2010/main" val="275388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6" name="标题 4">
            <a:extLst>
              <a:ext uri="{FF2B5EF4-FFF2-40B4-BE49-F238E27FC236}">
                <a16:creationId xmlns:a16="http://schemas.microsoft.com/office/drawing/2014/main" id="{AE63C015-B9A7-4DB4-A5F1-EF3AEDABB2FB}"/>
              </a:ext>
            </a:extLst>
          </p:cNvPr>
          <p:cNvSpPr txBox="1">
            <a:spLocks/>
          </p:cNvSpPr>
          <p:nvPr/>
        </p:nvSpPr>
        <p:spPr bwMode="auto">
          <a:xfrm>
            <a:off x="3386137" y="1257749"/>
            <a:ext cx="5419725" cy="161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lnSpcReduction="10000"/>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lnSpc>
                <a:spcPct val="200000"/>
              </a:lnSpc>
            </a:pP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项目非财务分析</a:t>
            </a:r>
          </a:p>
          <a:p>
            <a:pPr algn="ctr">
              <a:lnSpc>
                <a:spcPct val="200000"/>
              </a:lnSpc>
            </a:pPr>
            <a:r>
              <a:rPr lang="zh-CN" altLang="en-US" sz="24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项目组织与人力资源分析</a:t>
            </a:r>
          </a:p>
        </p:txBody>
      </p:sp>
    </p:spTree>
    <p:extLst>
      <p:ext uri="{BB962C8B-B14F-4D97-AF65-F5344CB8AC3E}">
        <p14:creationId xmlns:p14="http://schemas.microsoft.com/office/powerpoint/2010/main" val="36576092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46" name="Rectangle 18">
            <a:extLst>
              <a:ext uri="{FF2B5EF4-FFF2-40B4-BE49-F238E27FC236}">
                <a16:creationId xmlns:a16="http://schemas.microsoft.com/office/drawing/2014/main" id="{BCEA0AB4-D364-47BB-8440-8A8EB423C1C6}"/>
              </a:ext>
            </a:extLst>
          </p:cNvPr>
          <p:cNvSpPr/>
          <p:nvPr/>
        </p:nvSpPr>
        <p:spPr>
          <a:xfrm>
            <a:off x="1009860" y="402584"/>
            <a:ext cx="9132761"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项目非项目非财务分析</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项目组织与人力资源分析分析</a:t>
            </a:r>
          </a:p>
        </p:txBody>
      </p:sp>
      <p:pic>
        <p:nvPicPr>
          <p:cNvPr id="17" name="图片 16">
            <a:extLst>
              <a:ext uri="{FF2B5EF4-FFF2-40B4-BE49-F238E27FC236}">
                <a16:creationId xmlns:a16="http://schemas.microsoft.com/office/drawing/2014/main" id="{359E59A4-AD48-4098-9543-6A41114E4EC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 y="2018843"/>
            <a:ext cx="5852786" cy="3901857"/>
          </a:xfrm>
          <a:prstGeom prst="rect">
            <a:avLst/>
          </a:prstGeom>
        </p:spPr>
      </p:pic>
      <p:sp>
        <p:nvSpPr>
          <p:cNvPr id="18" name="矩形 17">
            <a:extLst>
              <a:ext uri="{FF2B5EF4-FFF2-40B4-BE49-F238E27FC236}">
                <a16:creationId xmlns:a16="http://schemas.microsoft.com/office/drawing/2014/main" id="{566C3D93-97B9-493F-9699-538E873357B9}"/>
              </a:ext>
            </a:extLst>
          </p:cNvPr>
          <p:cNvSpPr/>
          <p:nvPr/>
        </p:nvSpPr>
        <p:spPr>
          <a:xfrm>
            <a:off x="0" y="1515220"/>
            <a:ext cx="5859379" cy="4405481"/>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sp>
        <p:nvSpPr>
          <p:cNvPr id="4" name="文本框 3">
            <a:extLst>
              <a:ext uri="{FF2B5EF4-FFF2-40B4-BE49-F238E27FC236}">
                <a16:creationId xmlns:a16="http://schemas.microsoft.com/office/drawing/2014/main" id="{ACBC21A9-623B-4A00-94B3-970F54364BAB}"/>
              </a:ext>
            </a:extLst>
          </p:cNvPr>
          <p:cNvSpPr txBox="1"/>
          <p:nvPr/>
        </p:nvSpPr>
        <p:spPr>
          <a:xfrm>
            <a:off x="5272808" y="3427590"/>
            <a:ext cx="184731" cy="369332"/>
          </a:xfrm>
          <a:prstGeom prst="rect">
            <a:avLst/>
          </a:prstGeom>
          <a:noFill/>
        </p:spPr>
        <p:txBody>
          <a:bodyPr wrap="none" rtlCol="0">
            <a:spAutoFit/>
          </a:bodyPr>
          <a:lstStyle/>
          <a:p>
            <a:endParaRPr lang="zh-CN" altLang="en-US" dirty="0"/>
          </a:p>
        </p:txBody>
      </p:sp>
      <p:sp>
        <p:nvSpPr>
          <p:cNvPr id="5" name="文本框 4">
            <a:extLst>
              <a:ext uri="{FF2B5EF4-FFF2-40B4-BE49-F238E27FC236}">
                <a16:creationId xmlns:a16="http://schemas.microsoft.com/office/drawing/2014/main" id="{86474017-FCE9-4C35-B77B-90727E1BA276}"/>
              </a:ext>
            </a:extLst>
          </p:cNvPr>
          <p:cNvSpPr txBox="1"/>
          <p:nvPr/>
        </p:nvSpPr>
        <p:spPr>
          <a:xfrm>
            <a:off x="6219939" y="1963078"/>
            <a:ext cx="5534912" cy="3957622"/>
          </a:xfrm>
          <a:prstGeom prst="rect">
            <a:avLst/>
          </a:prstGeom>
          <a:noFill/>
        </p:spPr>
        <p:txBody>
          <a:bodyPr wrap="square" rtlCol="0">
            <a:spAutoFit/>
          </a:bodyPr>
          <a:lstStyle/>
          <a:p>
            <a:pPr>
              <a:lnSpc>
                <a:spcPct val="200000"/>
              </a:lnSpc>
            </a:pPr>
            <a:r>
              <a:rPr lang="zh-CN" altLang="en-US" sz="1600" dirty="0">
                <a:latin typeface="微软雅黑" panose="020B0503020204020204" pitchFamily="34" charset="-122"/>
                <a:ea typeface="微软雅黑" panose="020B0503020204020204" pitchFamily="34" charset="-122"/>
              </a:rPr>
              <a:t>高效、精简的运作组织和合理的人员配备，特别是关键岗位人员的良好素质是保证项目成功实施和运作的重要条件。组织和管理评估就是围绕项目的组织机构设置，对组织机构所作出的企业组织是否合理和有效进行综合分析评价。</a:t>
            </a:r>
            <a:endParaRPr lang="en-US" altLang="zh-CN" sz="1600" dirty="0">
              <a:latin typeface="微软雅黑" panose="020B0503020204020204" pitchFamily="34" charset="-122"/>
              <a:ea typeface="微软雅黑" panose="020B0503020204020204" pitchFamily="34" charset="-122"/>
            </a:endParaRPr>
          </a:p>
          <a:p>
            <a:pPr>
              <a:lnSpc>
                <a:spcPct val="200000"/>
              </a:lnSpc>
            </a:pPr>
            <a:endParaRPr lang="zh-CN" altLang="en-US" sz="1600" dirty="0">
              <a:latin typeface="微软雅黑" panose="020B0503020204020204" pitchFamily="34" charset="-122"/>
              <a:ea typeface="微软雅黑" panose="020B0503020204020204" pitchFamily="34" charset="-122"/>
            </a:endParaRPr>
          </a:p>
          <a:p>
            <a:pPr>
              <a:lnSpc>
                <a:spcPct val="200000"/>
              </a:lnSpc>
            </a:pPr>
            <a:r>
              <a:rPr lang="zh-CN" altLang="en-US" sz="1600" dirty="0">
                <a:latin typeface="微软雅黑" panose="020B0503020204020204" pitchFamily="34" charset="-122"/>
                <a:ea typeface="微软雅黑" panose="020B0503020204020204" pitchFamily="34" charset="-122"/>
              </a:rPr>
              <a:t>人力资源分析是指对企业的人力资源选择、来源、招聘与培训等总体规划进行详细论证与考察。因此对项目的组织和人力资源进行分析是十分有必要的。</a:t>
            </a:r>
          </a:p>
        </p:txBody>
      </p:sp>
    </p:spTree>
    <p:extLst>
      <p:ext uri="{BB962C8B-B14F-4D97-AF65-F5344CB8AC3E}">
        <p14:creationId xmlns:p14="http://schemas.microsoft.com/office/powerpoint/2010/main" val="426081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0" y="0"/>
            <a:ext cx="12192000" cy="6858000"/>
          </a:xfrm>
          <a:prstGeom prst="rect">
            <a:avLst/>
          </a:prstGeom>
          <a:blipFill>
            <a:blip r:embed="rId2"/>
            <a:srcRect/>
            <a:stretch>
              <a:fillRect t="-68518" b="-685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Pentagon 8"/>
          <p:cNvSpPr/>
          <p:nvPr/>
        </p:nvSpPr>
        <p:spPr>
          <a:xfrm rot="5400000">
            <a:off x="3850550" y="-2309066"/>
            <a:ext cx="4490900" cy="10531420"/>
          </a:xfrm>
          <a:prstGeom prst="homePlate">
            <a:avLst>
              <a:gd name="adj" fmla="val 29908"/>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th-TH" sz="1800" b="0" i="0" u="none" strike="noStrike" kern="1200" cap="none" spc="0" normalizeH="0" baseline="0" noProof="0">
              <a:ln>
                <a:noFill/>
              </a:ln>
              <a:solidFill>
                <a:srgbClr val="FBFBFB"/>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 name="Title 5"/>
          <p:cNvSpPr txBox="1"/>
          <p:nvPr/>
        </p:nvSpPr>
        <p:spPr>
          <a:xfrm>
            <a:off x="1861186" y="2389781"/>
            <a:ext cx="8553713" cy="7989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pc="600" dirty="0">
                <a:solidFill>
                  <a:schemeClr val="bg1"/>
                </a:solidFill>
                <a:latin typeface="FZQingKeBenYueSongS-R-GB" panose="02000000000000000000" pitchFamily="2" charset="-122"/>
                <a:ea typeface="FZQingKeBenYueSongS-R-GB" panose="02000000000000000000" pitchFamily="2" charset="-122"/>
                <a:cs typeface="+mn-ea"/>
                <a:sym typeface="+mn-lt"/>
              </a:rPr>
              <a:t>谢谢观看</a:t>
            </a:r>
          </a:p>
        </p:txBody>
      </p:sp>
      <p:sp>
        <p:nvSpPr>
          <p:cNvPr id="7" name="Freeform 19"/>
          <p:cNvSpPr/>
          <p:nvPr/>
        </p:nvSpPr>
        <p:spPr bwMode="auto">
          <a:xfrm rot="5400000" flipH="1">
            <a:off x="4907006" y="-715645"/>
            <a:ext cx="2462075" cy="12276083"/>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8" name="文本框 7"/>
          <p:cNvSpPr txBox="1"/>
          <p:nvPr/>
        </p:nvSpPr>
        <p:spPr>
          <a:xfrm>
            <a:off x="3048000" y="3106420"/>
            <a:ext cx="6096000" cy="368300"/>
          </a:xfrm>
          <a:prstGeom prst="rect">
            <a:avLst/>
          </a:prstGeom>
          <a:noFill/>
        </p:spPr>
        <p:txBody>
          <a:bodyPr wrap="square" rtlCol="0" anchor="t">
            <a:spAutoFit/>
          </a:bodyPr>
          <a:lstStyle/>
          <a:p>
            <a:endParaRPr lang="zh-CN" altLang="en-US"/>
          </a:p>
        </p:txBody>
      </p:sp>
    </p:spTree>
    <p:extLst>
      <p:ext uri="{BB962C8B-B14F-4D97-AF65-F5344CB8AC3E}">
        <p14:creationId xmlns:p14="http://schemas.microsoft.com/office/powerpoint/2010/main" val="184090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7" name="任意多边形: 形状 6">
            <a:extLst>
              <a:ext uri="{FF2B5EF4-FFF2-40B4-BE49-F238E27FC236}">
                <a16:creationId xmlns:a16="http://schemas.microsoft.com/office/drawing/2014/main" id="{CB8CC19C-BCD3-40EF-9BAF-63965A8AA39A}"/>
              </a:ext>
            </a:extLst>
          </p:cNvPr>
          <p:cNvSpPr>
            <a:spLocks/>
          </p:cNvSpPr>
          <p:nvPr/>
        </p:nvSpPr>
        <p:spPr bwMode="auto">
          <a:xfrm rot="10800000">
            <a:off x="-686481" y="-1250257"/>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9" name="任意多边形: 形状 8">
            <a:extLst>
              <a:ext uri="{FF2B5EF4-FFF2-40B4-BE49-F238E27FC236}">
                <a16:creationId xmlns:a16="http://schemas.microsoft.com/office/drawing/2014/main" id="{B28DB9F9-5900-411F-BC71-57DF7DCB412E}"/>
              </a:ext>
            </a:extLst>
          </p:cNvPr>
          <p:cNvSpPr>
            <a:spLocks/>
          </p:cNvSpPr>
          <p:nvPr/>
        </p:nvSpPr>
        <p:spPr bwMode="auto">
          <a:xfrm rot="10800000" flipH="1">
            <a:off x="7427639" y="-1250256"/>
            <a:ext cx="5429026"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6" name="标题 4">
            <a:extLst>
              <a:ext uri="{FF2B5EF4-FFF2-40B4-BE49-F238E27FC236}">
                <a16:creationId xmlns:a16="http://schemas.microsoft.com/office/drawing/2014/main" id="{3FB723DF-CDC6-4493-9CB3-2F75F2D7270E}"/>
              </a:ext>
            </a:extLst>
          </p:cNvPr>
          <p:cNvSpPr txBox="1">
            <a:spLocks/>
          </p:cNvSpPr>
          <p:nvPr/>
        </p:nvSpPr>
        <p:spPr bwMode="auto">
          <a:xfrm>
            <a:off x="3375229" y="2002027"/>
            <a:ext cx="5419725" cy="201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r>
              <a:rPr lang="zh-CN" altLang="en-US" sz="40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项目非财务分析</a:t>
            </a:r>
          </a:p>
        </p:txBody>
      </p:sp>
    </p:spTree>
    <p:extLst>
      <p:ext uri="{BB962C8B-B14F-4D97-AF65-F5344CB8AC3E}">
        <p14:creationId xmlns:p14="http://schemas.microsoft.com/office/powerpoint/2010/main" val="345816895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15" name="标题 4">
            <a:extLst>
              <a:ext uri="{FF2B5EF4-FFF2-40B4-BE49-F238E27FC236}">
                <a16:creationId xmlns:a16="http://schemas.microsoft.com/office/drawing/2014/main" id="{6DC9C9F3-850C-471D-A55C-8D20582B85D9}"/>
              </a:ext>
            </a:extLst>
          </p:cNvPr>
          <p:cNvSpPr txBox="1">
            <a:spLocks/>
          </p:cNvSpPr>
          <p:nvPr/>
        </p:nvSpPr>
        <p:spPr bwMode="auto">
          <a:xfrm>
            <a:off x="3386137" y="1257749"/>
            <a:ext cx="5419725" cy="161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lnSpcReduction="10000"/>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lnSpc>
                <a:spcPct val="200000"/>
              </a:lnSpc>
            </a:pP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项目非财务分析</a:t>
            </a:r>
            <a:endParaRPr lang="en-US" altLang="zh-CN"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a:p>
            <a:pPr algn="ctr">
              <a:lnSpc>
                <a:spcPct val="200000"/>
              </a:lnSpc>
            </a:pPr>
            <a:r>
              <a:rPr lang="zh-CN" altLang="en-US" sz="24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项目背景分析</a:t>
            </a:r>
          </a:p>
        </p:txBody>
      </p:sp>
    </p:spTree>
    <p:extLst>
      <p:ext uri="{BB962C8B-B14F-4D97-AF65-F5344CB8AC3E}">
        <p14:creationId xmlns:p14="http://schemas.microsoft.com/office/powerpoint/2010/main" val="27209886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46" name="Rectangle 18">
            <a:extLst>
              <a:ext uri="{FF2B5EF4-FFF2-40B4-BE49-F238E27FC236}">
                <a16:creationId xmlns:a16="http://schemas.microsoft.com/office/drawing/2014/main" id="{BCEA0AB4-D364-47BB-8440-8A8EB423C1C6}"/>
              </a:ext>
            </a:extLst>
          </p:cNvPr>
          <p:cNvSpPr/>
          <p:nvPr/>
        </p:nvSpPr>
        <p:spPr>
          <a:xfrm>
            <a:off x="1009860" y="402584"/>
            <a:ext cx="5295247"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项目非财务分析</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项目背景分析</a:t>
            </a:r>
          </a:p>
        </p:txBody>
      </p:sp>
      <p:pic>
        <p:nvPicPr>
          <p:cNvPr id="17" name="图片 16">
            <a:extLst>
              <a:ext uri="{FF2B5EF4-FFF2-40B4-BE49-F238E27FC236}">
                <a16:creationId xmlns:a16="http://schemas.microsoft.com/office/drawing/2014/main" id="{359E59A4-AD48-4098-9543-6A41114E4EC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109029" y="1068010"/>
            <a:ext cx="7082971" cy="4721980"/>
          </a:xfrm>
          <a:prstGeom prst="rect">
            <a:avLst/>
          </a:prstGeom>
        </p:spPr>
      </p:pic>
      <p:sp>
        <p:nvSpPr>
          <p:cNvPr id="18" name="矩形 17">
            <a:extLst>
              <a:ext uri="{FF2B5EF4-FFF2-40B4-BE49-F238E27FC236}">
                <a16:creationId xmlns:a16="http://schemas.microsoft.com/office/drawing/2014/main" id="{566C3D93-97B9-493F-9699-538E873357B9}"/>
              </a:ext>
            </a:extLst>
          </p:cNvPr>
          <p:cNvSpPr/>
          <p:nvPr/>
        </p:nvSpPr>
        <p:spPr>
          <a:xfrm>
            <a:off x="5109029" y="1068011"/>
            <a:ext cx="7082971" cy="4721980"/>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Normal" panose="020B0400000000000000" pitchFamily="34" charset="-122"/>
              <a:ea typeface="思源黑体 CN Normal" panose="020B0400000000000000" pitchFamily="34" charset="-122"/>
            </a:endParaRPr>
          </a:p>
        </p:txBody>
      </p:sp>
      <p:grpSp>
        <p:nvGrpSpPr>
          <p:cNvPr id="20" name="组合 19">
            <a:extLst>
              <a:ext uri="{FF2B5EF4-FFF2-40B4-BE49-F238E27FC236}">
                <a16:creationId xmlns:a16="http://schemas.microsoft.com/office/drawing/2014/main" id="{C186281A-FD28-46D4-BAFE-3214498EDAF8}"/>
              </a:ext>
            </a:extLst>
          </p:cNvPr>
          <p:cNvGrpSpPr/>
          <p:nvPr/>
        </p:nvGrpSpPr>
        <p:grpSpPr>
          <a:xfrm flipH="1">
            <a:off x="730761" y="1267903"/>
            <a:ext cx="2714205" cy="584775"/>
            <a:chOff x="-1047184" y="5153773"/>
            <a:chExt cx="2714205" cy="584775"/>
          </a:xfrm>
        </p:grpSpPr>
        <p:sp>
          <p:nvSpPr>
            <p:cNvPr id="21" name="矩形 20">
              <a:extLst>
                <a:ext uri="{FF2B5EF4-FFF2-40B4-BE49-F238E27FC236}">
                  <a16:creationId xmlns:a16="http://schemas.microsoft.com/office/drawing/2014/main" id="{07A56A2C-5A1A-4793-B7DF-6989BB472ED8}"/>
                </a:ext>
              </a:extLst>
            </p:cNvPr>
            <p:cNvSpPr/>
            <p:nvPr/>
          </p:nvSpPr>
          <p:spPr>
            <a:xfrm>
              <a:off x="-1047184" y="5153773"/>
              <a:ext cx="2714205" cy="584775"/>
            </a:xfrm>
            <a:prstGeom prst="rect">
              <a:avLst/>
            </a:prstGeom>
          </p:spPr>
          <p:txBody>
            <a:bodyPr wrap="none">
              <a:spAutoFit/>
            </a:bodyPr>
            <a:lstStyle/>
            <a:p>
              <a:pPr algn="ctr"/>
              <a:r>
                <a:rPr lang="zh-CN" altLang="en-US" sz="3200" b="1" dirty="0">
                  <a:solidFill>
                    <a:schemeClr val="dk1"/>
                  </a:solidFill>
                  <a:latin typeface="思源黑体 CN Normal" panose="020B0400000000000000" pitchFamily="34" charset="-122"/>
                  <a:ea typeface="思源黑体 CN Normal" panose="020B0400000000000000" pitchFamily="34" charset="-122"/>
                </a:rPr>
                <a:t>项目背景分析</a:t>
              </a:r>
            </a:p>
          </p:txBody>
        </p:sp>
        <p:cxnSp>
          <p:nvCxnSpPr>
            <p:cNvPr id="22" name="直接连接符 21">
              <a:extLst>
                <a:ext uri="{FF2B5EF4-FFF2-40B4-BE49-F238E27FC236}">
                  <a16:creationId xmlns:a16="http://schemas.microsoft.com/office/drawing/2014/main" id="{AF2CF16B-543A-406E-88E3-1D453705F207}"/>
                </a:ext>
              </a:extLst>
            </p:cNvPr>
            <p:cNvCxnSpPr>
              <a:cxnSpLocks/>
            </p:cNvCxnSpPr>
            <p:nvPr/>
          </p:nvCxnSpPr>
          <p:spPr>
            <a:xfrm flipH="1">
              <a:off x="1667021" y="5189662"/>
              <a:ext cx="0" cy="512997"/>
            </a:xfrm>
            <a:prstGeom prst="line">
              <a:avLst/>
            </a:prstGeom>
            <a:ln w="38100">
              <a:solidFill>
                <a:srgbClr val="004D73"/>
              </a:solidFill>
            </a:ln>
          </p:spPr>
          <p:style>
            <a:lnRef idx="1">
              <a:schemeClr val="accent1"/>
            </a:lnRef>
            <a:fillRef idx="0">
              <a:schemeClr val="accent1"/>
            </a:fillRef>
            <a:effectRef idx="0">
              <a:schemeClr val="accent1"/>
            </a:effectRef>
            <a:fontRef idx="minor">
              <a:schemeClr val="tx1"/>
            </a:fontRef>
          </p:style>
        </p:cxnSp>
      </p:grpSp>
      <p:sp>
        <p:nvSpPr>
          <p:cNvPr id="4" name="文本框 3">
            <a:extLst>
              <a:ext uri="{FF2B5EF4-FFF2-40B4-BE49-F238E27FC236}">
                <a16:creationId xmlns:a16="http://schemas.microsoft.com/office/drawing/2014/main" id="{ACBC21A9-623B-4A00-94B3-970F54364BAB}"/>
              </a:ext>
            </a:extLst>
          </p:cNvPr>
          <p:cNvSpPr txBox="1"/>
          <p:nvPr/>
        </p:nvSpPr>
        <p:spPr>
          <a:xfrm>
            <a:off x="672353" y="2413591"/>
            <a:ext cx="184731" cy="369332"/>
          </a:xfrm>
          <a:prstGeom prst="rect">
            <a:avLst/>
          </a:prstGeom>
          <a:noFill/>
        </p:spPr>
        <p:txBody>
          <a:bodyPr wrap="none" rtlCol="0">
            <a:spAutoFit/>
          </a:bodyPr>
          <a:lstStyle/>
          <a:p>
            <a:endParaRPr lang="zh-CN" altLang="en-US" dirty="0"/>
          </a:p>
        </p:txBody>
      </p:sp>
      <p:sp>
        <p:nvSpPr>
          <p:cNvPr id="5" name="文本框 4">
            <a:extLst>
              <a:ext uri="{FF2B5EF4-FFF2-40B4-BE49-F238E27FC236}">
                <a16:creationId xmlns:a16="http://schemas.microsoft.com/office/drawing/2014/main" id="{86474017-FCE9-4C35-B77B-90727E1BA276}"/>
              </a:ext>
            </a:extLst>
          </p:cNvPr>
          <p:cNvSpPr txBox="1"/>
          <p:nvPr/>
        </p:nvSpPr>
        <p:spPr>
          <a:xfrm>
            <a:off x="649319" y="2413591"/>
            <a:ext cx="3896187" cy="1987852"/>
          </a:xfrm>
          <a:prstGeom prst="rect">
            <a:avLst/>
          </a:prstGeom>
          <a:noFill/>
        </p:spPr>
        <p:txBody>
          <a:bodyPr wrap="square" rtlCol="0">
            <a:spAutoFit/>
          </a:bodyPr>
          <a:lstStyle/>
          <a:p>
            <a:pPr>
              <a:lnSpc>
                <a:spcPct val="200000"/>
              </a:lnSpc>
            </a:pPr>
            <a:r>
              <a:rPr lang="zh-CN" altLang="en-US" sz="1600" dirty="0">
                <a:latin typeface="微软雅黑" panose="020B0503020204020204" pitchFamily="34" charset="-122"/>
                <a:ea typeface="微软雅黑" panose="020B0503020204020204" pitchFamily="34" charset="-122"/>
              </a:rPr>
              <a:t>项目背景分析，实质上是对项目建设必要性、合理性的深入论证和分析，有利于银行了解整个项目的背景，具体可以从宏观和微观两个层面进行分析。</a:t>
            </a:r>
          </a:p>
        </p:txBody>
      </p:sp>
    </p:spTree>
    <p:extLst>
      <p:ext uri="{BB962C8B-B14F-4D97-AF65-F5344CB8AC3E}">
        <p14:creationId xmlns:p14="http://schemas.microsoft.com/office/powerpoint/2010/main" val="200191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15" name="标题 4">
            <a:extLst>
              <a:ext uri="{FF2B5EF4-FFF2-40B4-BE49-F238E27FC236}">
                <a16:creationId xmlns:a16="http://schemas.microsoft.com/office/drawing/2014/main" id="{6DC9C9F3-850C-471D-A55C-8D20582B85D9}"/>
              </a:ext>
            </a:extLst>
          </p:cNvPr>
          <p:cNvSpPr txBox="1">
            <a:spLocks/>
          </p:cNvSpPr>
          <p:nvPr/>
        </p:nvSpPr>
        <p:spPr bwMode="auto">
          <a:xfrm>
            <a:off x="3386137" y="1257749"/>
            <a:ext cx="5419725" cy="161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lnSpcReduction="10000"/>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lnSpc>
                <a:spcPct val="200000"/>
              </a:lnSpc>
            </a:pP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项目非财务分析</a:t>
            </a:r>
            <a:endParaRPr lang="en-US" altLang="zh-CN"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a:p>
            <a:pPr algn="ctr">
              <a:lnSpc>
                <a:spcPct val="200000"/>
              </a:lnSpc>
            </a:pPr>
            <a:r>
              <a:rPr lang="zh-CN" altLang="en-US" sz="24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项目借款人分析</a:t>
            </a:r>
          </a:p>
        </p:txBody>
      </p:sp>
    </p:spTree>
    <p:extLst>
      <p:ext uri="{BB962C8B-B14F-4D97-AF65-F5344CB8AC3E}">
        <p14:creationId xmlns:p14="http://schemas.microsoft.com/office/powerpoint/2010/main" val="8743715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grpSp>
        <p:nvGrpSpPr>
          <p:cNvPr id="13" name="组合 12">
            <a:extLst>
              <a:ext uri="{FF2B5EF4-FFF2-40B4-BE49-F238E27FC236}">
                <a16:creationId xmlns:a16="http://schemas.microsoft.com/office/drawing/2014/main" id="{3475D511-B0E5-4935-8A0C-FAB8BB76CE19}"/>
              </a:ext>
            </a:extLst>
          </p:cNvPr>
          <p:cNvGrpSpPr/>
          <p:nvPr/>
        </p:nvGrpSpPr>
        <p:grpSpPr>
          <a:xfrm>
            <a:off x="1377931" y="1912480"/>
            <a:ext cx="3338450" cy="3809888"/>
            <a:chOff x="1958106" y="1283369"/>
            <a:chExt cx="3822755" cy="4489471"/>
          </a:xfrm>
        </p:grpSpPr>
        <p:sp>
          <p:nvSpPr>
            <p:cNvPr id="14" name="矩形: 圆角 13">
              <a:extLst>
                <a:ext uri="{FF2B5EF4-FFF2-40B4-BE49-F238E27FC236}">
                  <a16:creationId xmlns:a16="http://schemas.microsoft.com/office/drawing/2014/main" id="{9C257F64-A9F8-433F-A507-1854BC7CF884}"/>
                </a:ext>
              </a:extLst>
            </p:cNvPr>
            <p:cNvSpPr/>
            <p:nvPr/>
          </p:nvSpPr>
          <p:spPr>
            <a:xfrm rot="2700000">
              <a:off x="1958106" y="1950085"/>
              <a:ext cx="3822755" cy="3822755"/>
            </a:xfrm>
            <a:prstGeom prst="roundRect">
              <a:avLst/>
            </a:prstGeom>
            <a:solidFill>
              <a:schemeClr val="bg1"/>
            </a:solidFill>
            <a:ln>
              <a:noFill/>
            </a:ln>
            <a:effectLst>
              <a:outerShdw blurRad="38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4166A9"/>
                </a:solidFill>
                <a:effectLst/>
                <a:uLnTx/>
                <a:uFillTx/>
                <a:latin typeface="思源宋体 CN Heavy" panose="02020900000000000000" pitchFamily="18" charset="-122"/>
                <a:ea typeface="思源宋体 CN Heavy" panose="02020900000000000000" pitchFamily="18" charset="-122"/>
                <a:cs typeface="+mn-cs"/>
              </a:endParaRPr>
            </a:p>
          </p:txBody>
        </p:sp>
        <p:sp>
          <p:nvSpPr>
            <p:cNvPr id="15" name="文本框 14">
              <a:extLst>
                <a:ext uri="{FF2B5EF4-FFF2-40B4-BE49-F238E27FC236}">
                  <a16:creationId xmlns:a16="http://schemas.microsoft.com/office/drawing/2014/main" id="{0B02F1B6-E0C7-4468-B82D-CE380D240167}"/>
                </a:ext>
              </a:extLst>
            </p:cNvPr>
            <p:cNvSpPr txBox="1"/>
            <p:nvPr/>
          </p:nvSpPr>
          <p:spPr>
            <a:xfrm>
              <a:off x="2362912" y="2686003"/>
              <a:ext cx="3147160" cy="1346907"/>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新建项目借款人分析，侧重对借款人的经济地位、法定代表人和领导班子整体素质、借款人的生产经营和资产负债状况等进行调查分析。</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6" name="组合 15">
              <a:extLst>
                <a:ext uri="{FF2B5EF4-FFF2-40B4-BE49-F238E27FC236}">
                  <a16:creationId xmlns:a16="http://schemas.microsoft.com/office/drawing/2014/main" id="{1DA84C44-E9D3-4861-8A1C-E1A9062C4A6D}"/>
                </a:ext>
              </a:extLst>
            </p:cNvPr>
            <p:cNvGrpSpPr/>
            <p:nvPr/>
          </p:nvGrpSpPr>
          <p:grpSpPr>
            <a:xfrm>
              <a:off x="2546010" y="1283369"/>
              <a:ext cx="2646947" cy="545432"/>
              <a:chOff x="1042736" y="1716506"/>
              <a:chExt cx="2646947" cy="545432"/>
            </a:xfrm>
          </p:grpSpPr>
          <p:sp>
            <p:nvSpPr>
              <p:cNvPr id="17" name="矩形: 圆角 16">
                <a:extLst>
                  <a:ext uri="{FF2B5EF4-FFF2-40B4-BE49-F238E27FC236}">
                    <a16:creationId xmlns:a16="http://schemas.microsoft.com/office/drawing/2014/main" id="{3F87ED57-1456-4528-9F4F-E24589B8E6C0}"/>
                  </a:ext>
                </a:extLst>
              </p:cNvPr>
              <p:cNvSpPr/>
              <p:nvPr/>
            </p:nvSpPr>
            <p:spPr>
              <a:xfrm>
                <a:off x="1042736" y="1716506"/>
                <a:ext cx="2646947" cy="545432"/>
              </a:xfrm>
              <a:prstGeom prst="roundRect">
                <a:avLst>
                  <a:gd name="adj" fmla="val 50000"/>
                </a:avLst>
              </a:prstGeom>
              <a:solidFill>
                <a:srgbClr val="004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dirty="0">
                  <a:latin typeface="思源宋体 CN" panose="02020400000000000000" pitchFamily="18" charset="-122"/>
                  <a:ea typeface="思源宋体 CN" panose="02020400000000000000" pitchFamily="18" charset="-122"/>
                </a:endParaRPr>
              </a:p>
            </p:txBody>
          </p:sp>
          <p:sp>
            <p:nvSpPr>
              <p:cNvPr id="18" name="文本框 17">
                <a:extLst>
                  <a:ext uri="{FF2B5EF4-FFF2-40B4-BE49-F238E27FC236}">
                    <a16:creationId xmlns:a16="http://schemas.microsoft.com/office/drawing/2014/main" id="{77ADA3A5-4426-4D24-999F-89CE3A65E203}"/>
                  </a:ext>
                </a:extLst>
              </p:cNvPr>
              <p:cNvSpPr txBox="1"/>
              <p:nvPr/>
            </p:nvSpPr>
            <p:spPr>
              <a:xfrm>
                <a:off x="1445379" y="1773777"/>
                <a:ext cx="1800493" cy="369333"/>
              </a:xfrm>
              <a:prstGeom prst="rect">
                <a:avLst/>
              </a:prstGeom>
              <a:noFill/>
            </p:spPr>
            <p:txBody>
              <a:bodyPr wrap="none" rtlCol="0">
                <a:spAutoFit/>
              </a:bodyPr>
              <a:lstStyle/>
              <a:p>
                <a:pPr algn="ctr"/>
                <a:r>
                  <a:rPr lang="zh-CN" altLang="en-US" b="1" dirty="0">
                    <a:solidFill>
                      <a:schemeClr val="bg1"/>
                    </a:solidFill>
                    <a:latin typeface="思源宋体 CN" panose="02020400000000000000" pitchFamily="18" charset="-122"/>
                    <a:ea typeface="思源宋体 CN" panose="02020400000000000000" pitchFamily="18" charset="-122"/>
                  </a:rPr>
                  <a:t>新建项目借款人</a:t>
                </a:r>
                <a:endParaRPr lang="en-US" altLang="zh-CN" b="1" dirty="0">
                  <a:solidFill>
                    <a:schemeClr val="bg1"/>
                  </a:solidFill>
                  <a:latin typeface="思源宋体 CN" panose="02020400000000000000" pitchFamily="18" charset="-122"/>
                  <a:ea typeface="思源宋体 CN" panose="02020400000000000000" pitchFamily="18" charset="-122"/>
                </a:endParaRPr>
              </a:p>
            </p:txBody>
          </p:sp>
        </p:grpSp>
      </p:grpSp>
      <p:grpSp>
        <p:nvGrpSpPr>
          <p:cNvPr id="19" name="组合 18">
            <a:extLst>
              <a:ext uri="{FF2B5EF4-FFF2-40B4-BE49-F238E27FC236}">
                <a16:creationId xmlns:a16="http://schemas.microsoft.com/office/drawing/2014/main" id="{921151A2-4961-41C3-BF89-5074A770331B}"/>
              </a:ext>
            </a:extLst>
          </p:cNvPr>
          <p:cNvGrpSpPr/>
          <p:nvPr/>
        </p:nvGrpSpPr>
        <p:grpSpPr>
          <a:xfrm>
            <a:off x="6719952" y="1912480"/>
            <a:ext cx="3338450" cy="3809888"/>
            <a:chOff x="1958106" y="1283369"/>
            <a:chExt cx="3822755" cy="4489471"/>
          </a:xfrm>
        </p:grpSpPr>
        <p:sp>
          <p:nvSpPr>
            <p:cNvPr id="20" name="矩形: 圆角 19">
              <a:extLst>
                <a:ext uri="{FF2B5EF4-FFF2-40B4-BE49-F238E27FC236}">
                  <a16:creationId xmlns:a16="http://schemas.microsoft.com/office/drawing/2014/main" id="{C7D5BA9E-30DE-4256-A06A-CD92329B30E9}"/>
                </a:ext>
              </a:extLst>
            </p:cNvPr>
            <p:cNvSpPr/>
            <p:nvPr/>
          </p:nvSpPr>
          <p:spPr>
            <a:xfrm rot="2700000">
              <a:off x="1958106" y="1950085"/>
              <a:ext cx="3822755" cy="3822755"/>
            </a:xfrm>
            <a:prstGeom prst="roundRect">
              <a:avLst/>
            </a:prstGeom>
            <a:solidFill>
              <a:schemeClr val="bg1"/>
            </a:solidFill>
            <a:ln>
              <a:noFill/>
            </a:ln>
            <a:effectLst>
              <a:outerShdw blurRad="38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4166A9"/>
                </a:solidFill>
                <a:effectLst/>
                <a:uLnTx/>
                <a:uFillTx/>
                <a:latin typeface="思源宋体 CN Heavy" panose="02020900000000000000" pitchFamily="18" charset="-122"/>
                <a:ea typeface="思源宋体 CN Heavy" panose="02020900000000000000" pitchFamily="18" charset="-122"/>
                <a:cs typeface="+mn-cs"/>
              </a:endParaRPr>
            </a:p>
          </p:txBody>
        </p:sp>
        <p:sp>
          <p:nvSpPr>
            <p:cNvPr id="21" name="文本框 20">
              <a:extLst>
                <a:ext uri="{FF2B5EF4-FFF2-40B4-BE49-F238E27FC236}">
                  <a16:creationId xmlns:a16="http://schemas.microsoft.com/office/drawing/2014/main" id="{56BDA2DA-6977-43D8-BEF2-3E6B01176518}"/>
                </a:ext>
              </a:extLst>
            </p:cNvPr>
            <p:cNvSpPr txBox="1"/>
            <p:nvPr/>
          </p:nvSpPr>
          <p:spPr>
            <a:xfrm>
              <a:off x="2228895" y="2784091"/>
              <a:ext cx="3485581" cy="1670073"/>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改扩建和技术改造项目借款人分析侧重对借款人的经济地位、法定代表人和领导班子整体素质、借款人的生产经营和资产负债情况，以及偿债能力、信用状况、发展前景等进行综合论证分析。</a:t>
              </a:r>
            </a:p>
          </p:txBody>
        </p:sp>
        <p:grpSp>
          <p:nvGrpSpPr>
            <p:cNvPr id="22" name="组合 21">
              <a:extLst>
                <a:ext uri="{FF2B5EF4-FFF2-40B4-BE49-F238E27FC236}">
                  <a16:creationId xmlns:a16="http://schemas.microsoft.com/office/drawing/2014/main" id="{02DA1EF4-B47C-4748-A849-8C8FFD5DEF77}"/>
                </a:ext>
              </a:extLst>
            </p:cNvPr>
            <p:cNvGrpSpPr/>
            <p:nvPr/>
          </p:nvGrpSpPr>
          <p:grpSpPr>
            <a:xfrm>
              <a:off x="2546010" y="1283369"/>
              <a:ext cx="2646947" cy="545432"/>
              <a:chOff x="1042736" y="1716506"/>
              <a:chExt cx="2646947" cy="545432"/>
            </a:xfrm>
          </p:grpSpPr>
          <p:sp>
            <p:nvSpPr>
              <p:cNvPr id="23" name="矩形: 圆角 22">
                <a:extLst>
                  <a:ext uri="{FF2B5EF4-FFF2-40B4-BE49-F238E27FC236}">
                    <a16:creationId xmlns:a16="http://schemas.microsoft.com/office/drawing/2014/main" id="{083B50DE-D2B2-46FC-ACEE-5941A02CDF4F}"/>
                  </a:ext>
                </a:extLst>
              </p:cNvPr>
              <p:cNvSpPr/>
              <p:nvPr/>
            </p:nvSpPr>
            <p:spPr>
              <a:xfrm>
                <a:off x="1042736" y="1716506"/>
                <a:ext cx="2646947" cy="545432"/>
              </a:xfrm>
              <a:prstGeom prst="roundRect">
                <a:avLst>
                  <a:gd name="adj" fmla="val 50000"/>
                </a:avLst>
              </a:prstGeom>
              <a:solidFill>
                <a:srgbClr val="004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dirty="0">
                  <a:latin typeface="思源宋体 CN" panose="02020400000000000000" pitchFamily="18" charset="-122"/>
                  <a:ea typeface="思源宋体 CN" panose="02020400000000000000" pitchFamily="18" charset="-122"/>
                </a:endParaRPr>
              </a:p>
            </p:txBody>
          </p:sp>
          <p:sp>
            <p:nvSpPr>
              <p:cNvPr id="24" name="文本框 23">
                <a:extLst>
                  <a:ext uri="{FF2B5EF4-FFF2-40B4-BE49-F238E27FC236}">
                    <a16:creationId xmlns:a16="http://schemas.microsoft.com/office/drawing/2014/main" id="{2B4679B5-CBAC-4AFA-B7FA-4BBB3E39B0CD}"/>
                  </a:ext>
                </a:extLst>
              </p:cNvPr>
              <p:cNvSpPr txBox="1"/>
              <p:nvPr/>
            </p:nvSpPr>
            <p:spPr>
              <a:xfrm>
                <a:off x="1115097" y="1835333"/>
                <a:ext cx="2502221" cy="326408"/>
              </a:xfrm>
              <a:prstGeom prst="rect">
                <a:avLst/>
              </a:prstGeom>
              <a:noFill/>
            </p:spPr>
            <p:txBody>
              <a:bodyPr wrap="none" rtlCol="0">
                <a:spAutoFit/>
              </a:bodyPr>
              <a:lstStyle/>
              <a:p>
                <a:pPr algn="ctr"/>
                <a:r>
                  <a:rPr lang="zh-CN" altLang="en-US" sz="1200" b="1" dirty="0">
                    <a:solidFill>
                      <a:schemeClr val="bg1"/>
                    </a:solidFill>
                    <a:latin typeface="思源宋体 CN" panose="02020400000000000000" pitchFamily="18" charset="-122"/>
                    <a:ea typeface="思源宋体 CN" panose="02020400000000000000" pitchFamily="18" charset="-122"/>
                  </a:rPr>
                  <a:t>改扩建和技术改造项目借款人</a:t>
                </a:r>
              </a:p>
            </p:txBody>
          </p:sp>
        </p:grpSp>
      </p:grpSp>
      <p:sp>
        <p:nvSpPr>
          <p:cNvPr id="25" name="Rectangle 18">
            <a:extLst>
              <a:ext uri="{FF2B5EF4-FFF2-40B4-BE49-F238E27FC236}">
                <a16:creationId xmlns:a16="http://schemas.microsoft.com/office/drawing/2014/main" id="{B5F5EA40-C03D-4F1C-B8A7-C68718B47D77}"/>
              </a:ext>
            </a:extLst>
          </p:cNvPr>
          <p:cNvSpPr/>
          <p:nvPr/>
        </p:nvSpPr>
        <p:spPr>
          <a:xfrm>
            <a:off x="1009860" y="402584"/>
            <a:ext cx="5295247"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项目非财务分析</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项目借款人分析</a:t>
            </a:r>
          </a:p>
        </p:txBody>
      </p:sp>
      <p:sp>
        <p:nvSpPr>
          <p:cNvPr id="2" name="矩形 1">
            <a:extLst>
              <a:ext uri="{FF2B5EF4-FFF2-40B4-BE49-F238E27FC236}">
                <a16:creationId xmlns:a16="http://schemas.microsoft.com/office/drawing/2014/main" id="{B673C798-F33E-49F9-B104-AC5C307D7FDA}"/>
              </a:ext>
            </a:extLst>
          </p:cNvPr>
          <p:cNvSpPr/>
          <p:nvPr/>
        </p:nvSpPr>
        <p:spPr>
          <a:xfrm>
            <a:off x="672353" y="1135632"/>
            <a:ext cx="10724775" cy="307777"/>
          </a:xfrm>
          <a:prstGeom prst="rect">
            <a:avLst/>
          </a:prstGeom>
        </p:spPr>
        <p:txBody>
          <a:bodyPr wrap="square">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借款人是指从境内金融机构取得贷款的企事业法人和自然人，借款人分析包括新建项目借款人分析和改扩建、技术改造项目借款人分析。</a:t>
            </a:r>
          </a:p>
        </p:txBody>
      </p:sp>
    </p:spTree>
    <p:extLst>
      <p:ext uri="{BB962C8B-B14F-4D97-AF65-F5344CB8AC3E}">
        <p14:creationId xmlns:p14="http://schemas.microsoft.com/office/powerpoint/2010/main" val="419432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vertical)">
                                      <p:cBhvr>
                                        <p:cTn id="7" dur="500"/>
                                        <p:tgtEl>
                                          <p:spTgt spid="13"/>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vertical)">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15" name="标题 4">
            <a:extLst>
              <a:ext uri="{FF2B5EF4-FFF2-40B4-BE49-F238E27FC236}">
                <a16:creationId xmlns:a16="http://schemas.microsoft.com/office/drawing/2014/main" id="{6DC9C9F3-850C-471D-A55C-8D20582B85D9}"/>
              </a:ext>
            </a:extLst>
          </p:cNvPr>
          <p:cNvSpPr txBox="1">
            <a:spLocks/>
          </p:cNvSpPr>
          <p:nvPr/>
        </p:nvSpPr>
        <p:spPr bwMode="auto">
          <a:xfrm>
            <a:off x="3386137" y="1257749"/>
            <a:ext cx="5419725" cy="161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lnSpcReduction="10000"/>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lnSpc>
                <a:spcPct val="200000"/>
              </a:lnSpc>
            </a:pP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项目非财务分析</a:t>
            </a:r>
            <a:endParaRPr lang="en-US" altLang="zh-CN"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a:p>
            <a:pPr algn="ctr">
              <a:lnSpc>
                <a:spcPct val="200000"/>
              </a:lnSpc>
            </a:pPr>
            <a:r>
              <a:rPr lang="zh-CN" altLang="en-US" sz="24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市场需求预测和竞争力分析</a:t>
            </a:r>
          </a:p>
        </p:txBody>
      </p:sp>
    </p:spTree>
    <p:extLst>
      <p:ext uri="{BB962C8B-B14F-4D97-AF65-F5344CB8AC3E}">
        <p14:creationId xmlns:p14="http://schemas.microsoft.com/office/powerpoint/2010/main" val="887090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41" name="矩形 8">
            <a:extLst>
              <a:ext uri="{FF2B5EF4-FFF2-40B4-BE49-F238E27FC236}">
                <a16:creationId xmlns:a16="http://schemas.microsoft.com/office/drawing/2014/main" id="{C0F63B68-1428-40AF-BEC9-001BE4F6C019}"/>
              </a:ext>
            </a:extLst>
          </p:cNvPr>
          <p:cNvSpPr/>
          <p:nvPr/>
        </p:nvSpPr>
        <p:spPr>
          <a:xfrm>
            <a:off x="5274864" y="-126610"/>
            <a:ext cx="7357924" cy="7039513"/>
          </a:xfrm>
          <a:custGeom>
            <a:avLst/>
            <a:gdLst>
              <a:gd name="connsiteX0" fmla="*/ 0 w 7315721"/>
              <a:gd name="connsiteY0" fmla="*/ 0 h 6870700"/>
              <a:gd name="connsiteX1" fmla="*/ 7315721 w 7315721"/>
              <a:gd name="connsiteY1" fmla="*/ 0 h 6870700"/>
              <a:gd name="connsiteX2" fmla="*/ 7315721 w 7315721"/>
              <a:gd name="connsiteY2" fmla="*/ 6870700 h 6870700"/>
              <a:gd name="connsiteX3" fmla="*/ 0 w 7315721"/>
              <a:gd name="connsiteY3" fmla="*/ 6870700 h 6870700"/>
              <a:gd name="connsiteX4" fmla="*/ 0 w 7315721"/>
              <a:gd name="connsiteY4" fmla="*/ 0 h 6870700"/>
              <a:gd name="connsiteX0" fmla="*/ 3685736 w 7315721"/>
              <a:gd name="connsiteY0" fmla="*/ 126609 h 6870700"/>
              <a:gd name="connsiteX1" fmla="*/ 7315721 w 7315721"/>
              <a:gd name="connsiteY1" fmla="*/ 0 h 6870700"/>
              <a:gd name="connsiteX2" fmla="*/ 7315721 w 7315721"/>
              <a:gd name="connsiteY2" fmla="*/ 6870700 h 6870700"/>
              <a:gd name="connsiteX3" fmla="*/ 0 w 7315721"/>
              <a:gd name="connsiteY3" fmla="*/ 6870700 h 6870700"/>
              <a:gd name="connsiteX4" fmla="*/ 3685736 w 7315721"/>
              <a:gd name="connsiteY4" fmla="*/ 126609 h 6870700"/>
              <a:gd name="connsiteX0" fmla="*/ 3798277 w 7315721"/>
              <a:gd name="connsiteY0" fmla="*/ 0 h 7123919"/>
              <a:gd name="connsiteX1" fmla="*/ 7315721 w 7315721"/>
              <a:gd name="connsiteY1" fmla="*/ 253219 h 7123919"/>
              <a:gd name="connsiteX2" fmla="*/ 7315721 w 7315721"/>
              <a:gd name="connsiteY2" fmla="*/ 7123919 h 7123919"/>
              <a:gd name="connsiteX3" fmla="*/ 0 w 7315721"/>
              <a:gd name="connsiteY3" fmla="*/ 7123919 h 7123919"/>
              <a:gd name="connsiteX4" fmla="*/ 3798277 w 7315721"/>
              <a:gd name="connsiteY4" fmla="*/ 0 h 7123919"/>
              <a:gd name="connsiteX0" fmla="*/ 3798277 w 7315721"/>
              <a:gd name="connsiteY0" fmla="*/ 0 h 7123919"/>
              <a:gd name="connsiteX1" fmla="*/ 7315721 w 7315721"/>
              <a:gd name="connsiteY1" fmla="*/ 253219 h 7123919"/>
              <a:gd name="connsiteX2" fmla="*/ 7315721 w 7315721"/>
              <a:gd name="connsiteY2" fmla="*/ 7123919 h 7123919"/>
              <a:gd name="connsiteX3" fmla="*/ 0 w 7315721"/>
              <a:gd name="connsiteY3" fmla="*/ 7123919 h 7123919"/>
              <a:gd name="connsiteX4" fmla="*/ 3798277 w 7315721"/>
              <a:gd name="connsiteY4" fmla="*/ 0 h 7123919"/>
              <a:gd name="connsiteX0" fmla="*/ 3798277 w 7315721"/>
              <a:gd name="connsiteY0" fmla="*/ 0 h 7123919"/>
              <a:gd name="connsiteX1" fmla="*/ 7315721 w 7315721"/>
              <a:gd name="connsiteY1" fmla="*/ 253219 h 7123919"/>
              <a:gd name="connsiteX2" fmla="*/ 7315721 w 7315721"/>
              <a:gd name="connsiteY2" fmla="*/ 7123919 h 7123919"/>
              <a:gd name="connsiteX3" fmla="*/ 0 w 7315721"/>
              <a:gd name="connsiteY3" fmla="*/ 7123919 h 7123919"/>
              <a:gd name="connsiteX4" fmla="*/ 3798277 w 7315721"/>
              <a:gd name="connsiteY4" fmla="*/ 0 h 7123919"/>
              <a:gd name="connsiteX0" fmla="*/ 5486400 w 7315721"/>
              <a:gd name="connsiteY0" fmla="*/ 0 h 7025446"/>
              <a:gd name="connsiteX1" fmla="*/ 7315721 w 7315721"/>
              <a:gd name="connsiteY1" fmla="*/ 154746 h 7025446"/>
              <a:gd name="connsiteX2" fmla="*/ 7315721 w 7315721"/>
              <a:gd name="connsiteY2" fmla="*/ 7025446 h 7025446"/>
              <a:gd name="connsiteX3" fmla="*/ 0 w 7315721"/>
              <a:gd name="connsiteY3" fmla="*/ 7025446 h 7025446"/>
              <a:gd name="connsiteX4" fmla="*/ 5486400 w 7315721"/>
              <a:gd name="connsiteY4" fmla="*/ 0 h 7025446"/>
              <a:gd name="connsiteX0" fmla="*/ 5486400 w 7315721"/>
              <a:gd name="connsiteY0" fmla="*/ 0 h 7025446"/>
              <a:gd name="connsiteX1" fmla="*/ 7315721 w 7315721"/>
              <a:gd name="connsiteY1" fmla="*/ 154746 h 7025446"/>
              <a:gd name="connsiteX2" fmla="*/ 7315721 w 7315721"/>
              <a:gd name="connsiteY2" fmla="*/ 7025446 h 7025446"/>
              <a:gd name="connsiteX3" fmla="*/ 0 w 7315721"/>
              <a:gd name="connsiteY3" fmla="*/ 7025446 h 7025446"/>
              <a:gd name="connsiteX4" fmla="*/ 5486400 w 7315721"/>
              <a:gd name="connsiteY4" fmla="*/ 0 h 7025446"/>
              <a:gd name="connsiteX0" fmla="*/ 5528603 w 7357924"/>
              <a:gd name="connsiteY0" fmla="*/ 0 h 7067649"/>
              <a:gd name="connsiteX1" fmla="*/ 7357924 w 7357924"/>
              <a:gd name="connsiteY1" fmla="*/ 154746 h 7067649"/>
              <a:gd name="connsiteX2" fmla="*/ 7357924 w 7357924"/>
              <a:gd name="connsiteY2" fmla="*/ 7025446 h 7067649"/>
              <a:gd name="connsiteX3" fmla="*/ 0 w 7357924"/>
              <a:gd name="connsiteY3" fmla="*/ 7067649 h 7067649"/>
              <a:gd name="connsiteX4" fmla="*/ 5528603 w 7357924"/>
              <a:gd name="connsiteY4" fmla="*/ 0 h 7067649"/>
              <a:gd name="connsiteX0" fmla="*/ 5528603 w 7357924"/>
              <a:gd name="connsiteY0" fmla="*/ 0 h 7067649"/>
              <a:gd name="connsiteX1" fmla="*/ 7357924 w 7357924"/>
              <a:gd name="connsiteY1" fmla="*/ 154746 h 7067649"/>
              <a:gd name="connsiteX2" fmla="*/ 7357924 w 7357924"/>
              <a:gd name="connsiteY2" fmla="*/ 7025446 h 7067649"/>
              <a:gd name="connsiteX3" fmla="*/ 0 w 7357924"/>
              <a:gd name="connsiteY3" fmla="*/ 7067649 h 7067649"/>
              <a:gd name="connsiteX4" fmla="*/ 5528603 w 7357924"/>
              <a:gd name="connsiteY4" fmla="*/ 0 h 7067649"/>
              <a:gd name="connsiteX0" fmla="*/ 5908431 w 7357924"/>
              <a:gd name="connsiteY0" fmla="*/ 0 h 7095784"/>
              <a:gd name="connsiteX1" fmla="*/ 7357924 w 7357924"/>
              <a:gd name="connsiteY1" fmla="*/ 182881 h 7095784"/>
              <a:gd name="connsiteX2" fmla="*/ 7357924 w 7357924"/>
              <a:gd name="connsiteY2" fmla="*/ 7053581 h 7095784"/>
              <a:gd name="connsiteX3" fmla="*/ 0 w 7357924"/>
              <a:gd name="connsiteY3" fmla="*/ 7095784 h 7095784"/>
              <a:gd name="connsiteX4" fmla="*/ 5908431 w 7357924"/>
              <a:gd name="connsiteY4" fmla="*/ 0 h 7095784"/>
              <a:gd name="connsiteX0" fmla="*/ 5908431 w 7357924"/>
              <a:gd name="connsiteY0" fmla="*/ 0 h 7095784"/>
              <a:gd name="connsiteX1" fmla="*/ 7357924 w 7357924"/>
              <a:gd name="connsiteY1" fmla="*/ 182881 h 7095784"/>
              <a:gd name="connsiteX2" fmla="*/ 7357924 w 7357924"/>
              <a:gd name="connsiteY2" fmla="*/ 7053581 h 7095784"/>
              <a:gd name="connsiteX3" fmla="*/ 0 w 7357924"/>
              <a:gd name="connsiteY3" fmla="*/ 7095784 h 7095784"/>
              <a:gd name="connsiteX4" fmla="*/ 5908431 w 7357924"/>
              <a:gd name="connsiteY4" fmla="*/ 0 h 7095784"/>
              <a:gd name="connsiteX0" fmla="*/ 6231988 w 7357924"/>
              <a:gd name="connsiteY0" fmla="*/ 0 h 7081716"/>
              <a:gd name="connsiteX1" fmla="*/ 7357924 w 7357924"/>
              <a:gd name="connsiteY1" fmla="*/ 168813 h 7081716"/>
              <a:gd name="connsiteX2" fmla="*/ 7357924 w 7357924"/>
              <a:gd name="connsiteY2" fmla="*/ 7039513 h 7081716"/>
              <a:gd name="connsiteX3" fmla="*/ 0 w 7357924"/>
              <a:gd name="connsiteY3" fmla="*/ 7081716 h 7081716"/>
              <a:gd name="connsiteX4" fmla="*/ 6231988 w 7357924"/>
              <a:gd name="connsiteY4" fmla="*/ 0 h 7081716"/>
              <a:gd name="connsiteX0" fmla="*/ 6231988 w 7357924"/>
              <a:gd name="connsiteY0" fmla="*/ 0 h 7081716"/>
              <a:gd name="connsiteX1" fmla="*/ 7357924 w 7357924"/>
              <a:gd name="connsiteY1" fmla="*/ 168813 h 7081716"/>
              <a:gd name="connsiteX2" fmla="*/ 7357924 w 7357924"/>
              <a:gd name="connsiteY2" fmla="*/ 7039513 h 7081716"/>
              <a:gd name="connsiteX3" fmla="*/ 0 w 7357924"/>
              <a:gd name="connsiteY3" fmla="*/ 7081716 h 7081716"/>
              <a:gd name="connsiteX4" fmla="*/ 6231988 w 7357924"/>
              <a:gd name="connsiteY4" fmla="*/ 0 h 7081716"/>
              <a:gd name="connsiteX0" fmla="*/ 6386733 w 7357924"/>
              <a:gd name="connsiteY0" fmla="*/ 0 h 7039513"/>
              <a:gd name="connsiteX1" fmla="*/ 7357924 w 7357924"/>
              <a:gd name="connsiteY1" fmla="*/ 126610 h 7039513"/>
              <a:gd name="connsiteX2" fmla="*/ 7357924 w 7357924"/>
              <a:gd name="connsiteY2" fmla="*/ 6997310 h 7039513"/>
              <a:gd name="connsiteX3" fmla="*/ 0 w 7357924"/>
              <a:gd name="connsiteY3" fmla="*/ 7039513 h 7039513"/>
              <a:gd name="connsiteX4" fmla="*/ 6386733 w 7357924"/>
              <a:gd name="connsiteY4" fmla="*/ 0 h 7039513"/>
              <a:gd name="connsiteX0" fmla="*/ 6386733 w 7357924"/>
              <a:gd name="connsiteY0" fmla="*/ 0 h 7039513"/>
              <a:gd name="connsiteX1" fmla="*/ 7357924 w 7357924"/>
              <a:gd name="connsiteY1" fmla="*/ 126610 h 7039513"/>
              <a:gd name="connsiteX2" fmla="*/ 7357924 w 7357924"/>
              <a:gd name="connsiteY2" fmla="*/ 6997310 h 7039513"/>
              <a:gd name="connsiteX3" fmla="*/ 0 w 7357924"/>
              <a:gd name="connsiteY3" fmla="*/ 7039513 h 7039513"/>
              <a:gd name="connsiteX4" fmla="*/ 6386733 w 7357924"/>
              <a:gd name="connsiteY4" fmla="*/ 0 h 7039513"/>
              <a:gd name="connsiteX0" fmla="*/ 6386733 w 7357924"/>
              <a:gd name="connsiteY0" fmla="*/ 0 h 7039513"/>
              <a:gd name="connsiteX1" fmla="*/ 7357924 w 7357924"/>
              <a:gd name="connsiteY1" fmla="*/ 126610 h 7039513"/>
              <a:gd name="connsiteX2" fmla="*/ 7357924 w 7357924"/>
              <a:gd name="connsiteY2" fmla="*/ 6997310 h 7039513"/>
              <a:gd name="connsiteX3" fmla="*/ 0 w 7357924"/>
              <a:gd name="connsiteY3" fmla="*/ 7039513 h 7039513"/>
              <a:gd name="connsiteX4" fmla="*/ 6386733 w 7357924"/>
              <a:gd name="connsiteY4" fmla="*/ 0 h 703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7924" h="7039513">
                <a:moveTo>
                  <a:pt x="6386733" y="0"/>
                </a:moveTo>
                <a:lnTo>
                  <a:pt x="7357924" y="126610"/>
                </a:lnTo>
                <a:lnTo>
                  <a:pt x="7357924" y="6997310"/>
                </a:lnTo>
                <a:lnTo>
                  <a:pt x="0" y="7039513"/>
                </a:lnTo>
                <a:cubicBezTo>
                  <a:pt x="1294227" y="5691814"/>
                  <a:pt x="2827606" y="4526997"/>
                  <a:pt x="6386733" y="0"/>
                </a:cubicBezTo>
                <a:close/>
              </a:path>
            </a:pathLst>
          </a:custGeom>
          <a:solidFill>
            <a:srgbClr val="004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
            <a:extLst>
              <a:ext uri="{FF2B5EF4-FFF2-40B4-BE49-F238E27FC236}">
                <a16:creationId xmlns:a16="http://schemas.microsoft.com/office/drawing/2014/main" id="{2C798840-FD14-4AEC-A0D2-C6421E81E75A}"/>
              </a:ext>
            </a:extLst>
          </p:cNvPr>
          <p:cNvSpPr/>
          <p:nvPr/>
        </p:nvSpPr>
        <p:spPr>
          <a:xfrm>
            <a:off x="5317067" y="-4233"/>
            <a:ext cx="6874933" cy="6874933"/>
          </a:xfrm>
          <a:custGeom>
            <a:avLst/>
            <a:gdLst>
              <a:gd name="connsiteX0" fmla="*/ 5283200 w 5283200"/>
              <a:gd name="connsiteY0" fmla="*/ 101600 h 5283200"/>
              <a:gd name="connsiteX1" fmla="*/ 5283200 w 5283200"/>
              <a:gd name="connsiteY1" fmla="*/ 0 h 5283200"/>
              <a:gd name="connsiteX2" fmla="*/ 0 w 5283200"/>
              <a:gd name="connsiteY2" fmla="*/ 5283200 h 5283200"/>
              <a:gd name="connsiteX3" fmla="*/ 5283200 w 5283200"/>
              <a:gd name="connsiteY3" fmla="*/ 5283200 h 5283200"/>
              <a:gd name="connsiteX4" fmla="*/ 5283200 w 5283200"/>
              <a:gd name="connsiteY4" fmla="*/ 101600 h 528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3200" h="5283200">
                <a:moveTo>
                  <a:pt x="5283200" y="101600"/>
                </a:moveTo>
                <a:lnTo>
                  <a:pt x="5283200" y="0"/>
                </a:lnTo>
                <a:lnTo>
                  <a:pt x="0" y="5283200"/>
                </a:lnTo>
                <a:lnTo>
                  <a:pt x="5283200" y="5283200"/>
                </a:lnTo>
                <a:lnTo>
                  <a:pt x="5283200" y="101600"/>
                </a:lnTo>
                <a:close/>
              </a:path>
            </a:pathLst>
          </a:custGeom>
          <a:blipFill>
            <a:blip r:embed="rId2"/>
            <a:stretch>
              <a:fillRect t="-3246" b="-324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2" name="矩形 1">
            <a:extLst>
              <a:ext uri="{FF2B5EF4-FFF2-40B4-BE49-F238E27FC236}">
                <a16:creationId xmlns:a16="http://schemas.microsoft.com/office/drawing/2014/main" id="{84A29DDE-4923-428E-80C2-B82B9A925262}"/>
              </a:ext>
            </a:extLst>
          </p:cNvPr>
          <p:cNvSpPr/>
          <p:nvPr/>
        </p:nvSpPr>
        <p:spPr>
          <a:xfrm>
            <a:off x="494993" y="1137248"/>
            <a:ext cx="8138644" cy="4336187"/>
          </a:xfrm>
          <a:prstGeom prst="rect">
            <a:avLst/>
          </a:prstGeom>
        </p:spPr>
        <p:txBody>
          <a:bodyPr wrap="square">
            <a:spAutoFit/>
          </a:bodyPr>
          <a:lstStyle/>
          <a:p>
            <a:pPr>
              <a:lnSpc>
                <a:spcPct val="200000"/>
              </a:lnSpc>
            </a:pPr>
            <a:r>
              <a:rPr lang="zh-CN" altLang="en-US" sz="1400" dirty="0">
                <a:solidFill>
                  <a:schemeClr val="bg2">
                    <a:lumMod val="10000"/>
                  </a:schemeClr>
                </a:solidFill>
                <a:latin typeface="微软雅黑" panose="020B0503020204020204" pitchFamily="34" charset="-122"/>
                <a:ea typeface="微软雅黑" panose="020B0503020204020204" pitchFamily="34" charset="-122"/>
                <a:cs typeface="+mn-ea"/>
              </a:rPr>
              <a:t>市场需求预测分析是指在环境分析、市场调查和供求预测的基础上，根据项目</a:t>
            </a:r>
            <a:r>
              <a:rPr lang="zh-CN" altLang="en-US" sz="1400" b="1" dirty="0">
                <a:solidFill>
                  <a:srgbClr val="004D73"/>
                </a:solidFill>
                <a:latin typeface="微软雅黑" panose="020B0503020204020204" pitchFamily="34" charset="-122"/>
                <a:ea typeface="微软雅黑" panose="020B0503020204020204" pitchFamily="34" charset="-122"/>
                <a:cs typeface="+mn-ea"/>
              </a:rPr>
              <a:t>产品的竞争能力、市场环境和竞争者等要素</a:t>
            </a:r>
            <a:r>
              <a:rPr lang="zh-CN" altLang="en-US" sz="1400" dirty="0">
                <a:solidFill>
                  <a:schemeClr val="bg2">
                    <a:lumMod val="10000"/>
                  </a:schemeClr>
                </a:solidFill>
                <a:latin typeface="微软雅黑" panose="020B0503020204020204" pitchFamily="34" charset="-122"/>
                <a:ea typeface="微软雅黑" panose="020B0503020204020204" pitchFamily="34" charset="-122"/>
                <a:cs typeface="+mn-ea"/>
              </a:rPr>
              <a:t>，分析和判断项目投产后所生产产品的未来销路问题，具体来说就是考察项目产品</a:t>
            </a:r>
            <a:r>
              <a:rPr lang="zh-CN" altLang="en-US" sz="1400" b="1" dirty="0">
                <a:solidFill>
                  <a:srgbClr val="004D73"/>
                </a:solidFill>
                <a:latin typeface="微软雅黑" panose="020B0503020204020204" pitchFamily="34" charset="-122"/>
                <a:ea typeface="微软雅黑" panose="020B0503020204020204" pitchFamily="34" charset="-122"/>
                <a:cs typeface="+mn-ea"/>
              </a:rPr>
              <a:t>在特定时期内是否有市场，以及采取怎样的营销战略来实现销售目标。</a:t>
            </a:r>
            <a:r>
              <a:rPr lang="zh-CN" altLang="en-US" sz="1400" dirty="0">
                <a:solidFill>
                  <a:schemeClr val="bg2">
                    <a:lumMod val="10000"/>
                  </a:schemeClr>
                </a:solidFill>
                <a:latin typeface="微软雅黑" panose="020B0503020204020204" pitchFamily="34" charset="-122"/>
                <a:ea typeface="微软雅黑" panose="020B0503020204020204" pitchFamily="34" charset="-122"/>
                <a:cs typeface="+mn-ea"/>
              </a:rPr>
              <a:t>市场分析有助于了解拟建项目所生产的产品（或所提供的服务）的市场现状，并预测其未来发展趋势。这是项目还款能力的一个重要体现。</a:t>
            </a:r>
            <a:endParaRPr lang="en-US" altLang="zh-CN" sz="1400" dirty="0">
              <a:solidFill>
                <a:schemeClr val="bg2">
                  <a:lumMod val="10000"/>
                </a:schemeClr>
              </a:solidFill>
              <a:latin typeface="微软雅黑" panose="020B0503020204020204" pitchFamily="34" charset="-122"/>
              <a:ea typeface="微软雅黑" panose="020B0503020204020204" pitchFamily="34" charset="-122"/>
              <a:cs typeface="+mn-ea"/>
            </a:endParaRPr>
          </a:p>
          <a:p>
            <a:pPr>
              <a:lnSpc>
                <a:spcPct val="200000"/>
              </a:lnSpc>
            </a:pPr>
            <a:r>
              <a:rPr lang="en-US" altLang="zh-CN" sz="1400" dirty="0">
                <a:solidFill>
                  <a:schemeClr val="bg2">
                    <a:lumMod val="10000"/>
                  </a:schemeClr>
                </a:solidFill>
                <a:latin typeface="微软雅黑" panose="020B0503020204020204" pitchFamily="34" charset="-122"/>
                <a:ea typeface="微软雅黑" panose="020B0503020204020204" pitchFamily="34" charset="-122"/>
                <a:cs typeface="+mn-ea"/>
              </a:rPr>
              <a:t>1</a:t>
            </a:r>
            <a:r>
              <a:rPr lang="zh-CN" altLang="en-US" sz="1400" dirty="0">
                <a:solidFill>
                  <a:schemeClr val="bg2">
                    <a:lumMod val="10000"/>
                  </a:schemeClr>
                </a:solidFill>
                <a:latin typeface="微软雅黑" panose="020B0503020204020204" pitchFamily="34" charset="-122"/>
                <a:ea typeface="微软雅黑" panose="020B0503020204020204" pitchFamily="34" charset="-122"/>
                <a:cs typeface="+mn-ea"/>
              </a:rPr>
              <a:t>．宏观经济环境分析</a:t>
            </a:r>
            <a:endParaRPr lang="en-US" altLang="zh-CN" sz="1400" dirty="0">
              <a:solidFill>
                <a:schemeClr val="bg2">
                  <a:lumMod val="10000"/>
                </a:schemeClr>
              </a:solidFill>
              <a:latin typeface="微软雅黑" panose="020B0503020204020204" pitchFamily="34" charset="-122"/>
              <a:ea typeface="微软雅黑" panose="020B0503020204020204" pitchFamily="34" charset="-122"/>
              <a:cs typeface="+mn-ea"/>
            </a:endParaRPr>
          </a:p>
          <a:p>
            <a:pPr>
              <a:lnSpc>
                <a:spcPct val="200000"/>
              </a:lnSpc>
            </a:pPr>
            <a:r>
              <a:rPr lang="en-US" altLang="zh-CN" sz="1400" dirty="0">
                <a:solidFill>
                  <a:schemeClr val="bg2">
                    <a:lumMod val="10000"/>
                  </a:schemeClr>
                </a:solidFill>
                <a:latin typeface="微软雅黑" panose="020B0503020204020204" pitchFamily="34" charset="-122"/>
                <a:ea typeface="微软雅黑" panose="020B0503020204020204" pitchFamily="34" charset="-122"/>
                <a:cs typeface="+mn-ea"/>
              </a:rPr>
              <a:t>2</a:t>
            </a:r>
            <a:r>
              <a:rPr lang="zh-CN" altLang="en-US" sz="1400" dirty="0">
                <a:solidFill>
                  <a:schemeClr val="bg2">
                    <a:lumMod val="10000"/>
                  </a:schemeClr>
                </a:solidFill>
                <a:latin typeface="微软雅黑" panose="020B0503020204020204" pitchFamily="34" charset="-122"/>
                <a:ea typeface="微软雅黑" panose="020B0503020204020204" pitchFamily="34" charset="-122"/>
                <a:cs typeface="+mn-ea"/>
              </a:rPr>
              <a:t>．行业市场前景分析</a:t>
            </a:r>
            <a:endParaRPr lang="en-US" altLang="zh-CN" sz="1400" dirty="0">
              <a:solidFill>
                <a:schemeClr val="bg2">
                  <a:lumMod val="10000"/>
                </a:schemeClr>
              </a:solidFill>
              <a:latin typeface="微软雅黑" panose="020B0503020204020204" pitchFamily="34" charset="-122"/>
              <a:ea typeface="微软雅黑" panose="020B0503020204020204" pitchFamily="34" charset="-122"/>
              <a:cs typeface="+mn-ea"/>
            </a:endParaRPr>
          </a:p>
          <a:p>
            <a:pPr>
              <a:lnSpc>
                <a:spcPct val="200000"/>
              </a:lnSpc>
            </a:pPr>
            <a:r>
              <a:rPr lang="en-US" altLang="zh-CN" sz="1400" dirty="0">
                <a:solidFill>
                  <a:schemeClr val="bg2">
                    <a:lumMod val="10000"/>
                  </a:schemeClr>
                </a:solidFill>
                <a:latin typeface="微软雅黑" panose="020B0503020204020204" pitchFamily="34" charset="-122"/>
                <a:ea typeface="微软雅黑" panose="020B0503020204020204" pitchFamily="34" charset="-122"/>
                <a:cs typeface="+mn-ea"/>
              </a:rPr>
              <a:t>3</a:t>
            </a:r>
            <a:r>
              <a:rPr lang="zh-CN" altLang="en-US" sz="1400" dirty="0">
                <a:solidFill>
                  <a:schemeClr val="bg2">
                    <a:lumMod val="10000"/>
                  </a:schemeClr>
                </a:solidFill>
                <a:latin typeface="微软雅黑" panose="020B0503020204020204" pitchFamily="34" charset="-122"/>
                <a:ea typeface="微软雅黑" panose="020B0503020204020204" pitchFamily="34" charset="-122"/>
                <a:cs typeface="+mn-ea"/>
              </a:rPr>
              <a:t>．市场需求预测分析</a:t>
            </a:r>
            <a:endParaRPr lang="en-US" altLang="zh-CN" sz="1400" dirty="0">
              <a:solidFill>
                <a:schemeClr val="bg2">
                  <a:lumMod val="10000"/>
                </a:schemeClr>
              </a:solidFill>
              <a:latin typeface="微软雅黑" panose="020B0503020204020204" pitchFamily="34" charset="-122"/>
              <a:ea typeface="微软雅黑" panose="020B0503020204020204" pitchFamily="34" charset="-122"/>
              <a:cs typeface="+mn-ea"/>
            </a:endParaRPr>
          </a:p>
          <a:p>
            <a:pPr>
              <a:lnSpc>
                <a:spcPct val="200000"/>
              </a:lnSpc>
            </a:pPr>
            <a:r>
              <a:rPr lang="en-US" altLang="zh-CN" sz="1400" dirty="0">
                <a:solidFill>
                  <a:schemeClr val="bg2">
                    <a:lumMod val="10000"/>
                  </a:schemeClr>
                </a:solidFill>
                <a:latin typeface="微软雅黑" panose="020B0503020204020204" pitchFamily="34" charset="-122"/>
                <a:ea typeface="微软雅黑" panose="020B0503020204020204" pitchFamily="34" charset="-122"/>
                <a:cs typeface="+mn-ea"/>
              </a:rPr>
              <a:t>4</a:t>
            </a:r>
            <a:r>
              <a:rPr lang="zh-CN" altLang="en-US" sz="1400" dirty="0">
                <a:solidFill>
                  <a:schemeClr val="bg2">
                    <a:lumMod val="10000"/>
                  </a:schemeClr>
                </a:solidFill>
                <a:latin typeface="微软雅黑" panose="020B0503020204020204" pitchFamily="34" charset="-122"/>
                <a:ea typeface="微软雅黑" panose="020B0503020204020204" pitchFamily="34" charset="-122"/>
                <a:cs typeface="+mn-ea"/>
              </a:rPr>
              <a:t>．项目经营管理分析</a:t>
            </a:r>
            <a:endParaRPr lang="en-US" altLang="zh-CN" sz="1400" dirty="0">
              <a:solidFill>
                <a:schemeClr val="bg2">
                  <a:lumMod val="10000"/>
                </a:schemeClr>
              </a:solidFill>
              <a:latin typeface="微软雅黑" panose="020B0503020204020204" pitchFamily="34" charset="-122"/>
              <a:ea typeface="微软雅黑" panose="020B0503020204020204" pitchFamily="34" charset="-122"/>
              <a:cs typeface="+mn-ea"/>
            </a:endParaRPr>
          </a:p>
          <a:p>
            <a:pPr>
              <a:lnSpc>
                <a:spcPct val="200000"/>
              </a:lnSpc>
            </a:pPr>
            <a:r>
              <a:rPr lang="en-US" altLang="zh-CN" sz="1400" dirty="0">
                <a:solidFill>
                  <a:schemeClr val="bg2">
                    <a:lumMod val="10000"/>
                  </a:schemeClr>
                </a:solidFill>
                <a:latin typeface="微软雅黑" panose="020B0503020204020204" pitchFamily="34" charset="-122"/>
                <a:ea typeface="微软雅黑" panose="020B0503020204020204" pitchFamily="34" charset="-122"/>
                <a:cs typeface="+mn-ea"/>
              </a:rPr>
              <a:t>5</a:t>
            </a:r>
            <a:r>
              <a:rPr lang="zh-CN" altLang="en-US" sz="1400" dirty="0">
                <a:solidFill>
                  <a:schemeClr val="bg2">
                    <a:lumMod val="10000"/>
                  </a:schemeClr>
                </a:solidFill>
                <a:latin typeface="微软雅黑" panose="020B0503020204020204" pitchFamily="34" charset="-122"/>
                <a:ea typeface="微软雅黑" panose="020B0503020204020204" pitchFamily="34" charset="-122"/>
                <a:cs typeface="+mn-ea"/>
              </a:rPr>
              <a:t>．产品或服务市场竞争力分析</a:t>
            </a:r>
            <a:endParaRPr lang="en-US" altLang="zh-CN" sz="1400" dirty="0">
              <a:solidFill>
                <a:schemeClr val="bg2">
                  <a:lumMod val="10000"/>
                </a:schemeClr>
              </a:solidFill>
              <a:latin typeface="微软雅黑" panose="020B0503020204020204" pitchFamily="34" charset="-122"/>
              <a:ea typeface="微软雅黑" panose="020B0503020204020204" pitchFamily="34" charset="-122"/>
              <a:cs typeface="+mn-ea"/>
            </a:endParaRPr>
          </a:p>
        </p:txBody>
      </p:sp>
      <p:sp>
        <p:nvSpPr>
          <p:cNvPr id="10" name="Rectangle 18">
            <a:extLst>
              <a:ext uri="{FF2B5EF4-FFF2-40B4-BE49-F238E27FC236}">
                <a16:creationId xmlns:a16="http://schemas.microsoft.com/office/drawing/2014/main" id="{10F706A3-BB2C-4647-82EF-30E640B90421}"/>
              </a:ext>
            </a:extLst>
          </p:cNvPr>
          <p:cNvSpPr/>
          <p:nvPr/>
        </p:nvSpPr>
        <p:spPr>
          <a:xfrm>
            <a:off x="1009860" y="402584"/>
            <a:ext cx="5794977"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项目非财务分析</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市场需求预测和竞争力分析</a:t>
            </a:r>
          </a:p>
        </p:txBody>
      </p:sp>
    </p:spTree>
    <p:extLst>
      <p:ext uri="{BB962C8B-B14F-4D97-AF65-F5344CB8AC3E}">
        <p14:creationId xmlns:p14="http://schemas.microsoft.com/office/powerpoint/2010/main" val="309167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down)">
                                      <p:cBhvr>
                                        <p:cTn id="1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183100"/>
</p:tagLst>
</file>

<file path=ppt/tags/tag2.xml><?xml version="1.0" encoding="utf-8"?>
<p:tagLst xmlns:a="http://schemas.openxmlformats.org/drawingml/2006/main" xmlns:r="http://schemas.openxmlformats.org/officeDocument/2006/relationships" xmlns:p="http://schemas.openxmlformats.org/presentationml/2006/main">
  <p:tag name="PA" val="v5.1.2"/>
</p:tagLst>
</file>

<file path=ppt/tags/tag3.xml><?xml version="1.0" encoding="utf-8"?>
<p:tagLst xmlns:a="http://schemas.openxmlformats.org/drawingml/2006/main" xmlns:r="http://schemas.openxmlformats.org/officeDocument/2006/relationships" xmlns:p="http://schemas.openxmlformats.org/presentationml/2006/main">
  <p:tag name="PA" val="v5.1.2"/>
</p:tagLst>
</file>

<file path=ppt/tags/tag4.xml><?xml version="1.0" encoding="utf-8"?>
<p:tagLst xmlns:a="http://schemas.openxmlformats.org/drawingml/2006/main" xmlns:r="http://schemas.openxmlformats.org/officeDocument/2006/relationships" xmlns:p="http://schemas.openxmlformats.org/presentationml/2006/main">
  <p:tag name="PA" val="v5.1.2"/>
</p:tagLst>
</file>

<file path=ppt/tags/tag5.xml><?xml version="1.0" encoding="utf-8"?>
<p:tagLst xmlns:a="http://schemas.openxmlformats.org/drawingml/2006/main" xmlns:r="http://schemas.openxmlformats.org/officeDocument/2006/relationships" xmlns:p="http://schemas.openxmlformats.org/presentationml/2006/main">
  <p:tag name="PA" val="v5.1.2"/>
</p:tagLst>
</file>

<file path=ppt/theme/theme1.xml><?xml version="1.0" encoding="utf-8"?>
<a:theme xmlns:a="http://schemas.openxmlformats.org/drawingml/2006/main" name="1_Office 主题​​">
  <a:themeElements>
    <a:clrScheme name="Custom 27">
      <a:dk1>
        <a:srgbClr val="000000"/>
      </a:dk1>
      <a:lt1>
        <a:srgbClr val="FFFFFF"/>
      </a:lt1>
      <a:dk2>
        <a:srgbClr val="44546A"/>
      </a:dk2>
      <a:lt2>
        <a:srgbClr val="E7E6E6"/>
      </a:lt2>
      <a:accent1>
        <a:srgbClr val="004D73"/>
      </a:accent1>
      <a:accent2>
        <a:srgbClr val="3C7AAB"/>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3267</TotalTime>
  <Words>1265</Words>
  <Application>Microsoft Office PowerPoint</Application>
  <PresentationFormat>宽屏</PresentationFormat>
  <Paragraphs>85</Paragraphs>
  <Slides>22</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22</vt:i4>
      </vt:variant>
    </vt:vector>
  </HeadingPairs>
  <TitlesOfParts>
    <vt:vector size="34" baseType="lpstr">
      <vt:lpstr>FZQingKeBenYueSongS-R-GB</vt:lpstr>
      <vt:lpstr>Microsoft YaHei Light</vt:lpstr>
      <vt:lpstr>Source Han Sans SC</vt:lpstr>
      <vt:lpstr>等线</vt:lpstr>
      <vt:lpstr>等线 Light</vt:lpstr>
      <vt:lpstr>思源黑体</vt:lpstr>
      <vt:lpstr>思源黑体 CN Normal</vt:lpstr>
      <vt:lpstr>思源宋体 CN</vt:lpstr>
      <vt:lpstr>思源宋体 CN Heavy</vt:lpstr>
      <vt:lpstr>微软雅黑</vt:lpstr>
      <vt:lpstr>Arial</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123</dc:creator>
  <cp:lastModifiedBy>123</cp:lastModifiedBy>
  <cp:revision>98</cp:revision>
  <dcterms:created xsi:type="dcterms:W3CDTF">2022-09-09T01:53:11Z</dcterms:created>
  <dcterms:modified xsi:type="dcterms:W3CDTF">2022-10-14T10:17:35Z</dcterms:modified>
</cp:coreProperties>
</file>