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87" r:id="rId4"/>
    <p:sldId id="282" r:id="rId5"/>
    <p:sldId id="260" r:id="rId6"/>
    <p:sldId id="288" r:id="rId7"/>
    <p:sldId id="275" r:id="rId8"/>
    <p:sldId id="289" r:id="rId9"/>
    <p:sldId id="290" r:id="rId10"/>
    <p:sldId id="276" r:id="rId11"/>
    <p:sldId id="277" r:id="rId12"/>
    <p:sldId id="291" r:id="rId13"/>
    <p:sldId id="278" r:id="rId14"/>
    <p:sldId id="267"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4" autoAdjust="0"/>
    <p:restoredTop sz="94660"/>
  </p:normalViewPr>
  <p:slideViewPr>
    <p:cSldViewPr snapToGrid="0" showGuides="1">
      <p:cViewPr>
        <p:scale>
          <a:sx n="80" d="100"/>
          <a:sy n="80" d="100"/>
        </p:scale>
        <p:origin x="1008" y="31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80F95-95A9-411B-8A33-4B0CC2FEA226}" type="datetimeFigureOut">
              <a:rPr lang="zh-CN" altLang="en-US" smtClean="0"/>
              <a:t>2022/9/30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6140F-7798-4957-9AC2-78BB7EADB55B}" type="slidenum">
              <a:rPr lang="zh-CN" altLang="en-US" smtClean="0"/>
              <a:t>‹#›</a:t>
            </a:fld>
            <a:endParaRPr lang="zh-CN" altLang="en-US"/>
          </a:p>
        </p:txBody>
      </p:sp>
    </p:spTree>
    <p:extLst>
      <p:ext uri="{BB962C8B-B14F-4D97-AF65-F5344CB8AC3E}">
        <p14:creationId xmlns:p14="http://schemas.microsoft.com/office/powerpoint/2010/main" val="70761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6347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364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85915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6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4069"/>
            <a:ext cx="10515600" cy="1327151"/>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fontAlgn="base">
              <a:spcBef>
                <a:spcPct val="0"/>
              </a:spcBef>
              <a:spcAft>
                <a:spcPct val="0"/>
              </a:spcAft>
              <a:defRPr/>
            </a:pPr>
            <a:fld id="{BF817420-7A5F-4E8A-8A95-A1D1AB6D74FC}" type="datetime1">
              <a:rPr lang="zh-CN" altLang="en-US" smtClean="0">
                <a:latin typeface="Arial" panose="020B0604020202020204" pitchFamily="34" charset="0"/>
                <a:ea typeface="宋体" panose="02010600030101010101" pitchFamily="2" charset="-122"/>
              </a:rPr>
              <a:pPr fontAlgn="base">
                <a:spcBef>
                  <a:spcPct val="0"/>
                </a:spcBef>
                <a:spcAft>
                  <a:spcPct val="0"/>
                </a:spcAft>
                <a:defRPr/>
              </a:pPr>
              <a:t>2022/9/30</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zh-CN" altLang="zh-CN">
              <a:latin typeface="Arial" panose="020B0604020202020204" pitchFamily="34" charset="0"/>
              <a:ea typeface="宋体" panose="02010600030101010101" pitchFamily="2" charset="-122"/>
            </a:endParaRPr>
          </a:p>
        </p:txBody>
      </p:sp>
      <p:sp>
        <p:nvSpPr>
          <p:cNvPr id="5" name="Slide Number Placeholder 5"/>
          <p:cNvSpPr>
            <a:spLocks noGrp="1" noChangeArrowheads="1"/>
          </p:cNvSpPr>
          <p:nvPr>
            <p:ph type="sldNum" sz="quarter" idx="12"/>
          </p:nvPr>
        </p:nvSpPr>
        <p:spPr>
          <a:ln/>
        </p:spPr>
        <p:txBody>
          <a:bodyPr/>
          <a:lstStyle>
            <a:lvl1pPr>
              <a:defRPr/>
            </a:lvl1pPr>
          </a:lstStyle>
          <a:p>
            <a:pPr defTabSz="912261" fontAlgn="base">
              <a:spcBef>
                <a:spcPct val="0"/>
              </a:spcBef>
              <a:spcAft>
                <a:spcPct val="0"/>
              </a:spcAft>
              <a:defRPr/>
            </a:pPr>
            <a:fld id="{62E0817F-478C-43E8-B957-E97021C4B95C}" type="slidenum">
              <a:rPr lang="zh-CN" altLang="en-US" smtClean="0">
                <a:latin typeface="Arial" panose="020B0604020202020204" pitchFamily="34" charset="0"/>
                <a:ea typeface="宋体" panose="02010600030101010101" pitchFamily="2" charset="-122"/>
              </a:rPr>
              <a:pPr defTabSz="912261" fontAlgn="base">
                <a:spcBef>
                  <a:spcPct val="0"/>
                </a:spcBef>
                <a:spcAft>
                  <a:spcPct val="0"/>
                </a:spcAft>
                <a:defRPr/>
              </a:pPr>
              <a:t>‹#›</a:t>
            </a:fld>
            <a:endParaRPr lang="zh-CN" altLang="en-US" sz="24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40178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25966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3949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708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5719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22653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6216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0403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971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2022/9/30</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9921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3" name="Pentagon 8"/>
          <p:cNvSpPr/>
          <p:nvPr/>
        </p:nvSpPr>
        <p:spPr>
          <a:xfrm rot="5400000">
            <a:off x="3850550" y="-2255278"/>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 name="Title 5"/>
          <p:cNvSpPr txBox="1"/>
          <p:nvPr/>
        </p:nvSpPr>
        <p:spPr>
          <a:xfrm>
            <a:off x="1819142" y="1881164"/>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mn-lt"/>
              </a:rPr>
              <a:t>金融服务师认证培训</a:t>
            </a:r>
          </a:p>
        </p:txBody>
      </p:sp>
      <p:sp>
        <p:nvSpPr>
          <p:cNvPr id="5" name="文本框 6"/>
          <p:cNvSpPr txBox="1"/>
          <p:nvPr/>
        </p:nvSpPr>
        <p:spPr>
          <a:xfrm>
            <a:off x="2089350" y="2811300"/>
            <a:ext cx="8097388" cy="645160"/>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ea"/>
              <a:sym typeface="+mn-lt"/>
            </a:endParaRPr>
          </a:p>
        </p:txBody>
      </p:sp>
      <p:sp>
        <p:nvSpPr>
          <p:cNvPr id="7" name="Freeform 19"/>
          <p:cNvSpPr/>
          <p:nvPr/>
        </p:nvSpPr>
        <p:spPr bwMode="auto">
          <a:xfrm rot="5400000" flipH="1">
            <a:off x="4907006" y="-661857"/>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Tree>
    <p:extLst>
      <p:ext uri="{BB962C8B-B14F-4D97-AF65-F5344CB8AC3E}">
        <p14:creationId xmlns:p14="http://schemas.microsoft.com/office/powerpoint/2010/main" val="4060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2" name="Rectangle 18">
            <a:extLst>
              <a:ext uri="{FF2B5EF4-FFF2-40B4-BE49-F238E27FC236}">
                <a16:creationId xmlns:a16="http://schemas.microsoft.com/office/drawing/2014/main" id="{ECC65494-51CC-4D25-8B30-EA873D1AC00E}"/>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客户信用评级</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客户评级主标尺</a:t>
            </a:r>
          </a:p>
        </p:txBody>
      </p:sp>
      <p:grpSp>
        <p:nvGrpSpPr>
          <p:cNvPr id="2" name="组合 1">
            <a:extLst>
              <a:ext uri="{FF2B5EF4-FFF2-40B4-BE49-F238E27FC236}">
                <a16:creationId xmlns:a16="http://schemas.microsoft.com/office/drawing/2014/main" id="{66E5B8CA-9D7C-4F19-B151-083F0D23AAE5}"/>
              </a:ext>
            </a:extLst>
          </p:cNvPr>
          <p:cNvGrpSpPr/>
          <p:nvPr/>
        </p:nvGrpSpPr>
        <p:grpSpPr>
          <a:xfrm>
            <a:off x="4195764" y="1277826"/>
            <a:ext cx="3800472" cy="3794398"/>
            <a:chOff x="4195764" y="911505"/>
            <a:chExt cx="3800472" cy="3794398"/>
          </a:xfrm>
        </p:grpSpPr>
        <p:grpSp>
          <p:nvGrpSpPr>
            <p:cNvPr id="45" name="千图PPT彼岸天：ID 8661124库_组合 2">
              <a:extLst>
                <a:ext uri="{FF2B5EF4-FFF2-40B4-BE49-F238E27FC236}">
                  <a16:creationId xmlns:a16="http://schemas.microsoft.com/office/drawing/2014/main" id="{19F24E07-A178-4E1D-BD1B-D757CADD44F3}"/>
                </a:ext>
              </a:extLst>
            </p:cNvPr>
            <p:cNvGrpSpPr/>
            <p:nvPr>
              <p:custDataLst>
                <p:tags r:id="rId1"/>
              </p:custDataLst>
            </p:nvPr>
          </p:nvGrpSpPr>
          <p:grpSpPr>
            <a:xfrm>
              <a:off x="4195764" y="911505"/>
              <a:ext cx="3800472" cy="3794398"/>
              <a:chOff x="4195764" y="1304051"/>
              <a:chExt cx="3800472" cy="3794398"/>
            </a:xfrm>
          </p:grpSpPr>
          <p:sp>
            <p:nvSpPr>
              <p:cNvPr id="46" name="Freeform: Shape 27">
                <a:extLst>
                  <a:ext uri="{FF2B5EF4-FFF2-40B4-BE49-F238E27FC236}">
                    <a16:creationId xmlns:a16="http://schemas.microsoft.com/office/drawing/2014/main" id="{3F64AB8A-5EE0-4C2B-BD71-6602DE706744}"/>
                  </a:ext>
                </a:extLst>
              </p:cNvPr>
              <p:cNvSpPr/>
              <p:nvPr/>
            </p:nvSpPr>
            <p:spPr bwMode="auto">
              <a:xfrm>
                <a:off x="6096000" y="1304051"/>
                <a:ext cx="1809168" cy="1900236"/>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chemeClr val="accent2"/>
              </a:solidFill>
              <a:ln w="9525">
                <a:noFill/>
                <a:round/>
              </a:ln>
            </p:spPr>
            <p:txBody>
              <a:bodyPr anchor="ctr"/>
              <a:lstStyle/>
              <a:p>
                <a:pPr algn="ctr"/>
                <a:endParaRPr>
                  <a:latin typeface="Source Han Sans SC"/>
                  <a:cs typeface="+mn-ea"/>
                  <a:sym typeface="Source Han Sans SC"/>
                </a:endParaRPr>
              </a:p>
            </p:txBody>
          </p:sp>
          <p:sp>
            <p:nvSpPr>
              <p:cNvPr id="47" name="Freeform: Shape 28">
                <a:extLst>
                  <a:ext uri="{FF2B5EF4-FFF2-40B4-BE49-F238E27FC236}">
                    <a16:creationId xmlns:a16="http://schemas.microsoft.com/office/drawing/2014/main" id="{7CB23404-4421-41A7-8C48-47D50BE467D3}"/>
                  </a:ext>
                </a:extLst>
              </p:cNvPr>
              <p:cNvSpPr/>
              <p:nvPr/>
            </p:nvSpPr>
            <p:spPr bwMode="auto">
              <a:xfrm>
                <a:off x="4286832" y="1304051"/>
                <a:ext cx="1809168" cy="1900236"/>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chemeClr val="accent1"/>
              </a:solidFill>
              <a:ln w="9525">
                <a:noFill/>
                <a:round/>
              </a:ln>
            </p:spPr>
            <p:txBody>
              <a:bodyPr anchor="ctr"/>
              <a:lstStyle/>
              <a:p>
                <a:pPr algn="ctr"/>
                <a:endParaRPr>
                  <a:latin typeface="Source Han Sans SC"/>
                  <a:cs typeface="+mn-ea"/>
                  <a:sym typeface="Source Han Sans SC"/>
                </a:endParaRPr>
              </a:p>
            </p:txBody>
          </p:sp>
          <p:sp>
            <p:nvSpPr>
              <p:cNvPr id="48" name="Freeform: Shape 37">
                <a:extLst>
                  <a:ext uri="{FF2B5EF4-FFF2-40B4-BE49-F238E27FC236}">
                    <a16:creationId xmlns:a16="http://schemas.microsoft.com/office/drawing/2014/main" id="{F35E9D12-3A1A-4F43-88F1-650785F951E2}"/>
                  </a:ext>
                </a:extLst>
              </p:cNvPr>
              <p:cNvSpPr/>
              <p:nvPr/>
            </p:nvSpPr>
            <p:spPr bwMode="auto">
              <a:xfrm>
                <a:off x="6096000" y="2621467"/>
                <a:ext cx="1900236" cy="211879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chemeClr val="accent3"/>
              </a:solidFill>
              <a:ln w="9525">
                <a:noFill/>
                <a:round/>
              </a:ln>
            </p:spPr>
            <p:txBody>
              <a:bodyPr anchor="ctr"/>
              <a:lstStyle/>
              <a:p>
                <a:pPr algn="ctr"/>
                <a:endParaRPr>
                  <a:latin typeface="Source Han Sans SC"/>
                  <a:cs typeface="+mn-ea"/>
                  <a:sym typeface="Source Han Sans SC"/>
                </a:endParaRPr>
              </a:p>
            </p:txBody>
          </p:sp>
          <p:sp>
            <p:nvSpPr>
              <p:cNvPr id="49" name="Freeform: Shape 40">
                <a:extLst>
                  <a:ext uri="{FF2B5EF4-FFF2-40B4-BE49-F238E27FC236}">
                    <a16:creationId xmlns:a16="http://schemas.microsoft.com/office/drawing/2014/main" id="{8306BCBA-9341-4E54-A446-ED01A57F51C6}"/>
                  </a:ext>
                </a:extLst>
              </p:cNvPr>
              <p:cNvSpPr/>
              <p:nvPr/>
            </p:nvSpPr>
            <p:spPr bwMode="auto">
              <a:xfrm>
                <a:off x="4195764" y="2621467"/>
                <a:ext cx="1900236" cy="211879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chemeClr val="accent5"/>
              </a:solidFill>
              <a:ln w="9525">
                <a:noFill/>
                <a:round/>
              </a:ln>
            </p:spPr>
            <p:txBody>
              <a:bodyPr anchor="ctr"/>
              <a:lstStyle/>
              <a:p>
                <a:pPr algn="ctr"/>
                <a:endParaRPr>
                  <a:latin typeface="Source Han Sans SC"/>
                  <a:cs typeface="+mn-ea"/>
                  <a:sym typeface="Source Han Sans SC"/>
                </a:endParaRPr>
              </a:p>
            </p:txBody>
          </p:sp>
          <p:sp>
            <p:nvSpPr>
              <p:cNvPr id="50" name="Freeform: Shape 53">
                <a:extLst>
                  <a:ext uri="{FF2B5EF4-FFF2-40B4-BE49-F238E27FC236}">
                    <a16:creationId xmlns:a16="http://schemas.microsoft.com/office/drawing/2014/main" id="{F7A57B0F-06B1-48E8-9F7B-24CC0D69537C}"/>
                  </a:ext>
                </a:extLst>
              </p:cNvPr>
              <p:cNvSpPr/>
              <p:nvPr/>
            </p:nvSpPr>
            <p:spPr bwMode="auto">
              <a:xfrm>
                <a:off x="4984998" y="3204287"/>
                <a:ext cx="2228072" cy="1894162"/>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chemeClr val="accent4"/>
              </a:solidFill>
              <a:ln w="9525">
                <a:noFill/>
                <a:round/>
              </a:ln>
            </p:spPr>
            <p:txBody>
              <a:bodyPr anchor="ctr"/>
              <a:lstStyle/>
              <a:p>
                <a:pPr algn="ctr"/>
                <a:endParaRPr>
                  <a:latin typeface="Source Han Sans SC"/>
                  <a:cs typeface="+mn-ea"/>
                  <a:sym typeface="Source Han Sans SC"/>
                </a:endParaRPr>
              </a:p>
            </p:txBody>
          </p:sp>
          <p:grpSp>
            <p:nvGrpSpPr>
              <p:cNvPr id="51" name="Group 64">
                <a:extLst>
                  <a:ext uri="{FF2B5EF4-FFF2-40B4-BE49-F238E27FC236}">
                    <a16:creationId xmlns:a16="http://schemas.microsoft.com/office/drawing/2014/main" id="{F89B2DD8-0F3C-4C7C-8CEC-CFDED1E47D63}"/>
                  </a:ext>
                </a:extLst>
              </p:cNvPr>
              <p:cNvGrpSpPr/>
              <p:nvPr/>
            </p:nvGrpSpPr>
            <p:grpSpPr>
              <a:xfrm>
                <a:off x="5173203" y="2275416"/>
                <a:ext cx="1845594" cy="1845594"/>
                <a:chOff x="3902924" y="1942540"/>
                <a:chExt cx="1338152" cy="1338152"/>
              </a:xfrm>
            </p:grpSpPr>
            <p:sp>
              <p:nvSpPr>
                <p:cNvPr id="53" name="Freeform: Shape 65">
                  <a:extLst>
                    <a:ext uri="{FF2B5EF4-FFF2-40B4-BE49-F238E27FC236}">
                      <a16:creationId xmlns:a16="http://schemas.microsoft.com/office/drawing/2014/main" id="{9973CF88-0176-4E84-890C-C7FC71B1D03A}"/>
                    </a:ext>
                  </a:extLst>
                </p:cNvPr>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ln>
              </p:spPr>
              <p:txBody>
                <a:bodyPr anchor="ctr"/>
                <a:lstStyle/>
                <a:p>
                  <a:pPr algn="ctr"/>
                  <a:endParaRPr>
                    <a:latin typeface="Source Han Sans SC"/>
                    <a:cs typeface="+mn-ea"/>
                    <a:sym typeface="Source Han Sans SC"/>
                  </a:endParaRPr>
                </a:p>
              </p:txBody>
            </p:sp>
            <p:grpSp>
              <p:nvGrpSpPr>
                <p:cNvPr id="54" name="Group 66">
                  <a:extLst>
                    <a:ext uri="{FF2B5EF4-FFF2-40B4-BE49-F238E27FC236}">
                      <a16:creationId xmlns:a16="http://schemas.microsoft.com/office/drawing/2014/main" id="{C6C0ADBD-CE0E-4B1E-9067-3C9F30384C99}"/>
                    </a:ext>
                  </a:extLst>
                </p:cNvPr>
                <p:cNvGrpSpPr/>
                <p:nvPr/>
              </p:nvGrpSpPr>
              <p:grpSpPr>
                <a:xfrm>
                  <a:off x="4256314" y="2291662"/>
                  <a:ext cx="631372" cy="639908"/>
                  <a:chOff x="4257902" y="2653434"/>
                  <a:chExt cx="631372" cy="639908"/>
                </a:xfrm>
              </p:grpSpPr>
              <p:sp>
                <p:nvSpPr>
                  <p:cNvPr id="56" name="Freeform: Shape 67">
                    <a:extLst>
                      <a:ext uri="{FF2B5EF4-FFF2-40B4-BE49-F238E27FC236}">
                        <a16:creationId xmlns:a16="http://schemas.microsoft.com/office/drawing/2014/main" id="{46499B23-1D5B-4076-91A2-221A23ECB373}"/>
                      </a:ext>
                    </a:extLst>
                  </p:cNvPr>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tx1">
                      <a:lumMod val="65000"/>
                      <a:lumOff val="35000"/>
                    </a:schemeClr>
                  </a:solidFill>
                  <a:ln w="9525">
                    <a:noFill/>
                    <a:round/>
                  </a:ln>
                </p:spPr>
                <p:txBody>
                  <a:bodyPr anchor="ctr"/>
                  <a:lstStyle/>
                  <a:p>
                    <a:pPr algn="ctr"/>
                    <a:endParaRPr>
                      <a:latin typeface="Source Han Sans SC"/>
                      <a:cs typeface="+mn-ea"/>
                      <a:sym typeface="Source Han Sans SC"/>
                    </a:endParaRPr>
                  </a:p>
                </p:txBody>
              </p:sp>
              <p:sp>
                <p:nvSpPr>
                  <p:cNvPr id="61" name="Freeform: Shape 68">
                    <a:extLst>
                      <a:ext uri="{FF2B5EF4-FFF2-40B4-BE49-F238E27FC236}">
                        <a16:creationId xmlns:a16="http://schemas.microsoft.com/office/drawing/2014/main" id="{E1D47AB9-41C3-4C95-ABAE-A969BE3EA390}"/>
                      </a:ext>
                    </a:extLst>
                  </p:cNvPr>
                  <p:cNvSpPr/>
                  <p:nvPr/>
                </p:nvSpPr>
                <p:spPr bwMode="auto">
                  <a:xfrm>
                    <a:off x="4547992" y="2764348"/>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tx1">
                      <a:lumMod val="65000"/>
                      <a:lumOff val="35000"/>
                    </a:schemeClr>
                  </a:solidFill>
                  <a:ln w="9525">
                    <a:noFill/>
                    <a:round/>
                  </a:ln>
                </p:spPr>
                <p:txBody>
                  <a:bodyPr anchor="ctr"/>
                  <a:lstStyle/>
                  <a:p>
                    <a:pPr algn="ctr"/>
                    <a:endParaRPr>
                      <a:latin typeface="Source Han Sans SC"/>
                      <a:cs typeface="+mn-ea"/>
                      <a:sym typeface="Source Han Sans SC"/>
                    </a:endParaRPr>
                  </a:p>
                </p:txBody>
              </p:sp>
            </p:grpSp>
          </p:grpSp>
        </p:grpSp>
        <p:grpSp>
          <p:nvGrpSpPr>
            <p:cNvPr id="62" name="千图PPT彼岸天：ID 8661124库_组合 39">
              <a:extLst>
                <a:ext uri="{FF2B5EF4-FFF2-40B4-BE49-F238E27FC236}">
                  <a16:creationId xmlns:a16="http://schemas.microsoft.com/office/drawing/2014/main" id="{3F3F5320-69B2-4B53-A44D-B9F6463AC844}"/>
                </a:ext>
              </a:extLst>
            </p:cNvPr>
            <p:cNvGrpSpPr/>
            <p:nvPr>
              <p:custDataLst>
                <p:tags r:id="rId2"/>
              </p:custDataLst>
            </p:nvPr>
          </p:nvGrpSpPr>
          <p:grpSpPr>
            <a:xfrm>
              <a:off x="6564175" y="1284282"/>
              <a:ext cx="709012" cy="709012"/>
              <a:chOff x="6143330" y="1459595"/>
              <a:chExt cx="638470" cy="638470"/>
            </a:xfrm>
          </p:grpSpPr>
          <p:sp>
            <p:nvSpPr>
              <p:cNvPr id="63" name="Oval 44">
                <a:extLst>
                  <a:ext uri="{FF2B5EF4-FFF2-40B4-BE49-F238E27FC236}">
                    <a16:creationId xmlns:a16="http://schemas.microsoft.com/office/drawing/2014/main" id="{69F49814-A013-410E-A037-EB58106884E7}"/>
                  </a:ext>
                </a:extLst>
              </p:cNvPr>
              <p:cNvSpPr/>
              <p:nvPr/>
            </p:nvSpPr>
            <p:spPr>
              <a:xfrm rot="18900000">
                <a:off x="6143330" y="1459595"/>
                <a:ext cx="638470" cy="6384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65" name="Group 45">
                <a:extLst>
                  <a:ext uri="{FF2B5EF4-FFF2-40B4-BE49-F238E27FC236}">
                    <a16:creationId xmlns:a16="http://schemas.microsoft.com/office/drawing/2014/main" id="{142BC452-7ED5-438F-B00B-17B759CA1BB3}"/>
                  </a:ext>
                </a:extLst>
              </p:cNvPr>
              <p:cNvGrpSpPr/>
              <p:nvPr/>
            </p:nvGrpSpPr>
            <p:grpSpPr>
              <a:xfrm>
                <a:off x="6308820" y="1602113"/>
                <a:ext cx="307491" cy="353435"/>
                <a:chOff x="5130801" y="1333499"/>
                <a:chExt cx="276225" cy="317500"/>
              </a:xfrm>
              <a:solidFill>
                <a:schemeClr val="bg1"/>
              </a:solidFill>
            </p:grpSpPr>
            <p:sp>
              <p:nvSpPr>
                <p:cNvPr id="66" name="Freeform: Shape 46">
                  <a:extLst>
                    <a:ext uri="{FF2B5EF4-FFF2-40B4-BE49-F238E27FC236}">
                      <a16:creationId xmlns:a16="http://schemas.microsoft.com/office/drawing/2014/main" id="{B36C7218-5734-4A13-B7D3-B2F2FD1E6292}"/>
                    </a:ext>
                  </a:extLst>
                </p:cNvPr>
                <p:cNvSpPr/>
                <p:nvPr/>
              </p:nvSpPr>
              <p:spPr bwMode="auto">
                <a:xfrm>
                  <a:off x="5167313" y="1333499"/>
                  <a:ext cx="203200" cy="166688"/>
                </a:xfrm>
                <a:custGeom>
                  <a:avLst/>
                  <a:gdLst/>
                  <a:ahLst/>
                  <a:cxnLst>
                    <a:cxn ang="0">
                      <a:pos x="44" y="12"/>
                    </a:cxn>
                    <a:cxn ang="0">
                      <a:pos x="17" y="28"/>
                    </a:cxn>
                    <a:cxn ang="0">
                      <a:pos x="16" y="28"/>
                    </a:cxn>
                    <a:cxn ang="0">
                      <a:pos x="15" y="28"/>
                    </a:cxn>
                    <a:cxn ang="0">
                      <a:pos x="14" y="27"/>
                    </a:cxn>
                    <a:cxn ang="0">
                      <a:pos x="42" y="6"/>
                    </a:cxn>
                    <a:cxn ang="0">
                      <a:pos x="46" y="6"/>
                    </a:cxn>
                    <a:cxn ang="0">
                      <a:pos x="74" y="27"/>
                    </a:cxn>
                    <a:cxn ang="0">
                      <a:pos x="73" y="28"/>
                    </a:cxn>
                    <a:cxn ang="0">
                      <a:pos x="72" y="28"/>
                    </a:cxn>
                    <a:cxn ang="0">
                      <a:pos x="71" y="28"/>
                    </a:cxn>
                    <a:cxn ang="0">
                      <a:pos x="44" y="12"/>
                    </a:cxn>
                    <a:cxn ang="0">
                      <a:pos x="81" y="27"/>
                    </a:cxn>
                    <a:cxn ang="0">
                      <a:pos x="46" y="0"/>
                    </a:cxn>
                    <a:cxn ang="0">
                      <a:pos x="42" y="0"/>
                    </a:cxn>
                    <a:cxn ang="0">
                      <a:pos x="8" y="27"/>
                    </a:cxn>
                    <a:cxn ang="0">
                      <a:pos x="6" y="28"/>
                    </a:cxn>
                    <a:cxn ang="0">
                      <a:pos x="0" y="42"/>
                    </a:cxn>
                    <a:cxn ang="0">
                      <a:pos x="0" y="48"/>
                    </a:cxn>
                    <a:cxn ang="0">
                      <a:pos x="8" y="58"/>
                    </a:cxn>
                    <a:cxn ang="0">
                      <a:pos x="15" y="58"/>
                    </a:cxn>
                    <a:cxn ang="0">
                      <a:pos x="17" y="58"/>
                    </a:cxn>
                    <a:cxn ang="0">
                      <a:pos x="18" y="58"/>
                    </a:cxn>
                    <a:cxn ang="0">
                      <a:pos x="44" y="73"/>
                    </a:cxn>
                    <a:cxn ang="0">
                      <a:pos x="70" y="58"/>
                    </a:cxn>
                    <a:cxn ang="0">
                      <a:pos x="71" y="58"/>
                    </a:cxn>
                    <a:cxn ang="0">
                      <a:pos x="73" y="58"/>
                    </a:cxn>
                    <a:cxn ang="0">
                      <a:pos x="80" y="58"/>
                    </a:cxn>
                    <a:cxn ang="0">
                      <a:pos x="88" y="48"/>
                    </a:cxn>
                    <a:cxn ang="0">
                      <a:pos x="88" y="42"/>
                    </a:cxn>
                    <a:cxn ang="0">
                      <a:pos x="82" y="28"/>
                    </a:cxn>
                    <a:cxn ang="0">
                      <a:pos x="81" y="27"/>
                    </a:cxn>
                  </a:cxnLst>
                  <a:rect l="0" t="0" r="r" b="b"/>
                  <a:pathLst>
                    <a:path w="88" h="73">
                      <a:moveTo>
                        <a:pt x="44" y="12"/>
                      </a:moveTo>
                      <a:cubicBezTo>
                        <a:pt x="32" y="12"/>
                        <a:pt x="22" y="18"/>
                        <a:pt x="17" y="28"/>
                      </a:cubicBezTo>
                      <a:cubicBezTo>
                        <a:pt x="17" y="28"/>
                        <a:pt x="17" y="28"/>
                        <a:pt x="16" y="28"/>
                      </a:cubicBezTo>
                      <a:cubicBezTo>
                        <a:pt x="16" y="28"/>
                        <a:pt x="15" y="28"/>
                        <a:pt x="15" y="28"/>
                      </a:cubicBezTo>
                      <a:cubicBezTo>
                        <a:pt x="15" y="28"/>
                        <a:pt x="14" y="28"/>
                        <a:pt x="14" y="27"/>
                      </a:cubicBezTo>
                      <a:cubicBezTo>
                        <a:pt x="15" y="15"/>
                        <a:pt x="28" y="6"/>
                        <a:pt x="42" y="6"/>
                      </a:cubicBezTo>
                      <a:cubicBezTo>
                        <a:pt x="46" y="6"/>
                        <a:pt x="46" y="6"/>
                        <a:pt x="46" y="6"/>
                      </a:cubicBezTo>
                      <a:cubicBezTo>
                        <a:pt x="60" y="6"/>
                        <a:pt x="72" y="15"/>
                        <a:pt x="74" y="27"/>
                      </a:cubicBezTo>
                      <a:cubicBezTo>
                        <a:pt x="74" y="27"/>
                        <a:pt x="74" y="28"/>
                        <a:pt x="73" y="28"/>
                      </a:cubicBezTo>
                      <a:cubicBezTo>
                        <a:pt x="73" y="28"/>
                        <a:pt x="73" y="28"/>
                        <a:pt x="72" y="28"/>
                      </a:cubicBezTo>
                      <a:cubicBezTo>
                        <a:pt x="72" y="28"/>
                        <a:pt x="71" y="28"/>
                        <a:pt x="71" y="28"/>
                      </a:cubicBezTo>
                      <a:cubicBezTo>
                        <a:pt x="66" y="18"/>
                        <a:pt x="56" y="12"/>
                        <a:pt x="44" y="12"/>
                      </a:cubicBezTo>
                      <a:moveTo>
                        <a:pt x="81" y="27"/>
                      </a:moveTo>
                      <a:cubicBezTo>
                        <a:pt x="79" y="12"/>
                        <a:pt x="64" y="0"/>
                        <a:pt x="46" y="0"/>
                      </a:cubicBezTo>
                      <a:cubicBezTo>
                        <a:pt x="42" y="0"/>
                        <a:pt x="42" y="0"/>
                        <a:pt x="42" y="0"/>
                      </a:cubicBezTo>
                      <a:cubicBezTo>
                        <a:pt x="24" y="0"/>
                        <a:pt x="9" y="11"/>
                        <a:pt x="8" y="27"/>
                      </a:cubicBezTo>
                      <a:cubicBezTo>
                        <a:pt x="7" y="28"/>
                        <a:pt x="7" y="28"/>
                        <a:pt x="6" y="28"/>
                      </a:cubicBezTo>
                      <a:cubicBezTo>
                        <a:pt x="4" y="29"/>
                        <a:pt x="0" y="32"/>
                        <a:pt x="0" y="42"/>
                      </a:cubicBezTo>
                      <a:cubicBezTo>
                        <a:pt x="0" y="48"/>
                        <a:pt x="0" y="48"/>
                        <a:pt x="0" y="48"/>
                      </a:cubicBezTo>
                      <a:cubicBezTo>
                        <a:pt x="0" y="56"/>
                        <a:pt x="6" y="58"/>
                        <a:pt x="8" y="58"/>
                      </a:cubicBezTo>
                      <a:cubicBezTo>
                        <a:pt x="15" y="58"/>
                        <a:pt x="15" y="58"/>
                        <a:pt x="15" y="58"/>
                      </a:cubicBezTo>
                      <a:cubicBezTo>
                        <a:pt x="16" y="58"/>
                        <a:pt x="16" y="57"/>
                        <a:pt x="17" y="58"/>
                      </a:cubicBezTo>
                      <a:cubicBezTo>
                        <a:pt x="17" y="58"/>
                        <a:pt x="18" y="58"/>
                        <a:pt x="18" y="58"/>
                      </a:cubicBezTo>
                      <a:cubicBezTo>
                        <a:pt x="23" y="67"/>
                        <a:pt x="33" y="73"/>
                        <a:pt x="44" y="73"/>
                      </a:cubicBezTo>
                      <a:cubicBezTo>
                        <a:pt x="55" y="73"/>
                        <a:pt x="65" y="67"/>
                        <a:pt x="70" y="58"/>
                      </a:cubicBezTo>
                      <a:cubicBezTo>
                        <a:pt x="70" y="58"/>
                        <a:pt x="71" y="58"/>
                        <a:pt x="71" y="58"/>
                      </a:cubicBezTo>
                      <a:cubicBezTo>
                        <a:pt x="72" y="57"/>
                        <a:pt x="72" y="58"/>
                        <a:pt x="73" y="58"/>
                      </a:cubicBezTo>
                      <a:cubicBezTo>
                        <a:pt x="80" y="58"/>
                        <a:pt x="80" y="58"/>
                        <a:pt x="80" y="58"/>
                      </a:cubicBezTo>
                      <a:cubicBezTo>
                        <a:pt x="83" y="58"/>
                        <a:pt x="88" y="56"/>
                        <a:pt x="88" y="48"/>
                      </a:cubicBezTo>
                      <a:cubicBezTo>
                        <a:pt x="88" y="42"/>
                        <a:pt x="88" y="42"/>
                        <a:pt x="88" y="42"/>
                      </a:cubicBezTo>
                      <a:cubicBezTo>
                        <a:pt x="88" y="32"/>
                        <a:pt x="84" y="29"/>
                        <a:pt x="82" y="28"/>
                      </a:cubicBezTo>
                      <a:cubicBezTo>
                        <a:pt x="81" y="28"/>
                        <a:pt x="81" y="28"/>
                        <a:pt x="81" y="27"/>
                      </a:cubicBezTo>
                    </a:path>
                  </a:pathLst>
                </a:custGeom>
                <a:grpFill/>
                <a:ln w="9525">
                  <a:noFill/>
                  <a:round/>
                </a:ln>
              </p:spPr>
              <p:txBody>
                <a:bodyPr anchor="ctr"/>
                <a:lstStyle/>
                <a:p>
                  <a:pPr algn="ctr"/>
                  <a:endParaRPr>
                    <a:latin typeface="Source Han Sans SC"/>
                    <a:cs typeface="+mn-ea"/>
                    <a:sym typeface="Source Han Sans SC"/>
                  </a:endParaRPr>
                </a:p>
              </p:txBody>
            </p:sp>
            <p:sp>
              <p:nvSpPr>
                <p:cNvPr id="67" name="Freeform: Shape 47">
                  <a:extLst>
                    <a:ext uri="{FF2B5EF4-FFF2-40B4-BE49-F238E27FC236}">
                      <a16:creationId xmlns:a16="http://schemas.microsoft.com/office/drawing/2014/main" id="{C9E084F4-68EE-4F0E-874A-D5564BE5DCA4}"/>
                    </a:ext>
                  </a:extLst>
                </p:cNvPr>
                <p:cNvSpPr/>
                <p:nvPr/>
              </p:nvSpPr>
              <p:spPr bwMode="auto">
                <a:xfrm>
                  <a:off x="5130801" y="1519236"/>
                  <a:ext cx="276225" cy="131763"/>
                </a:xfrm>
                <a:custGeom>
                  <a:avLst/>
                  <a:gdLst/>
                  <a:ahLst/>
                  <a:cxnLst>
                    <a:cxn ang="0">
                      <a:pos x="85" y="26"/>
                    </a:cxn>
                    <a:cxn ang="0">
                      <a:pos x="82" y="28"/>
                    </a:cxn>
                    <a:cxn ang="0">
                      <a:pos x="67" y="28"/>
                    </a:cxn>
                    <a:cxn ang="0">
                      <a:pos x="65" y="26"/>
                    </a:cxn>
                    <a:cxn ang="0">
                      <a:pos x="65" y="22"/>
                    </a:cxn>
                    <a:cxn ang="0">
                      <a:pos x="67" y="20"/>
                    </a:cxn>
                    <a:cxn ang="0">
                      <a:pos x="82" y="20"/>
                    </a:cxn>
                    <a:cxn ang="0">
                      <a:pos x="85" y="22"/>
                    </a:cxn>
                    <a:cxn ang="0">
                      <a:pos x="85" y="26"/>
                    </a:cxn>
                    <a:cxn ang="0">
                      <a:pos x="119" y="54"/>
                    </a:cxn>
                    <a:cxn ang="0">
                      <a:pos x="99" y="11"/>
                    </a:cxn>
                    <a:cxn ang="0">
                      <a:pos x="85" y="0"/>
                    </a:cxn>
                    <a:cxn ang="0">
                      <a:pos x="36" y="0"/>
                    </a:cxn>
                    <a:cxn ang="0">
                      <a:pos x="35" y="0"/>
                    </a:cxn>
                    <a:cxn ang="0">
                      <a:pos x="22" y="11"/>
                    </a:cxn>
                    <a:cxn ang="0">
                      <a:pos x="1" y="54"/>
                    </a:cxn>
                    <a:cxn ang="0">
                      <a:pos x="4" y="58"/>
                    </a:cxn>
                    <a:cxn ang="0">
                      <a:pos x="19" y="58"/>
                    </a:cxn>
                    <a:cxn ang="0">
                      <a:pos x="22" y="55"/>
                    </a:cxn>
                    <a:cxn ang="0">
                      <a:pos x="31" y="39"/>
                    </a:cxn>
                    <a:cxn ang="0">
                      <a:pos x="33" y="40"/>
                    </a:cxn>
                    <a:cxn ang="0">
                      <a:pos x="34" y="54"/>
                    </a:cxn>
                    <a:cxn ang="0">
                      <a:pos x="36" y="58"/>
                    </a:cxn>
                    <a:cxn ang="0">
                      <a:pos x="86" y="58"/>
                    </a:cxn>
                    <a:cxn ang="0">
                      <a:pos x="90" y="53"/>
                    </a:cxn>
                    <a:cxn ang="0">
                      <a:pos x="90" y="40"/>
                    </a:cxn>
                    <a:cxn ang="0">
                      <a:pos x="92" y="39"/>
                    </a:cxn>
                    <a:cxn ang="0">
                      <a:pos x="100" y="55"/>
                    </a:cxn>
                    <a:cxn ang="0">
                      <a:pos x="104" y="58"/>
                    </a:cxn>
                    <a:cxn ang="0">
                      <a:pos x="116" y="58"/>
                    </a:cxn>
                    <a:cxn ang="0">
                      <a:pos x="119" y="54"/>
                    </a:cxn>
                  </a:cxnLst>
                  <a:rect l="0" t="0" r="r" b="b"/>
                  <a:pathLst>
                    <a:path w="120" h="58">
                      <a:moveTo>
                        <a:pt x="85" y="26"/>
                      </a:moveTo>
                      <a:cubicBezTo>
                        <a:pt x="85" y="27"/>
                        <a:pt x="84" y="28"/>
                        <a:pt x="82" y="28"/>
                      </a:cubicBezTo>
                      <a:cubicBezTo>
                        <a:pt x="67" y="28"/>
                        <a:pt x="67" y="28"/>
                        <a:pt x="67" y="28"/>
                      </a:cubicBezTo>
                      <a:cubicBezTo>
                        <a:pt x="66" y="28"/>
                        <a:pt x="65" y="27"/>
                        <a:pt x="65" y="26"/>
                      </a:cubicBezTo>
                      <a:cubicBezTo>
                        <a:pt x="65" y="22"/>
                        <a:pt x="65" y="22"/>
                        <a:pt x="65" y="22"/>
                      </a:cubicBezTo>
                      <a:cubicBezTo>
                        <a:pt x="65" y="21"/>
                        <a:pt x="66" y="20"/>
                        <a:pt x="67" y="20"/>
                      </a:cubicBezTo>
                      <a:cubicBezTo>
                        <a:pt x="82" y="20"/>
                        <a:pt x="82" y="20"/>
                        <a:pt x="82" y="20"/>
                      </a:cubicBezTo>
                      <a:cubicBezTo>
                        <a:pt x="84" y="20"/>
                        <a:pt x="85" y="21"/>
                        <a:pt x="85" y="22"/>
                      </a:cubicBezTo>
                      <a:lnTo>
                        <a:pt x="85" y="26"/>
                      </a:lnTo>
                      <a:close/>
                      <a:moveTo>
                        <a:pt x="119" y="54"/>
                      </a:moveTo>
                      <a:cubicBezTo>
                        <a:pt x="99" y="11"/>
                        <a:pt x="99" y="11"/>
                        <a:pt x="99" y="11"/>
                      </a:cubicBezTo>
                      <a:cubicBezTo>
                        <a:pt x="98" y="9"/>
                        <a:pt x="94" y="0"/>
                        <a:pt x="85" y="0"/>
                      </a:cubicBezTo>
                      <a:cubicBezTo>
                        <a:pt x="83" y="0"/>
                        <a:pt x="38" y="0"/>
                        <a:pt x="36" y="0"/>
                      </a:cubicBezTo>
                      <a:cubicBezTo>
                        <a:pt x="35" y="0"/>
                        <a:pt x="35" y="0"/>
                        <a:pt x="35" y="0"/>
                      </a:cubicBezTo>
                      <a:cubicBezTo>
                        <a:pt x="25" y="0"/>
                        <a:pt x="22" y="9"/>
                        <a:pt x="22" y="11"/>
                      </a:cubicBezTo>
                      <a:cubicBezTo>
                        <a:pt x="1" y="54"/>
                        <a:pt x="1" y="54"/>
                        <a:pt x="1" y="54"/>
                      </a:cubicBezTo>
                      <a:cubicBezTo>
                        <a:pt x="0" y="56"/>
                        <a:pt x="1" y="58"/>
                        <a:pt x="4" y="58"/>
                      </a:cubicBezTo>
                      <a:cubicBezTo>
                        <a:pt x="19" y="58"/>
                        <a:pt x="19" y="58"/>
                        <a:pt x="19" y="58"/>
                      </a:cubicBezTo>
                      <a:cubicBezTo>
                        <a:pt x="22" y="58"/>
                        <a:pt x="22" y="55"/>
                        <a:pt x="22" y="55"/>
                      </a:cubicBezTo>
                      <a:cubicBezTo>
                        <a:pt x="31" y="39"/>
                        <a:pt x="31" y="39"/>
                        <a:pt x="31" y="39"/>
                      </a:cubicBezTo>
                      <a:cubicBezTo>
                        <a:pt x="31" y="39"/>
                        <a:pt x="33" y="34"/>
                        <a:pt x="33" y="40"/>
                      </a:cubicBezTo>
                      <a:cubicBezTo>
                        <a:pt x="33" y="45"/>
                        <a:pt x="34" y="48"/>
                        <a:pt x="34" y="54"/>
                      </a:cubicBezTo>
                      <a:cubicBezTo>
                        <a:pt x="34" y="56"/>
                        <a:pt x="34" y="58"/>
                        <a:pt x="36" y="58"/>
                      </a:cubicBezTo>
                      <a:cubicBezTo>
                        <a:pt x="86" y="58"/>
                        <a:pt x="86" y="58"/>
                        <a:pt x="86" y="58"/>
                      </a:cubicBezTo>
                      <a:cubicBezTo>
                        <a:pt x="90" y="58"/>
                        <a:pt x="90" y="56"/>
                        <a:pt x="90" y="53"/>
                      </a:cubicBezTo>
                      <a:cubicBezTo>
                        <a:pt x="90" y="46"/>
                        <a:pt x="90" y="44"/>
                        <a:pt x="90" y="40"/>
                      </a:cubicBezTo>
                      <a:cubicBezTo>
                        <a:pt x="90" y="35"/>
                        <a:pt x="92" y="39"/>
                        <a:pt x="92" y="39"/>
                      </a:cubicBezTo>
                      <a:cubicBezTo>
                        <a:pt x="100" y="55"/>
                        <a:pt x="100" y="55"/>
                        <a:pt x="100" y="55"/>
                      </a:cubicBezTo>
                      <a:cubicBezTo>
                        <a:pt x="100" y="55"/>
                        <a:pt x="101" y="58"/>
                        <a:pt x="104" y="58"/>
                      </a:cubicBezTo>
                      <a:cubicBezTo>
                        <a:pt x="116" y="58"/>
                        <a:pt x="116" y="58"/>
                        <a:pt x="116" y="58"/>
                      </a:cubicBezTo>
                      <a:cubicBezTo>
                        <a:pt x="119" y="58"/>
                        <a:pt x="120" y="56"/>
                        <a:pt x="119" y="54"/>
                      </a:cubicBezTo>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68" name="千图PPT彼岸天：ID 8661124库_组合 49">
              <a:extLst>
                <a:ext uri="{FF2B5EF4-FFF2-40B4-BE49-F238E27FC236}">
                  <a16:creationId xmlns:a16="http://schemas.microsoft.com/office/drawing/2014/main" id="{63F1755B-3D84-4DB7-B313-5C4ABDA3F74F}"/>
                </a:ext>
              </a:extLst>
            </p:cNvPr>
            <p:cNvGrpSpPr/>
            <p:nvPr>
              <p:custDataLst>
                <p:tags r:id="rId3"/>
              </p:custDataLst>
            </p:nvPr>
          </p:nvGrpSpPr>
          <p:grpSpPr>
            <a:xfrm>
              <a:off x="4899555" y="1290769"/>
              <a:ext cx="709012" cy="702525"/>
              <a:chOff x="2438400" y="1455513"/>
              <a:chExt cx="638468" cy="632627"/>
            </a:xfrm>
          </p:grpSpPr>
          <p:sp>
            <p:nvSpPr>
              <p:cNvPr id="69" name="Oval 69">
                <a:extLst>
                  <a:ext uri="{FF2B5EF4-FFF2-40B4-BE49-F238E27FC236}">
                    <a16:creationId xmlns:a16="http://schemas.microsoft.com/office/drawing/2014/main" id="{48B408BB-4ACA-4D56-8441-CD6D7F08AC8B}"/>
                  </a:ext>
                </a:extLst>
              </p:cNvPr>
              <p:cNvSpPr/>
              <p:nvPr/>
            </p:nvSpPr>
            <p:spPr>
              <a:xfrm rot="18900000">
                <a:off x="2438400" y="1455513"/>
                <a:ext cx="638468" cy="63262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70" name="Group 70">
                <a:extLst>
                  <a:ext uri="{FF2B5EF4-FFF2-40B4-BE49-F238E27FC236}">
                    <a16:creationId xmlns:a16="http://schemas.microsoft.com/office/drawing/2014/main" id="{BB84B44E-3E93-4578-B940-C5ACB2304D45}"/>
                  </a:ext>
                </a:extLst>
              </p:cNvPr>
              <p:cNvGrpSpPr/>
              <p:nvPr/>
            </p:nvGrpSpPr>
            <p:grpSpPr>
              <a:xfrm>
                <a:off x="2588327" y="1602519"/>
                <a:ext cx="338614" cy="338615"/>
                <a:chOff x="3959226" y="841373"/>
                <a:chExt cx="273050" cy="266701"/>
              </a:xfrm>
              <a:solidFill>
                <a:schemeClr val="bg1"/>
              </a:solidFill>
            </p:grpSpPr>
            <p:sp>
              <p:nvSpPr>
                <p:cNvPr id="71" name="Freeform: Shape 71">
                  <a:extLst>
                    <a:ext uri="{FF2B5EF4-FFF2-40B4-BE49-F238E27FC236}">
                      <a16:creationId xmlns:a16="http://schemas.microsoft.com/office/drawing/2014/main" id="{3D32E24C-7B23-4BDB-8619-C5E0C2E64444}"/>
                    </a:ext>
                  </a:extLst>
                </p:cNvPr>
                <p:cNvSpPr/>
                <p:nvPr/>
              </p:nvSpPr>
              <p:spPr bwMode="auto">
                <a:xfrm>
                  <a:off x="3978276" y="841373"/>
                  <a:ext cx="238125" cy="74613"/>
                </a:xfrm>
                <a:custGeom>
                  <a:avLst/>
                  <a:gdLst/>
                  <a:ahLst/>
                  <a:cxnLst>
                    <a:cxn ang="0">
                      <a:pos x="101" y="30"/>
                    </a:cxn>
                    <a:cxn ang="0">
                      <a:pos x="96" y="32"/>
                    </a:cxn>
                    <a:cxn ang="0">
                      <a:pos x="55" y="13"/>
                    </a:cxn>
                    <a:cxn ang="0">
                      <a:pos x="49" y="13"/>
                    </a:cxn>
                    <a:cxn ang="0">
                      <a:pos x="7" y="32"/>
                    </a:cxn>
                    <a:cxn ang="0">
                      <a:pos x="2" y="30"/>
                    </a:cxn>
                    <a:cxn ang="0">
                      <a:pos x="1" y="26"/>
                    </a:cxn>
                    <a:cxn ang="0">
                      <a:pos x="2" y="21"/>
                    </a:cxn>
                    <a:cxn ang="0">
                      <a:pos x="49" y="0"/>
                    </a:cxn>
                    <a:cxn ang="0">
                      <a:pos x="55" y="0"/>
                    </a:cxn>
                    <a:cxn ang="0">
                      <a:pos x="101" y="21"/>
                    </a:cxn>
                    <a:cxn ang="0">
                      <a:pos x="103" y="26"/>
                    </a:cxn>
                    <a:cxn ang="0">
                      <a:pos x="101" y="30"/>
                    </a:cxn>
                  </a:cxnLst>
                  <a:rect l="0" t="0" r="r" b="b"/>
                  <a:pathLst>
                    <a:path w="104" h="32">
                      <a:moveTo>
                        <a:pt x="101" y="30"/>
                      </a:moveTo>
                      <a:cubicBezTo>
                        <a:pt x="100" y="32"/>
                        <a:pt x="98" y="32"/>
                        <a:pt x="96" y="32"/>
                      </a:cubicBezTo>
                      <a:cubicBezTo>
                        <a:pt x="55" y="13"/>
                        <a:pt x="55" y="13"/>
                        <a:pt x="55" y="13"/>
                      </a:cubicBezTo>
                      <a:cubicBezTo>
                        <a:pt x="53" y="12"/>
                        <a:pt x="50" y="12"/>
                        <a:pt x="49" y="13"/>
                      </a:cubicBezTo>
                      <a:cubicBezTo>
                        <a:pt x="7" y="32"/>
                        <a:pt x="7" y="32"/>
                        <a:pt x="7" y="32"/>
                      </a:cubicBezTo>
                      <a:cubicBezTo>
                        <a:pt x="5" y="32"/>
                        <a:pt x="3" y="32"/>
                        <a:pt x="2" y="30"/>
                      </a:cubicBezTo>
                      <a:cubicBezTo>
                        <a:pt x="1" y="26"/>
                        <a:pt x="1" y="26"/>
                        <a:pt x="1" y="26"/>
                      </a:cubicBezTo>
                      <a:cubicBezTo>
                        <a:pt x="0" y="24"/>
                        <a:pt x="1" y="22"/>
                        <a:pt x="2" y="21"/>
                      </a:cubicBezTo>
                      <a:cubicBezTo>
                        <a:pt x="49" y="0"/>
                        <a:pt x="49" y="0"/>
                        <a:pt x="49" y="0"/>
                      </a:cubicBezTo>
                      <a:cubicBezTo>
                        <a:pt x="50" y="0"/>
                        <a:pt x="53" y="0"/>
                        <a:pt x="55" y="0"/>
                      </a:cubicBezTo>
                      <a:cubicBezTo>
                        <a:pt x="101" y="21"/>
                        <a:pt x="101" y="21"/>
                        <a:pt x="101" y="21"/>
                      </a:cubicBezTo>
                      <a:cubicBezTo>
                        <a:pt x="103" y="22"/>
                        <a:pt x="104" y="24"/>
                        <a:pt x="103" y="26"/>
                      </a:cubicBezTo>
                      <a:lnTo>
                        <a:pt x="101" y="30"/>
                      </a:lnTo>
                      <a:close/>
                    </a:path>
                  </a:pathLst>
                </a:custGeom>
                <a:grpFill/>
                <a:ln w="9525">
                  <a:noFill/>
                  <a:round/>
                </a:ln>
              </p:spPr>
              <p:txBody>
                <a:bodyPr anchor="ctr"/>
                <a:lstStyle/>
                <a:p>
                  <a:pPr algn="ctr"/>
                  <a:endParaRPr>
                    <a:latin typeface="Source Han Sans SC"/>
                    <a:cs typeface="+mn-ea"/>
                    <a:sym typeface="Source Han Sans SC"/>
                  </a:endParaRPr>
                </a:p>
              </p:txBody>
            </p:sp>
            <p:sp>
              <p:nvSpPr>
                <p:cNvPr id="72" name="Freeform: Shape 72">
                  <a:extLst>
                    <a:ext uri="{FF2B5EF4-FFF2-40B4-BE49-F238E27FC236}">
                      <a16:creationId xmlns:a16="http://schemas.microsoft.com/office/drawing/2014/main" id="{9CC05F17-D6A8-41FA-8BE8-65632DBA7629}"/>
                    </a:ext>
                  </a:extLst>
                </p:cNvPr>
                <p:cNvSpPr/>
                <p:nvPr/>
              </p:nvSpPr>
              <p:spPr bwMode="auto">
                <a:xfrm>
                  <a:off x="4008438"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73" name="Freeform: Shape 73">
                  <a:extLst>
                    <a:ext uri="{FF2B5EF4-FFF2-40B4-BE49-F238E27FC236}">
                      <a16:creationId xmlns:a16="http://schemas.microsoft.com/office/drawing/2014/main" id="{395670C6-F03E-49BE-A628-930C614C17A6}"/>
                    </a:ext>
                  </a:extLst>
                </p:cNvPr>
                <p:cNvSpPr/>
                <p:nvPr/>
              </p:nvSpPr>
              <p:spPr bwMode="auto">
                <a:xfrm>
                  <a:off x="4081463" y="928686"/>
                  <a:ext cx="31750" cy="96838"/>
                </a:xfrm>
                <a:custGeom>
                  <a:avLst/>
                  <a:gdLst/>
                  <a:ahLst/>
                  <a:cxnLst>
                    <a:cxn ang="0">
                      <a:pos x="14" y="39"/>
                    </a:cxn>
                    <a:cxn ang="0">
                      <a:pos x="11" y="42"/>
                    </a:cxn>
                    <a:cxn ang="0">
                      <a:pos x="3" y="42"/>
                    </a:cxn>
                    <a:cxn ang="0">
                      <a:pos x="0" y="39"/>
                    </a:cxn>
                    <a:cxn ang="0">
                      <a:pos x="0" y="3"/>
                    </a:cxn>
                    <a:cxn ang="0">
                      <a:pos x="3" y="0"/>
                    </a:cxn>
                    <a:cxn ang="0">
                      <a:pos x="11" y="0"/>
                    </a:cxn>
                    <a:cxn ang="0">
                      <a:pos x="14" y="3"/>
                    </a:cxn>
                    <a:cxn ang="0">
                      <a:pos x="14" y="39"/>
                    </a:cxn>
                  </a:cxnLst>
                  <a:rect l="0" t="0" r="r" b="b"/>
                  <a:pathLst>
                    <a:path w="14" h="42">
                      <a:moveTo>
                        <a:pt x="14" y="39"/>
                      </a:moveTo>
                      <a:cubicBezTo>
                        <a:pt x="14"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4" y="2"/>
                        <a:pt x="14" y="3"/>
                      </a:cubicBezTo>
                      <a:lnTo>
                        <a:pt x="14"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74" name="Freeform: Shape 74">
                  <a:extLst>
                    <a:ext uri="{FF2B5EF4-FFF2-40B4-BE49-F238E27FC236}">
                      <a16:creationId xmlns:a16="http://schemas.microsoft.com/office/drawing/2014/main" id="{593D2829-6250-4283-ABD3-8AFA328D28A0}"/>
                    </a:ext>
                  </a:extLst>
                </p:cNvPr>
                <p:cNvSpPr/>
                <p:nvPr/>
              </p:nvSpPr>
              <p:spPr bwMode="auto">
                <a:xfrm>
                  <a:off x="4154488" y="928686"/>
                  <a:ext cx="30163" cy="96838"/>
                </a:xfrm>
                <a:custGeom>
                  <a:avLst/>
                  <a:gdLst/>
                  <a:ahLst/>
                  <a:cxnLst>
                    <a:cxn ang="0">
                      <a:pos x="13" y="39"/>
                    </a:cxn>
                    <a:cxn ang="0">
                      <a:pos x="11" y="42"/>
                    </a:cxn>
                    <a:cxn ang="0">
                      <a:pos x="3" y="42"/>
                    </a:cxn>
                    <a:cxn ang="0">
                      <a:pos x="0" y="39"/>
                    </a:cxn>
                    <a:cxn ang="0">
                      <a:pos x="0" y="3"/>
                    </a:cxn>
                    <a:cxn ang="0">
                      <a:pos x="3" y="0"/>
                    </a:cxn>
                    <a:cxn ang="0">
                      <a:pos x="11" y="0"/>
                    </a:cxn>
                    <a:cxn ang="0">
                      <a:pos x="13" y="3"/>
                    </a:cxn>
                    <a:cxn ang="0">
                      <a:pos x="13" y="39"/>
                    </a:cxn>
                  </a:cxnLst>
                  <a:rect l="0" t="0" r="r" b="b"/>
                  <a:pathLst>
                    <a:path w="13" h="42">
                      <a:moveTo>
                        <a:pt x="13" y="39"/>
                      </a:moveTo>
                      <a:cubicBezTo>
                        <a:pt x="13" y="41"/>
                        <a:pt x="12" y="42"/>
                        <a:pt x="11" y="42"/>
                      </a:cubicBezTo>
                      <a:cubicBezTo>
                        <a:pt x="3" y="42"/>
                        <a:pt x="3" y="42"/>
                        <a:pt x="3" y="42"/>
                      </a:cubicBezTo>
                      <a:cubicBezTo>
                        <a:pt x="1" y="42"/>
                        <a:pt x="0" y="41"/>
                        <a:pt x="0" y="39"/>
                      </a:cubicBezTo>
                      <a:cubicBezTo>
                        <a:pt x="0" y="3"/>
                        <a:pt x="0" y="3"/>
                        <a:pt x="0" y="3"/>
                      </a:cubicBezTo>
                      <a:cubicBezTo>
                        <a:pt x="0" y="2"/>
                        <a:pt x="1" y="0"/>
                        <a:pt x="3" y="0"/>
                      </a:cubicBezTo>
                      <a:cubicBezTo>
                        <a:pt x="11" y="0"/>
                        <a:pt x="11" y="0"/>
                        <a:pt x="11" y="0"/>
                      </a:cubicBezTo>
                      <a:cubicBezTo>
                        <a:pt x="12" y="0"/>
                        <a:pt x="13" y="2"/>
                        <a:pt x="13" y="3"/>
                      </a:cubicBezTo>
                      <a:lnTo>
                        <a:pt x="13" y="39"/>
                      </a:lnTo>
                      <a:close/>
                    </a:path>
                  </a:pathLst>
                </a:custGeom>
                <a:grpFill/>
                <a:ln w="9525">
                  <a:noFill/>
                  <a:round/>
                </a:ln>
              </p:spPr>
              <p:txBody>
                <a:bodyPr anchor="ctr"/>
                <a:lstStyle/>
                <a:p>
                  <a:pPr algn="ctr"/>
                  <a:endParaRPr>
                    <a:latin typeface="Source Han Sans SC"/>
                    <a:cs typeface="+mn-ea"/>
                    <a:sym typeface="Source Han Sans SC"/>
                  </a:endParaRPr>
                </a:p>
              </p:txBody>
            </p:sp>
            <p:sp>
              <p:nvSpPr>
                <p:cNvPr id="75" name="Freeform: Shape 75">
                  <a:extLst>
                    <a:ext uri="{FF2B5EF4-FFF2-40B4-BE49-F238E27FC236}">
                      <a16:creationId xmlns:a16="http://schemas.microsoft.com/office/drawing/2014/main" id="{A8A69E6B-B283-4BF2-B598-6CF6282EBCFE}"/>
                    </a:ext>
                  </a:extLst>
                </p:cNvPr>
                <p:cNvSpPr/>
                <p:nvPr/>
              </p:nvSpPr>
              <p:spPr bwMode="auto">
                <a:xfrm>
                  <a:off x="3978276" y="1046161"/>
                  <a:ext cx="236538" cy="22225"/>
                </a:xfrm>
                <a:custGeom>
                  <a:avLst/>
                  <a:gdLst/>
                  <a:ahLst/>
                  <a:cxnLst>
                    <a:cxn ang="0">
                      <a:pos x="103" y="7"/>
                    </a:cxn>
                    <a:cxn ang="0">
                      <a:pos x="100" y="10"/>
                    </a:cxn>
                    <a:cxn ang="0">
                      <a:pos x="4" y="10"/>
                    </a:cxn>
                    <a:cxn ang="0">
                      <a:pos x="0" y="7"/>
                    </a:cxn>
                    <a:cxn ang="0">
                      <a:pos x="0" y="3"/>
                    </a:cxn>
                    <a:cxn ang="0">
                      <a:pos x="4" y="0"/>
                    </a:cxn>
                    <a:cxn ang="0">
                      <a:pos x="100" y="0"/>
                    </a:cxn>
                    <a:cxn ang="0">
                      <a:pos x="103" y="3"/>
                    </a:cxn>
                    <a:cxn ang="0">
                      <a:pos x="103" y="7"/>
                    </a:cxn>
                  </a:cxnLst>
                  <a:rect l="0" t="0" r="r" b="b"/>
                  <a:pathLst>
                    <a:path w="103" h="10">
                      <a:moveTo>
                        <a:pt x="103" y="7"/>
                      </a:moveTo>
                      <a:cubicBezTo>
                        <a:pt x="103" y="9"/>
                        <a:pt x="102" y="10"/>
                        <a:pt x="100" y="10"/>
                      </a:cubicBezTo>
                      <a:cubicBezTo>
                        <a:pt x="4" y="10"/>
                        <a:pt x="4" y="10"/>
                        <a:pt x="4" y="10"/>
                      </a:cubicBezTo>
                      <a:cubicBezTo>
                        <a:pt x="2" y="10"/>
                        <a:pt x="0" y="9"/>
                        <a:pt x="0" y="7"/>
                      </a:cubicBezTo>
                      <a:cubicBezTo>
                        <a:pt x="0" y="3"/>
                        <a:pt x="0" y="3"/>
                        <a:pt x="0" y="3"/>
                      </a:cubicBezTo>
                      <a:cubicBezTo>
                        <a:pt x="0" y="1"/>
                        <a:pt x="2" y="0"/>
                        <a:pt x="4" y="0"/>
                      </a:cubicBezTo>
                      <a:cubicBezTo>
                        <a:pt x="100" y="0"/>
                        <a:pt x="100" y="0"/>
                        <a:pt x="100" y="0"/>
                      </a:cubicBezTo>
                      <a:cubicBezTo>
                        <a:pt x="102" y="0"/>
                        <a:pt x="103" y="1"/>
                        <a:pt x="103" y="3"/>
                      </a:cubicBezTo>
                      <a:lnTo>
                        <a:pt x="103" y="7"/>
                      </a:lnTo>
                      <a:close/>
                    </a:path>
                  </a:pathLst>
                </a:custGeom>
                <a:grpFill/>
                <a:ln w="9525">
                  <a:noFill/>
                  <a:round/>
                </a:ln>
              </p:spPr>
              <p:txBody>
                <a:bodyPr anchor="ctr"/>
                <a:lstStyle/>
                <a:p>
                  <a:pPr algn="ctr"/>
                  <a:endParaRPr>
                    <a:latin typeface="Source Han Sans SC"/>
                    <a:cs typeface="+mn-ea"/>
                    <a:sym typeface="Source Han Sans SC"/>
                  </a:endParaRPr>
                </a:p>
              </p:txBody>
            </p:sp>
            <p:sp>
              <p:nvSpPr>
                <p:cNvPr id="76" name="Freeform: Shape 76">
                  <a:extLst>
                    <a:ext uri="{FF2B5EF4-FFF2-40B4-BE49-F238E27FC236}">
                      <a16:creationId xmlns:a16="http://schemas.microsoft.com/office/drawing/2014/main" id="{EFE892A1-369C-4216-A9E2-8E42A2772A63}"/>
                    </a:ext>
                  </a:extLst>
                </p:cNvPr>
                <p:cNvSpPr/>
                <p:nvPr/>
              </p:nvSpPr>
              <p:spPr bwMode="auto">
                <a:xfrm>
                  <a:off x="3959226" y="1082674"/>
                  <a:ext cx="273050" cy="25400"/>
                </a:xfrm>
                <a:custGeom>
                  <a:avLst/>
                  <a:gdLst/>
                  <a:ahLst/>
                  <a:cxnLst>
                    <a:cxn ang="0">
                      <a:pos x="119" y="8"/>
                    </a:cxn>
                    <a:cxn ang="0">
                      <a:pos x="116" y="11"/>
                    </a:cxn>
                    <a:cxn ang="0">
                      <a:pos x="4" y="11"/>
                    </a:cxn>
                    <a:cxn ang="0">
                      <a:pos x="0" y="8"/>
                    </a:cxn>
                    <a:cxn ang="0">
                      <a:pos x="0" y="4"/>
                    </a:cxn>
                    <a:cxn ang="0">
                      <a:pos x="4" y="0"/>
                    </a:cxn>
                    <a:cxn ang="0">
                      <a:pos x="116" y="0"/>
                    </a:cxn>
                    <a:cxn ang="0">
                      <a:pos x="119" y="4"/>
                    </a:cxn>
                    <a:cxn ang="0">
                      <a:pos x="119" y="8"/>
                    </a:cxn>
                  </a:cxnLst>
                  <a:rect l="0" t="0" r="r" b="b"/>
                  <a:pathLst>
                    <a:path w="119" h="11">
                      <a:moveTo>
                        <a:pt x="119" y="8"/>
                      </a:moveTo>
                      <a:cubicBezTo>
                        <a:pt x="119" y="9"/>
                        <a:pt x="117" y="11"/>
                        <a:pt x="116" y="11"/>
                      </a:cubicBezTo>
                      <a:cubicBezTo>
                        <a:pt x="4" y="11"/>
                        <a:pt x="4" y="11"/>
                        <a:pt x="4" y="11"/>
                      </a:cubicBezTo>
                      <a:cubicBezTo>
                        <a:pt x="2" y="11"/>
                        <a:pt x="0" y="9"/>
                        <a:pt x="0" y="8"/>
                      </a:cubicBezTo>
                      <a:cubicBezTo>
                        <a:pt x="0" y="4"/>
                        <a:pt x="0" y="4"/>
                        <a:pt x="0" y="4"/>
                      </a:cubicBezTo>
                      <a:cubicBezTo>
                        <a:pt x="0" y="2"/>
                        <a:pt x="2" y="0"/>
                        <a:pt x="4" y="0"/>
                      </a:cubicBezTo>
                      <a:cubicBezTo>
                        <a:pt x="116" y="0"/>
                        <a:pt x="116" y="0"/>
                        <a:pt x="116" y="0"/>
                      </a:cubicBezTo>
                      <a:cubicBezTo>
                        <a:pt x="117" y="0"/>
                        <a:pt x="119" y="2"/>
                        <a:pt x="119" y="4"/>
                      </a:cubicBezTo>
                      <a:lnTo>
                        <a:pt x="119" y="8"/>
                      </a:lnTo>
                      <a:close/>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77" name="千图PPT彼岸天：ID 8661124库_组合 78">
              <a:extLst>
                <a:ext uri="{FF2B5EF4-FFF2-40B4-BE49-F238E27FC236}">
                  <a16:creationId xmlns:a16="http://schemas.microsoft.com/office/drawing/2014/main" id="{97BF48A6-A343-49A5-8A31-3D377F81E855}"/>
                </a:ext>
              </a:extLst>
            </p:cNvPr>
            <p:cNvGrpSpPr/>
            <p:nvPr>
              <p:custDataLst>
                <p:tags r:id="rId4"/>
              </p:custDataLst>
            </p:nvPr>
          </p:nvGrpSpPr>
          <p:grpSpPr>
            <a:xfrm>
              <a:off x="5737875" y="3811298"/>
              <a:ext cx="709012" cy="709012"/>
              <a:chOff x="6143330" y="2684962"/>
              <a:chExt cx="638470" cy="638470"/>
            </a:xfrm>
          </p:grpSpPr>
          <p:sp>
            <p:nvSpPr>
              <p:cNvPr id="86" name="Oval 82">
                <a:extLst>
                  <a:ext uri="{FF2B5EF4-FFF2-40B4-BE49-F238E27FC236}">
                    <a16:creationId xmlns:a16="http://schemas.microsoft.com/office/drawing/2014/main" id="{15DCDA51-A8C2-48E4-AD04-B47F9AD36521}"/>
                  </a:ext>
                </a:extLst>
              </p:cNvPr>
              <p:cNvSpPr/>
              <p:nvPr/>
            </p:nvSpPr>
            <p:spPr>
              <a:xfrm rot="18900000">
                <a:off x="6143330" y="2684962"/>
                <a:ext cx="638470" cy="63847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sp>
            <p:nvSpPr>
              <p:cNvPr id="87" name="Freeform: Shape 83">
                <a:extLst>
                  <a:ext uri="{FF2B5EF4-FFF2-40B4-BE49-F238E27FC236}">
                    <a16:creationId xmlns:a16="http://schemas.microsoft.com/office/drawing/2014/main" id="{3D5F85F0-C095-4722-9454-EF7925E97948}"/>
                  </a:ext>
                </a:extLst>
              </p:cNvPr>
              <p:cNvSpPr/>
              <p:nvPr/>
            </p:nvSpPr>
            <p:spPr bwMode="auto">
              <a:xfrm>
                <a:off x="6275216" y="2824473"/>
                <a:ext cx="374698" cy="359448"/>
              </a:xfrm>
              <a:custGeom>
                <a:avLst/>
                <a:gdLst/>
                <a:ahLst/>
                <a:cxnLst>
                  <a:cxn ang="0">
                    <a:pos x="64" y="93"/>
                  </a:cxn>
                  <a:cxn ang="0">
                    <a:pos x="67" y="106"/>
                  </a:cxn>
                  <a:cxn ang="0">
                    <a:pos x="62" y="113"/>
                  </a:cxn>
                  <a:cxn ang="0">
                    <a:pos x="49" y="101"/>
                  </a:cxn>
                  <a:cxn ang="0">
                    <a:pos x="78" y="71"/>
                  </a:cxn>
                  <a:cxn ang="0">
                    <a:pos x="65" y="74"/>
                  </a:cxn>
                  <a:cxn ang="0">
                    <a:pos x="70" y="70"/>
                  </a:cxn>
                  <a:cxn ang="0">
                    <a:pos x="20" y="68"/>
                  </a:cxn>
                  <a:cxn ang="0">
                    <a:pos x="10" y="70"/>
                  </a:cxn>
                  <a:cxn ang="0">
                    <a:pos x="28" y="85"/>
                  </a:cxn>
                  <a:cxn ang="0">
                    <a:pos x="7" y="87"/>
                  </a:cxn>
                  <a:cxn ang="0">
                    <a:pos x="2" y="87"/>
                  </a:cxn>
                  <a:cxn ang="0">
                    <a:pos x="6" y="99"/>
                  </a:cxn>
                  <a:cxn ang="0">
                    <a:pos x="3" y="103"/>
                  </a:cxn>
                  <a:cxn ang="0">
                    <a:pos x="83" y="76"/>
                  </a:cxn>
                  <a:cxn ang="0">
                    <a:pos x="119" y="55"/>
                  </a:cxn>
                  <a:cxn ang="0">
                    <a:pos x="73" y="105"/>
                  </a:cxn>
                  <a:cxn ang="0">
                    <a:pos x="97" y="90"/>
                  </a:cxn>
                  <a:cxn ang="0">
                    <a:pos x="96" y="81"/>
                  </a:cxn>
                  <a:cxn ang="0">
                    <a:pos x="97" y="71"/>
                  </a:cxn>
                  <a:cxn ang="0">
                    <a:pos x="83" y="58"/>
                  </a:cxn>
                  <a:cxn ang="0">
                    <a:pos x="79" y="37"/>
                  </a:cxn>
                  <a:cxn ang="0">
                    <a:pos x="82" y="11"/>
                  </a:cxn>
                  <a:cxn ang="0">
                    <a:pos x="59" y="11"/>
                  </a:cxn>
                  <a:cxn ang="0">
                    <a:pos x="62" y="33"/>
                  </a:cxn>
                  <a:cxn ang="0">
                    <a:pos x="60" y="44"/>
                  </a:cxn>
                  <a:cxn ang="0">
                    <a:pos x="41" y="47"/>
                  </a:cxn>
                  <a:cxn ang="0">
                    <a:pos x="56" y="61"/>
                  </a:cxn>
                  <a:cxn ang="0">
                    <a:pos x="48" y="70"/>
                  </a:cxn>
                  <a:cxn ang="0">
                    <a:pos x="47" y="61"/>
                  </a:cxn>
                  <a:cxn ang="0">
                    <a:pos x="22" y="33"/>
                  </a:cxn>
                  <a:cxn ang="0">
                    <a:pos x="17" y="62"/>
                  </a:cxn>
                  <a:cxn ang="0">
                    <a:pos x="11" y="63"/>
                  </a:cxn>
                  <a:cxn ang="0">
                    <a:pos x="65" y="0"/>
                  </a:cxn>
                </a:cxnLst>
                <a:rect l="0" t="0" r="r" b="b"/>
                <a:pathLst>
                  <a:path w="119" h="114">
                    <a:moveTo>
                      <a:pt x="49" y="99"/>
                    </a:moveTo>
                    <a:cubicBezTo>
                      <a:pt x="64" y="93"/>
                      <a:pt x="64" y="93"/>
                      <a:pt x="64" y="93"/>
                    </a:cubicBezTo>
                    <a:cubicBezTo>
                      <a:pt x="65" y="93"/>
                      <a:pt x="66" y="94"/>
                      <a:pt x="66" y="94"/>
                    </a:cubicBezTo>
                    <a:cubicBezTo>
                      <a:pt x="67" y="106"/>
                      <a:pt x="67" y="106"/>
                      <a:pt x="67" y="106"/>
                    </a:cubicBezTo>
                    <a:cubicBezTo>
                      <a:pt x="67" y="109"/>
                      <a:pt x="66" y="111"/>
                      <a:pt x="63" y="113"/>
                    </a:cubicBezTo>
                    <a:cubicBezTo>
                      <a:pt x="62" y="113"/>
                      <a:pt x="62" y="113"/>
                      <a:pt x="62" y="113"/>
                    </a:cubicBezTo>
                    <a:cubicBezTo>
                      <a:pt x="61" y="114"/>
                      <a:pt x="60" y="113"/>
                      <a:pt x="59" y="113"/>
                    </a:cubicBezTo>
                    <a:cubicBezTo>
                      <a:pt x="49" y="101"/>
                      <a:pt x="49" y="101"/>
                      <a:pt x="49" y="101"/>
                    </a:cubicBezTo>
                    <a:cubicBezTo>
                      <a:pt x="48" y="100"/>
                      <a:pt x="48" y="99"/>
                      <a:pt x="49" y="99"/>
                    </a:cubicBezTo>
                    <a:moveTo>
                      <a:pt x="78" y="71"/>
                    </a:moveTo>
                    <a:cubicBezTo>
                      <a:pt x="65" y="77"/>
                      <a:pt x="65" y="77"/>
                      <a:pt x="65" y="77"/>
                    </a:cubicBezTo>
                    <a:cubicBezTo>
                      <a:pt x="65" y="74"/>
                      <a:pt x="65" y="74"/>
                      <a:pt x="65" y="74"/>
                    </a:cubicBezTo>
                    <a:cubicBezTo>
                      <a:pt x="74" y="70"/>
                      <a:pt x="74" y="70"/>
                      <a:pt x="74" y="70"/>
                    </a:cubicBezTo>
                    <a:cubicBezTo>
                      <a:pt x="73" y="70"/>
                      <a:pt x="71" y="70"/>
                      <a:pt x="70" y="70"/>
                    </a:cubicBezTo>
                    <a:cubicBezTo>
                      <a:pt x="65" y="70"/>
                      <a:pt x="57" y="72"/>
                      <a:pt x="48" y="76"/>
                    </a:cubicBezTo>
                    <a:cubicBezTo>
                      <a:pt x="20" y="68"/>
                      <a:pt x="20" y="68"/>
                      <a:pt x="20" y="68"/>
                    </a:cubicBezTo>
                    <a:cubicBezTo>
                      <a:pt x="17" y="68"/>
                      <a:pt x="14" y="68"/>
                      <a:pt x="12" y="70"/>
                    </a:cubicBezTo>
                    <a:cubicBezTo>
                      <a:pt x="10" y="70"/>
                      <a:pt x="10" y="70"/>
                      <a:pt x="10" y="70"/>
                    </a:cubicBezTo>
                    <a:cubicBezTo>
                      <a:pt x="9" y="71"/>
                      <a:pt x="9" y="73"/>
                      <a:pt x="10" y="74"/>
                    </a:cubicBezTo>
                    <a:cubicBezTo>
                      <a:pt x="28" y="85"/>
                      <a:pt x="28" y="85"/>
                      <a:pt x="28" y="85"/>
                    </a:cubicBezTo>
                    <a:cubicBezTo>
                      <a:pt x="23" y="87"/>
                      <a:pt x="20" y="90"/>
                      <a:pt x="16" y="92"/>
                    </a:cubicBezTo>
                    <a:cubicBezTo>
                      <a:pt x="7" y="87"/>
                      <a:pt x="7" y="87"/>
                      <a:pt x="7" y="87"/>
                    </a:cubicBezTo>
                    <a:cubicBezTo>
                      <a:pt x="6" y="86"/>
                      <a:pt x="4" y="86"/>
                      <a:pt x="3" y="87"/>
                    </a:cubicBezTo>
                    <a:cubicBezTo>
                      <a:pt x="2" y="87"/>
                      <a:pt x="2" y="87"/>
                      <a:pt x="2" y="87"/>
                    </a:cubicBezTo>
                    <a:cubicBezTo>
                      <a:pt x="1" y="88"/>
                      <a:pt x="0" y="89"/>
                      <a:pt x="1" y="90"/>
                    </a:cubicBezTo>
                    <a:cubicBezTo>
                      <a:pt x="6" y="99"/>
                      <a:pt x="6" y="99"/>
                      <a:pt x="6" y="99"/>
                    </a:cubicBezTo>
                    <a:cubicBezTo>
                      <a:pt x="6" y="99"/>
                      <a:pt x="6" y="99"/>
                      <a:pt x="6" y="99"/>
                    </a:cubicBezTo>
                    <a:cubicBezTo>
                      <a:pt x="4" y="100"/>
                      <a:pt x="3" y="102"/>
                      <a:pt x="3" y="103"/>
                    </a:cubicBezTo>
                    <a:cubicBezTo>
                      <a:pt x="3" y="105"/>
                      <a:pt x="6" y="106"/>
                      <a:pt x="9" y="106"/>
                    </a:cubicBezTo>
                    <a:cubicBezTo>
                      <a:pt x="14" y="106"/>
                      <a:pt x="83" y="90"/>
                      <a:pt x="83" y="76"/>
                    </a:cubicBezTo>
                    <a:cubicBezTo>
                      <a:pt x="83" y="73"/>
                      <a:pt x="81" y="72"/>
                      <a:pt x="78" y="71"/>
                    </a:cubicBezTo>
                    <a:moveTo>
                      <a:pt x="119" y="55"/>
                    </a:moveTo>
                    <a:cubicBezTo>
                      <a:pt x="119" y="82"/>
                      <a:pt x="99" y="105"/>
                      <a:pt x="73" y="109"/>
                    </a:cubicBezTo>
                    <a:cubicBezTo>
                      <a:pt x="73" y="108"/>
                      <a:pt x="73" y="106"/>
                      <a:pt x="73" y="105"/>
                    </a:cubicBezTo>
                    <a:cubicBezTo>
                      <a:pt x="73" y="105"/>
                      <a:pt x="73" y="104"/>
                      <a:pt x="73" y="102"/>
                    </a:cubicBezTo>
                    <a:cubicBezTo>
                      <a:pt x="82" y="100"/>
                      <a:pt x="90" y="96"/>
                      <a:pt x="97" y="90"/>
                    </a:cubicBezTo>
                    <a:cubicBezTo>
                      <a:pt x="97" y="90"/>
                      <a:pt x="96" y="89"/>
                      <a:pt x="96" y="89"/>
                    </a:cubicBezTo>
                    <a:cubicBezTo>
                      <a:pt x="94" y="86"/>
                      <a:pt x="96" y="84"/>
                      <a:pt x="96" y="81"/>
                    </a:cubicBezTo>
                    <a:cubicBezTo>
                      <a:pt x="96" y="79"/>
                      <a:pt x="92" y="79"/>
                      <a:pt x="92" y="78"/>
                    </a:cubicBezTo>
                    <a:cubicBezTo>
                      <a:pt x="91" y="73"/>
                      <a:pt x="95" y="73"/>
                      <a:pt x="97" y="71"/>
                    </a:cubicBezTo>
                    <a:cubicBezTo>
                      <a:pt x="99" y="69"/>
                      <a:pt x="95" y="64"/>
                      <a:pt x="92" y="65"/>
                    </a:cubicBezTo>
                    <a:cubicBezTo>
                      <a:pt x="90" y="65"/>
                      <a:pt x="83" y="63"/>
                      <a:pt x="83" y="58"/>
                    </a:cubicBezTo>
                    <a:cubicBezTo>
                      <a:pt x="84" y="51"/>
                      <a:pt x="75" y="52"/>
                      <a:pt x="74" y="49"/>
                    </a:cubicBezTo>
                    <a:cubicBezTo>
                      <a:pt x="72" y="44"/>
                      <a:pt x="75" y="39"/>
                      <a:pt x="79" y="37"/>
                    </a:cubicBezTo>
                    <a:cubicBezTo>
                      <a:pt x="85" y="36"/>
                      <a:pt x="91" y="31"/>
                      <a:pt x="90" y="25"/>
                    </a:cubicBezTo>
                    <a:cubicBezTo>
                      <a:pt x="90" y="19"/>
                      <a:pt x="87" y="14"/>
                      <a:pt x="82" y="11"/>
                    </a:cubicBezTo>
                    <a:cubicBezTo>
                      <a:pt x="78" y="9"/>
                      <a:pt x="73" y="7"/>
                      <a:pt x="67" y="7"/>
                    </a:cubicBezTo>
                    <a:cubicBezTo>
                      <a:pt x="63" y="7"/>
                      <a:pt x="58" y="8"/>
                      <a:pt x="59" y="11"/>
                    </a:cubicBezTo>
                    <a:cubicBezTo>
                      <a:pt x="59" y="16"/>
                      <a:pt x="74" y="17"/>
                      <a:pt x="72" y="22"/>
                    </a:cubicBezTo>
                    <a:cubicBezTo>
                      <a:pt x="70" y="25"/>
                      <a:pt x="60" y="29"/>
                      <a:pt x="62" y="33"/>
                    </a:cubicBezTo>
                    <a:cubicBezTo>
                      <a:pt x="63" y="35"/>
                      <a:pt x="66" y="33"/>
                      <a:pt x="65" y="38"/>
                    </a:cubicBezTo>
                    <a:cubicBezTo>
                      <a:pt x="65" y="40"/>
                      <a:pt x="63" y="44"/>
                      <a:pt x="60" y="44"/>
                    </a:cubicBezTo>
                    <a:cubicBezTo>
                      <a:pt x="57" y="45"/>
                      <a:pt x="54" y="37"/>
                      <a:pt x="46" y="36"/>
                    </a:cubicBezTo>
                    <a:cubicBezTo>
                      <a:pt x="42" y="36"/>
                      <a:pt x="36" y="42"/>
                      <a:pt x="41" y="47"/>
                    </a:cubicBezTo>
                    <a:cubicBezTo>
                      <a:pt x="44" y="50"/>
                      <a:pt x="49" y="44"/>
                      <a:pt x="51" y="48"/>
                    </a:cubicBezTo>
                    <a:cubicBezTo>
                      <a:pt x="52" y="52"/>
                      <a:pt x="51" y="58"/>
                      <a:pt x="56" y="61"/>
                    </a:cubicBezTo>
                    <a:cubicBezTo>
                      <a:pt x="58" y="62"/>
                      <a:pt x="61" y="63"/>
                      <a:pt x="64" y="65"/>
                    </a:cubicBezTo>
                    <a:cubicBezTo>
                      <a:pt x="59" y="66"/>
                      <a:pt x="54" y="67"/>
                      <a:pt x="48" y="70"/>
                    </a:cubicBezTo>
                    <a:cubicBezTo>
                      <a:pt x="43" y="68"/>
                      <a:pt x="43" y="68"/>
                      <a:pt x="43" y="68"/>
                    </a:cubicBezTo>
                    <a:cubicBezTo>
                      <a:pt x="45" y="66"/>
                      <a:pt x="48" y="65"/>
                      <a:pt x="47" y="61"/>
                    </a:cubicBezTo>
                    <a:cubicBezTo>
                      <a:pt x="46" y="55"/>
                      <a:pt x="36" y="58"/>
                      <a:pt x="29" y="51"/>
                    </a:cubicBezTo>
                    <a:cubicBezTo>
                      <a:pt x="27" y="48"/>
                      <a:pt x="22" y="41"/>
                      <a:pt x="22" y="33"/>
                    </a:cubicBezTo>
                    <a:cubicBezTo>
                      <a:pt x="19" y="39"/>
                      <a:pt x="17" y="47"/>
                      <a:pt x="17" y="55"/>
                    </a:cubicBezTo>
                    <a:cubicBezTo>
                      <a:pt x="17" y="57"/>
                      <a:pt x="17" y="60"/>
                      <a:pt x="17" y="62"/>
                    </a:cubicBezTo>
                    <a:cubicBezTo>
                      <a:pt x="17" y="62"/>
                      <a:pt x="17" y="62"/>
                      <a:pt x="17" y="62"/>
                    </a:cubicBezTo>
                    <a:cubicBezTo>
                      <a:pt x="15" y="62"/>
                      <a:pt x="13" y="63"/>
                      <a:pt x="11" y="63"/>
                    </a:cubicBezTo>
                    <a:cubicBezTo>
                      <a:pt x="10" y="61"/>
                      <a:pt x="10" y="58"/>
                      <a:pt x="10" y="55"/>
                    </a:cubicBezTo>
                    <a:cubicBezTo>
                      <a:pt x="10" y="25"/>
                      <a:pt x="35" y="0"/>
                      <a:pt x="65" y="0"/>
                    </a:cubicBezTo>
                    <a:cubicBezTo>
                      <a:pt x="95" y="0"/>
                      <a:pt x="119" y="25"/>
                      <a:pt x="119" y="55"/>
                    </a:cubicBezTo>
                  </a:path>
                </a:pathLst>
              </a:custGeom>
              <a:solidFill>
                <a:schemeClr val="bg1"/>
              </a:solidFill>
              <a:ln w="9525">
                <a:noFill/>
                <a:round/>
              </a:ln>
            </p:spPr>
            <p:txBody>
              <a:bodyPr anchor="ctr"/>
              <a:lstStyle/>
              <a:p>
                <a:pPr algn="ctr"/>
                <a:endParaRPr>
                  <a:latin typeface="Source Han Sans SC"/>
                  <a:cs typeface="+mn-ea"/>
                  <a:sym typeface="Source Han Sans SC"/>
                </a:endParaRPr>
              </a:p>
            </p:txBody>
          </p:sp>
        </p:grpSp>
        <p:grpSp>
          <p:nvGrpSpPr>
            <p:cNvPr id="88" name="千图PPT彼岸天：ID 8661124库_组合 85">
              <a:extLst>
                <a:ext uri="{FF2B5EF4-FFF2-40B4-BE49-F238E27FC236}">
                  <a16:creationId xmlns:a16="http://schemas.microsoft.com/office/drawing/2014/main" id="{93BAE4E0-30C3-40CD-A844-9E38C63384DD}"/>
                </a:ext>
              </a:extLst>
            </p:cNvPr>
            <p:cNvGrpSpPr/>
            <p:nvPr>
              <p:custDataLst>
                <p:tags r:id="rId5"/>
              </p:custDataLst>
            </p:nvPr>
          </p:nvGrpSpPr>
          <p:grpSpPr>
            <a:xfrm>
              <a:off x="7033783" y="2854851"/>
              <a:ext cx="709012" cy="702525"/>
              <a:chOff x="2438400" y="2680880"/>
              <a:chExt cx="638468" cy="632627"/>
            </a:xfrm>
          </p:grpSpPr>
          <p:sp>
            <p:nvSpPr>
              <p:cNvPr id="89" name="Oval 89">
                <a:extLst>
                  <a:ext uri="{FF2B5EF4-FFF2-40B4-BE49-F238E27FC236}">
                    <a16:creationId xmlns:a16="http://schemas.microsoft.com/office/drawing/2014/main" id="{A0A50732-C1EC-4564-936B-6AC78CA31B0E}"/>
                  </a:ext>
                </a:extLst>
              </p:cNvPr>
              <p:cNvSpPr/>
              <p:nvPr/>
            </p:nvSpPr>
            <p:spPr>
              <a:xfrm rot="18900000">
                <a:off x="2438400" y="2680880"/>
                <a:ext cx="638468" cy="632627"/>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90" name="Group 90">
                <a:extLst>
                  <a:ext uri="{FF2B5EF4-FFF2-40B4-BE49-F238E27FC236}">
                    <a16:creationId xmlns:a16="http://schemas.microsoft.com/office/drawing/2014/main" id="{04672073-436B-48B6-8445-B828F13611C9}"/>
                  </a:ext>
                </a:extLst>
              </p:cNvPr>
              <p:cNvGrpSpPr/>
              <p:nvPr/>
            </p:nvGrpSpPr>
            <p:grpSpPr>
              <a:xfrm>
                <a:off x="2565879" y="2816091"/>
                <a:ext cx="383510" cy="362204"/>
                <a:chOff x="5530851" y="1866899"/>
                <a:chExt cx="285750" cy="269875"/>
              </a:xfrm>
              <a:solidFill>
                <a:schemeClr val="bg1"/>
              </a:solidFill>
            </p:grpSpPr>
            <p:sp>
              <p:nvSpPr>
                <p:cNvPr id="91" name="Oval 91">
                  <a:extLst>
                    <a:ext uri="{FF2B5EF4-FFF2-40B4-BE49-F238E27FC236}">
                      <a16:creationId xmlns:a16="http://schemas.microsoft.com/office/drawing/2014/main" id="{FB99AF52-38EC-4F07-B37A-3CB0A4953C3B}"/>
                    </a:ext>
                  </a:extLst>
                </p:cNvPr>
                <p:cNvSpPr/>
                <p:nvPr/>
              </p:nvSpPr>
              <p:spPr bwMode="auto">
                <a:xfrm>
                  <a:off x="5661026" y="1912936"/>
                  <a:ext cx="68263" cy="68263"/>
                </a:xfrm>
                <a:prstGeom prst="ellipse">
                  <a:avLst/>
                </a:prstGeom>
                <a:grpFill/>
                <a:ln w="9525">
                  <a:noFill/>
                  <a:round/>
                </a:ln>
              </p:spPr>
              <p:txBody>
                <a:bodyPr anchor="ctr"/>
                <a:lstStyle/>
                <a:p>
                  <a:pPr algn="ctr"/>
                  <a:endParaRPr>
                    <a:latin typeface="Source Han Sans SC"/>
                    <a:cs typeface="+mn-ea"/>
                    <a:sym typeface="Source Han Sans SC"/>
                  </a:endParaRPr>
                </a:p>
              </p:txBody>
            </p:sp>
            <p:sp>
              <p:nvSpPr>
                <p:cNvPr id="92" name="Freeform: Shape 92">
                  <a:extLst>
                    <a:ext uri="{FF2B5EF4-FFF2-40B4-BE49-F238E27FC236}">
                      <a16:creationId xmlns:a16="http://schemas.microsoft.com/office/drawing/2014/main" id="{A333EF55-27EF-4EEC-BA0C-74C59E5B8B73}"/>
                    </a:ext>
                  </a:extLst>
                </p:cNvPr>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ln>
              </p:spPr>
              <p:txBody>
                <a:bodyPr anchor="ctr"/>
                <a:lstStyle/>
                <a:p>
                  <a:pPr algn="ctr"/>
                  <a:endParaRPr>
                    <a:latin typeface="Source Han Sans SC"/>
                    <a:cs typeface="+mn-ea"/>
                    <a:sym typeface="Source Han Sans SC"/>
                  </a:endParaRPr>
                </a:p>
              </p:txBody>
            </p:sp>
          </p:grpSp>
        </p:grpSp>
        <p:grpSp>
          <p:nvGrpSpPr>
            <p:cNvPr id="93" name="千图PPT彼岸天：ID 8661124库_组合 101">
              <a:extLst>
                <a:ext uri="{FF2B5EF4-FFF2-40B4-BE49-F238E27FC236}">
                  <a16:creationId xmlns:a16="http://schemas.microsoft.com/office/drawing/2014/main" id="{F8819390-74C1-4DCD-B619-848FEE705C2D}"/>
                </a:ext>
              </a:extLst>
            </p:cNvPr>
            <p:cNvGrpSpPr/>
            <p:nvPr>
              <p:custDataLst>
                <p:tags r:id="rId6"/>
              </p:custDataLst>
            </p:nvPr>
          </p:nvGrpSpPr>
          <p:grpSpPr>
            <a:xfrm>
              <a:off x="4456376" y="2854851"/>
              <a:ext cx="709012" cy="702525"/>
              <a:chOff x="2438400" y="3906247"/>
              <a:chExt cx="638468" cy="632627"/>
            </a:xfrm>
          </p:grpSpPr>
          <p:sp>
            <p:nvSpPr>
              <p:cNvPr id="106" name="Oval 105">
                <a:extLst>
                  <a:ext uri="{FF2B5EF4-FFF2-40B4-BE49-F238E27FC236}">
                    <a16:creationId xmlns:a16="http://schemas.microsoft.com/office/drawing/2014/main" id="{FB811F63-5B31-4DDD-A7FC-43C2C35BA084}"/>
                  </a:ext>
                </a:extLst>
              </p:cNvPr>
              <p:cNvSpPr/>
              <p:nvPr/>
            </p:nvSpPr>
            <p:spPr>
              <a:xfrm rot="18900000">
                <a:off x="2438400" y="3906247"/>
                <a:ext cx="638468" cy="632627"/>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Source Han Sans SC"/>
                  <a:cs typeface="+mn-ea"/>
                  <a:sym typeface="Source Han Sans SC"/>
                </a:endParaRPr>
              </a:p>
            </p:txBody>
          </p:sp>
          <p:grpSp>
            <p:nvGrpSpPr>
              <p:cNvPr id="107" name="Group 106">
                <a:extLst>
                  <a:ext uri="{FF2B5EF4-FFF2-40B4-BE49-F238E27FC236}">
                    <a16:creationId xmlns:a16="http://schemas.microsoft.com/office/drawing/2014/main" id="{5A3944E4-9209-4EEF-8876-F145147549E4}"/>
                  </a:ext>
                </a:extLst>
              </p:cNvPr>
              <p:cNvGrpSpPr/>
              <p:nvPr/>
            </p:nvGrpSpPr>
            <p:grpSpPr>
              <a:xfrm>
                <a:off x="2598452" y="4071806"/>
                <a:ext cx="318371" cy="301515"/>
                <a:chOff x="5133976" y="846136"/>
                <a:chExt cx="269875" cy="255588"/>
              </a:xfrm>
              <a:solidFill>
                <a:schemeClr val="bg1"/>
              </a:solidFill>
            </p:grpSpPr>
            <p:sp>
              <p:nvSpPr>
                <p:cNvPr id="108" name="Freeform: Shape 107">
                  <a:extLst>
                    <a:ext uri="{FF2B5EF4-FFF2-40B4-BE49-F238E27FC236}">
                      <a16:creationId xmlns:a16="http://schemas.microsoft.com/office/drawing/2014/main" id="{16C92808-E4E6-429F-8A25-980A2581C9CC}"/>
                    </a:ext>
                  </a:extLst>
                </p:cNvPr>
                <p:cNvSpPr/>
                <p:nvPr/>
              </p:nvSpPr>
              <p:spPr bwMode="auto">
                <a:xfrm>
                  <a:off x="5191126" y="995361"/>
                  <a:ext cx="34925" cy="39688"/>
                </a:xfrm>
                <a:custGeom>
                  <a:avLst/>
                  <a:gdLst/>
                  <a:ahLst/>
                  <a:cxnLst>
                    <a:cxn ang="0">
                      <a:pos x="12" y="0"/>
                    </a:cxn>
                    <a:cxn ang="0">
                      <a:pos x="3" y="0"/>
                    </a:cxn>
                    <a:cxn ang="0">
                      <a:pos x="0" y="3"/>
                    </a:cxn>
                    <a:cxn ang="0">
                      <a:pos x="0" y="14"/>
                    </a:cxn>
                    <a:cxn ang="0">
                      <a:pos x="3" y="17"/>
                    </a:cxn>
                    <a:cxn ang="0">
                      <a:pos x="12" y="17"/>
                    </a:cxn>
                    <a:cxn ang="0">
                      <a:pos x="15" y="14"/>
                    </a:cxn>
                    <a:cxn ang="0">
                      <a:pos x="15" y="3"/>
                    </a:cxn>
                    <a:cxn ang="0">
                      <a:pos x="12" y="0"/>
                    </a:cxn>
                  </a:cxnLst>
                  <a:rect l="0" t="0" r="r" b="b"/>
                  <a:pathLst>
                    <a:path w="15" h="17">
                      <a:moveTo>
                        <a:pt x="12" y="0"/>
                      </a:moveTo>
                      <a:cubicBezTo>
                        <a:pt x="3" y="0"/>
                        <a:pt x="3" y="0"/>
                        <a:pt x="3" y="0"/>
                      </a:cubicBezTo>
                      <a:cubicBezTo>
                        <a:pt x="2" y="0"/>
                        <a:pt x="0" y="1"/>
                        <a:pt x="0" y="3"/>
                      </a:cubicBezTo>
                      <a:cubicBezTo>
                        <a:pt x="0" y="14"/>
                        <a:pt x="0" y="14"/>
                        <a:pt x="0" y="14"/>
                      </a:cubicBezTo>
                      <a:cubicBezTo>
                        <a:pt x="0" y="16"/>
                        <a:pt x="2" y="17"/>
                        <a:pt x="3" y="17"/>
                      </a:cubicBezTo>
                      <a:cubicBezTo>
                        <a:pt x="12" y="17"/>
                        <a:pt x="12" y="17"/>
                        <a:pt x="12" y="17"/>
                      </a:cubicBezTo>
                      <a:cubicBezTo>
                        <a:pt x="14" y="17"/>
                        <a:pt x="15" y="16"/>
                        <a:pt x="15" y="14"/>
                      </a:cubicBezTo>
                      <a:cubicBezTo>
                        <a:pt x="15" y="3"/>
                        <a:pt x="15" y="3"/>
                        <a:pt x="15" y="3"/>
                      </a:cubicBezTo>
                      <a:cubicBezTo>
                        <a:pt x="15" y="1"/>
                        <a:pt x="14" y="0"/>
                        <a:pt x="12" y="0"/>
                      </a:cubicBezTo>
                    </a:path>
                  </a:pathLst>
                </a:custGeom>
                <a:grpFill/>
                <a:ln w="9525">
                  <a:noFill/>
                  <a:round/>
                </a:ln>
              </p:spPr>
              <p:txBody>
                <a:bodyPr anchor="ctr"/>
                <a:lstStyle/>
                <a:p>
                  <a:pPr algn="ctr"/>
                  <a:endParaRPr>
                    <a:latin typeface="Source Han Sans SC"/>
                    <a:cs typeface="+mn-ea"/>
                    <a:sym typeface="Source Han Sans SC"/>
                  </a:endParaRPr>
                </a:p>
              </p:txBody>
            </p:sp>
            <p:sp>
              <p:nvSpPr>
                <p:cNvPr id="109" name="Freeform: Shape 108">
                  <a:extLst>
                    <a:ext uri="{FF2B5EF4-FFF2-40B4-BE49-F238E27FC236}">
                      <a16:creationId xmlns:a16="http://schemas.microsoft.com/office/drawing/2014/main" id="{1D5BD584-96E5-4F90-A3EE-E149CF7CF854}"/>
                    </a:ext>
                  </a:extLst>
                </p:cNvPr>
                <p:cNvSpPr/>
                <p:nvPr/>
              </p:nvSpPr>
              <p:spPr bwMode="auto">
                <a:xfrm>
                  <a:off x="5308601" y="1052511"/>
                  <a:ext cx="74613" cy="4763"/>
                </a:xfrm>
                <a:custGeom>
                  <a:avLst/>
                  <a:gdLst/>
                  <a:ahLst/>
                  <a:cxnLst>
                    <a:cxn ang="0">
                      <a:pos x="33" y="1"/>
                    </a:cxn>
                    <a:cxn ang="0">
                      <a:pos x="32" y="2"/>
                    </a:cxn>
                    <a:cxn ang="0">
                      <a:pos x="1" y="2"/>
                    </a:cxn>
                    <a:cxn ang="0">
                      <a:pos x="0" y="1"/>
                    </a:cxn>
                    <a:cxn ang="0">
                      <a:pos x="0" y="1"/>
                    </a:cxn>
                    <a:cxn ang="0">
                      <a:pos x="1" y="0"/>
                    </a:cxn>
                    <a:cxn ang="0">
                      <a:pos x="32" y="0"/>
                    </a:cxn>
                    <a:cxn ang="0">
                      <a:pos x="33" y="1"/>
                    </a:cxn>
                  </a:cxnLst>
                  <a:rect l="0" t="0" r="r" b="b"/>
                  <a:pathLst>
                    <a:path w="33" h="2">
                      <a:moveTo>
                        <a:pt x="33" y="1"/>
                      </a:moveTo>
                      <a:cubicBezTo>
                        <a:pt x="33" y="2"/>
                        <a:pt x="32" y="2"/>
                        <a:pt x="32" y="2"/>
                      </a:cubicBezTo>
                      <a:cubicBezTo>
                        <a:pt x="1" y="2"/>
                        <a:pt x="1" y="2"/>
                        <a:pt x="1" y="2"/>
                      </a:cubicBezTo>
                      <a:cubicBezTo>
                        <a:pt x="1" y="2"/>
                        <a:pt x="0" y="2"/>
                        <a:pt x="0" y="1"/>
                      </a:cubicBezTo>
                      <a:cubicBezTo>
                        <a:pt x="0" y="1"/>
                        <a:pt x="0" y="1"/>
                        <a:pt x="0" y="1"/>
                      </a:cubicBezTo>
                      <a:cubicBezTo>
                        <a:pt x="0" y="0"/>
                        <a:pt x="1" y="0"/>
                        <a:pt x="1" y="0"/>
                      </a:cubicBezTo>
                      <a:cubicBezTo>
                        <a:pt x="32" y="0"/>
                        <a:pt x="32" y="0"/>
                        <a:pt x="32" y="0"/>
                      </a:cubicBezTo>
                      <a:cubicBezTo>
                        <a:pt x="32" y="0"/>
                        <a:pt x="33" y="0"/>
                        <a:pt x="33" y="1"/>
                      </a:cubicBezTo>
                      <a:close/>
                    </a:path>
                  </a:pathLst>
                </a:custGeom>
                <a:grpFill/>
                <a:ln w="9525">
                  <a:noFill/>
                  <a:round/>
                </a:ln>
              </p:spPr>
              <p:txBody>
                <a:bodyPr anchor="ctr"/>
                <a:lstStyle/>
                <a:p>
                  <a:pPr algn="ctr"/>
                  <a:endParaRPr>
                    <a:latin typeface="Source Han Sans SC"/>
                    <a:cs typeface="+mn-ea"/>
                    <a:sym typeface="Source Han Sans SC"/>
                  </a:endParaRPr>
                </a:p>
              </p:txBody>
            </p:sp>
            <p:sp>
              <p:nvSpPr>
                <p:cNvPr id="110" name="Freeform: Shape 109">
                  <a:extLst>
                    <a:ext uri="{FF2B5EF4-FFF2-40B4-BE49-F238E27FC236}">
                      <a16:creationId xmlns:a16="http://schemas.microsoft.com/office/drawing/2014/main" id="{564448B5-3BC1-49FC-8790-E14B0DC267EA}"/>
                    </a:ext>
                  </a:extLst>
                </p:cNvPr>
                <p:cNvSpPr/>
                <p:nvPr/>
              </p:nvSpPr>
              <p:spPr bwMode="auto">
                <a:xfrm>
                  <a:off x="5308601" y="993773"/>
                  <a:ext cx="31750" cy="6350"/>
                </a:xfrm>
                <a:custGeom>
                  <a:avLst/>
                  <a:gdLst/>
                  <a:ahLst/>
                  <a:cxnLst>
                    <a:cxn ang="0">
                      <a:pos x="14" y="2"/>
                    </a:cxn>
                    <a:cxn ang="0">
                      <a:pos x="13" y="3"/>
                    </a:cxn>
                    <a:cxn ang="0">
                      <a:pos x="1" y="3"/>
                    </a:cxn>
                    <a:cxn ang="0">
                      <a:pos x="0" y="2"/>
                    </a:cxn>
                    <a:cxn ang="0">
                      <a:pos x="0" y="1"/>
                    </a:cxn>
                    <a:cxn ang="0">
                      <a:pos x="1" y="0"/>
                    </a:cxn>
                    <a:cxn ang="0">
                      <a:pos x="13" y="0"/>
                    </a:cxn>
                    <a:cxn ang="0">
                      <a:pos x="14" y="1"/>
                    </a:cxn>
                    <a:cxn ang="0">
                      <a:pos x="14" y="2"/>
                    </a:cxn>
                  </a:cxnLst>
                  <a:rect l="0" t="0" r="r" b="b"/>
                  <a:pathLst>
                    <a:path w="14" h="3">
                      <a:moveTo>
                        <a:pt x="14" y="2"/>
                      </a:moveTo>
                      <a:cubicBezTo>
                        <a:pt x="14" y="3"/>
                        <a:pt x="14" y="3"/>
                        <a:pt x="13" y="3"/>
                      </a:cubicBezTo>
                      <a:cubicBezTo>
                        <a:pt x="1" y="3"/>
                        <a:pt x="1" y="3"/>
                        <a:pt x="1" y="3"/>
                      </a:cubicBezTo>
                      <a:cubicBezTo>
                        <a:pt x="1" y="3"/>
                        <a:pt x="0" y="3"/>
                        <a:pt x="0" y="2"/>
                      </a:cubicBezTo>
                      <a:cubicBezTo>
                        <a:pt x="0" y="1"/>
                        <a:pt x="0" y="1"/>
                        <a:pt x="0" y="1"/>
                      </a:cubicBezTo>
                      <a:cubicBezTo>
                        <a:pt x="0" y="1"/>
                        <a:pt x="1" y="0"/>
                        <a:pt x="1" y="0"/>
                      </a:cubicBezTo>
                      <a:cubicBezTo>
                        <a:pt x="13" y="0"/>
                        <a:pt x="13" y="0"/>
                        <a:pt x="13" y="0"/>
                      </a:cubicBezTo>
                      <a:cubicBezTo>
                        <a:pt x="14" y="0"/>
                        <a:pt x="14" y="1"/>
                        <a:pt x="14" y="1"/>
                      </a:cubicBezTo>
                      <a:lnTo>
                        <a:pt x="14"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111" name="Freeform: Shape 110">
                  <a:extLst>
                    <a:ext uri="{FF2B5EF4-FFF2-40B4-BE49-F238E27FC236}">
                      <a16:creationId xmlns:a16="http://schemas.microsoft.com/office/drawing/2014/main" id="{1D859C9C-4679-4845-8744-9E79E875EB64}"/>
                    </a:ext>
                  </a:extLst>
                </p:cNvPr>
                <p:cNvSpPr/>
                <p:nvPr/>
              </p:nvSpPr>
              <p:spPr bwMode="auto">
                <a:xfrm>
                  <a:off x="5351463" y="1071561"/>
                  <a:ext cx="30163" cy="6350"/>
                </a:xfrm>
                <a:custGeom>
                  <a:avLst/>
                  <a:gdLst/>
                  <a:ahLst/>
                  <a:cxnLst>
                    <a:cxn ang="0">
                      <a:pos x="13" y="2"/>
                    </a:cxn>
                    <a:cxn ang="0">
                      <a:pos x="13" y="3"/>
                    </a:cxn>
                    <a:cxn ang="0">
                      <a:pos x="1" y="3"/>
                    </a:cxn>
                    <a:cxn ang="0">
                      <a:pos x="0" y="2"/>
                    </a:cxn>
                    <a:cxn ang="0">
                      <a:pos x="0" y="1"/>
                    </a:cxn>
                    <a:cxn ang="0">
                      <a:pos x="1" y="0"/>
                    </a:cxn>
                    <a:cxn ang="0">
                      <a:pos x="13" y="0"/>
                    </a:cxn>
                    <a:cxn ang="0">
                      <a:pos x="13" y="1"/>
                    </a:cxn>
                    <a:cxn ang="0">
                      <a:pos x="13" y="2"/>
                    </a:cxn>
                  </a:cxnLst>
                  <a:rect l="0" t="0" r="r" b="b"/>
                  <a:pathLst>
                    <a:path w="13" h="3">
                      <a:moveTo>
                        <a:pt x="13" y="2"/>
                      </a:moveTo>
                      <a:cubicBezTo>
                        <a:pt x="13" y="2"/>
                        <a:pt x="13" y="3"/>
                        <a:pt x="13" y="3"/>
                      </a:cubicBezTo>
                      <a:cubicBezTo>
                        <a:pt x="1" y="3"/>
                        <a:pt x="1" y="3"/>
                        <a:pt x="1" y="3"/>
                      </a:cubicBezTo>
                      <a:cubicBezTo>
                        <a:pt x="0" y="3"/>
                        <a:pt x="0" y="2"/>
                        <a:pt x="0" y="2"/>
                      </a:cubicBezTo>
                      <a:cubicBezTo>
                        <a:pt x="0" y="1"/>
                        <a:pt x="0" y="1"/>
                        <a:pt x="0" y="1"/>
                      </a:cubicBezTo>
                      <a:cubicBezTo>
                        <a:pt x="0" y="1"/>
                        <a:pt x="0" y="0"/>
                        <a:pt x="1" y="0"/>
                      </a:cubicBezTo>
                      <a:cubicBezTo>
                        <a:pt x="13" y="0"/>
                        <a:pt x="13" y="0"/>
                        <a:pt x="13" y="0"/>
                      </a:cubicBezTo>
                      <a:cubicBezTo>
                        <a:pt x="13" y="0"/>
                        <a:pt x="13" y="1"/>
                        <a:pt x="13" y="1"/>
                      </a:cubicBezTo>
                      <a:lnTo>
                        <a:pt x="13"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112" name="Freeform: Shape 111">
                  <a:extLst>
                    <a:ext uri="{FF2B5EF4-FFF2-40B4-BE49-F238E27FC236}">
                      <a16:creationId xmlns:a16="http://schemas.microsoft.com/office/drawing/2014/main" id="{4F673DA8-D2D9-4017-BFE9-CDB93CB981A1}"/>
                    </a:ext>
                  </a:extLst>
                </p:cNvPr>
                <p:cNvSpPr/>
                <p:nvPr/>
              </p:nvSpPr>
              <p:spPr bwMode="auto">
                <a:xfrm>
                  <a:off x="5308601" y="1014411"/>
                  <a:ext cx="44450" cy="4763"/>
                </a:xfrm>
                <a:custGeom>
                  <a:avLst/>
                  <a:gdLst/>
                  <a:ahLst/>
                  <a:cxnLst>
                    <a:cxn ang="0">
                      <a:pos x="20" y="1"/>
                    </a:cxn>
                    <a:cxn ang="0">
                      <a:pos x="19" y="2"/>
                    </a:cxn>
                    <a:cxn ang="0">
                      <a:pos x="1" y="2"/>
                    </a:cxn>
                    <a:cxn ang="0">
                      <a:pos x="0" y="1"/>
                    </a:cxn>
                    <a:cxn ang="0">
                      <a:pos x="0" y="1"/>
                    </a:cxn>
                    <a:cxn ang="0">
                      <a:pos x="1" y="0"/>
                    </a:cxn>
                    <a:cxn ang="0">
                      <a:pos x="19" y="0"/>
                    </a:cxn>
                    <a:cxn ang="0">
                      <a:pos x="20" y="1"/>
                    </a:cxn>
                  </a:cxnLst>
                  <a:rect l="0" t="0" r="r" b="b"/>
                  <a:pathLst>
                    <a:path w="20" h="2">
                      <a:moveTo>
                        <a:pt x="20" y="1"/>
                      </a:moveTo>
                      <a:cubicBezTo>
                        <a:pt x="20" y="2"/>
                        <a:pt x="20" y="2"/>
                        <a:pt x="19" y="2"/>
                      </a:cubicBezTo>
                      <a:cubicBezTo>
                        <a:pt x="1" y="2"/>
                        <a:pt x="1" y="2"/>
                        <a:pt x="1" y="2"/>
                      </a:cubicBezTo>
                      <a:cubicBezTo>
                        <a:pt x="1" y="2"/>
                        <a:pt x="0" y="2"/>
                        <a:pt x="0" y="1"/>
                      </a:cubicBezTo>
                      <a:cubicBezTo>
                        <a:pt x="0" y="1"/>
                        <a:pt x="0" y="1"/>
                        <a:pt x="0" y="1"/>
                      </a:cubicBezTo>
                      <a:cubicBezTo>
                        <a:pt x="0" y="0"/>
                        <a:pt x="1" y="0"/>
                        <a:pt x="1" y="0"/>
                      </a:cubicBezTo>
                      <a:cubicBezTo>
                        <a:pt x="19" y="0"/>
                        <a:pt x="19" y="0"/>
                        <a:pt x="19" y="0"/>
                      </a:cubicBezTo>
                      <a:cubicBezTo>
                        <a:pt x="20" y="0"/>
                        <a:pt x="20" y="0"/>
                        <a:pt x="20" y="1"/>
                      </a:cubicBezTo>
                      <a:close/>
                    </a:path>
                  </a:pathLst>
                </a:custGeom>
                <a:grpFill/>
                <a:ln w="9525">
                  <a:noFill/>
                  <a:round/>
                </a:ln>
              </p:spPr>
              <p:txBody>
                <a:bodyPr anchor="ctr"/>
                <a:lstStyle/>
                <a:p>
                  <a:pPr algn="ctr"/>
                  <a:endParaRPr>
                    <a:latin typeface="Source Han Sans SC"/>
                    <a:cs typeface="+mn-ea"/>
                    <a:sym typeface="Source Han Sans SC"/>
                  </a:endParaRPr>
                </a:p>
              </p:txBody>
            </p:sp>
            <p:sp>
              <p:nvSpPr>
                <p:cNvPr id="113" name="Freeform: Shape 112">
                  <a:extLst>
                    <a:ext uri="{FF2B5EF4-FFF2-40B4-BE49-F238E27FC236}">
                      <a16:creationId xmlns:a16="http://schemas.microsoft.com/office/drawing/2014/main" id="{1C0CD43B-3E53-4FF4-877A-B34233F904C8}"/>
                    </a:ext>
                  </a:extLst>
                </p:cNvPr>
                <p:cNvSpPr/>
                <p:nvPr/>
              </p:nvSpPr>
              <p:spPr bwMode="auto">
                <a:xfrm>
                  <a:off x="5308601" y="1031873"/>
                  <a:ext cx="74613" cy="7938"/>
                </a:xfrm>
                <a:custGeom>
                  <a:avLst/>
                  <a:gdLst/>
                  <a:ahLst/>
                  <a:cxnLst>
                    <a:cxn ang="0">
                      <a:pos x="33" y="2"/>
                    </a:cxn>
                    <a:cxn ang="0">
                      <a:pos x="32" y="3"/>
                    </a:cxn>
                    <a:cxn ang="0">
                      <a:pos x="1" y="3"/>
                    </a:cxn>
                    <a:cxn ang="0">
                      <a:pos x="0" y="2"/>
                    </a:cxn>
                    <a:cxn ang="0">
                      <a:pos x="0" y="1"/>
                    </a:cxn>
                    <a:cxn ang="0">
                      <a:pos x="1" y="0"/>
                    </a:cxn>
                    <a:cxn ang="0">
                      <a:pos x="32" y="0"/>
                    </a:cxn>
                    <a:cxn ang="0">
                      <a:pos x="33" y="1"/>
                    </a:cxn>
                    <a:cxn ang="0">
                      <a:pos x="33" y="2"/>
                    </a:cxn>
                  </a:cxnLst>
                  <a:rect l="0" t="0" r="r" b="b"/>
                  <a:pathLst>
                    <a:path w="33" h="3">
                      <a:moveTo>
                        <a:pt x="33" y="2"/>
                      </a:moveTo>
                      <a:cubicBezTo>
                        <a:pt x="33" y="2"/>
                        <a:pt x="32" y="3"/>
                        <a:pt x="32" y="3"/>
                      </a:cubicBezTo>
                      <a:cubicBezTo>
                        <a:pt x="1" y="3"/>
                        <a:pt x="1" y="3"/>
                        <a:pt x="1" y="3"/>
                      </a:cubicBezTo>
                      <a:cubicBezTo>
                        <a:pt x="1" y="3"/>
                        <a:pt x="0" y="2"/>
                        <a:pt x="0" y="2"/>
                      </a:cubicBezTo>
                      <a:cubicBezTo>
                        <a:pt x="0" y="1"/>
                        <a:pt x="0" y="1"/>
                        <a:pt x="0" y="1"/>
                      </a:cubicBezTo>
                      <a:cubicBezTo>
                        <a:pt x="0" y="1"/>
                        <a:pt x="1" y="0"/>
                        <a:pt x="1" y="0"/>
                      </a:cubicBezTo>
                      <a:cubicBezTo>
                        <a:pt x="32" y="0"/>
                        <a:pt x="32" y="0"/>
                        <a:pt x="32" y="0"/>
                      </a:cubicBezTo>
                      <a:cubicBezTo>
                        <a:pt x="32" y="0"/>
                        <a:pt x="33" y="1"/>
                        <a:pt x="33" y="1"/>
                      </a:cubicBezTo>
                      <a:lnTo>
                        <a:pt x="33" y="2"/>
                      </a:lnTo>
                      <a:close/>
                    </a:path>
                  </a:pathLst>
                </a:custGeom>
                <a:grpFill/>
                <a:ln w="9525">
                  <a:noFill/>
                  <a:round/>
                </a:ln>
              </p:spPr>
              <p:txBody>
                <a:bodyPr anchor="ctr"/>
                <a:lstStyle/>
                <a:p>
                  <a:pPr algn="ctr"/>
                  <a:endParaRPr>
                    <a:latin typeface="Source Han Sans SC"/>
                    <a:cs typeface="+mn-ea"/>
                    <a:sym typeface="Source Han Sans SC"/>
                  </a:endParaRPr>
                </a:p>
              </p:txBody>
            </p:sp>
            <p:sp>
              <p:nvSpPr>
                <p:cNvPr id="114" name="Freeform: Shape 113">
                  <a:extLst>
                    <a:ext uri="{FF2B5EF4-FFF2-40B4-BE49-F238E27FC236}">
                      <a16:creationId xmlns:a16="http://schemas.microsoft.com/office/drawing/2014/main" id="{173E0CCD-D574-4081-B255-9F2067722177}"/>
                    </a:ext>
                  </a:extLst>
                </p:cNvPr>
                <p:cNvSpPr/>
                <p:nvPr/>
              </p:nvSpPr>
              <p:spPr bwMode="auto">
                <a:xfrm>
                  <a:off x="5287963" y="963611"/>
                  <a:ext cx="115888" cy="138113"/>
                </a:xfrm>
                <a:custGeom>
                  <a:avLst/>
                  <a:gdLst/>
                  <a:ahLst/>
                  <a:cxnLst>
                    <a:cxn ang="0">
                      <a:pos x="47" y="58"/>
                    </a:cxn>
                    <a:cxn ang="0">
                      <a:pos x="3" y="58"/>
                    </a:cxn>
                    <a:cxn ang="0">
                      <a:pos x="3" y="57"/>
                    </a:cxn>
                    <a:cxn ang="0">
                      <a:pos x="3" y="4"/>
                    </a:cxn>
                    <a:cxn ang="0">
                      <a:pos x="4" y="3"/>
                    </a:cxn>
                    <a:cxn ang="0">
                      <a:pos x="28" y="3"/>
                    </a:cxn>
                    <a:cxn ang="0">
                      <a:pos x="29" y="5"/>
                    </a:cxn>
                    <a:cxn ang="0">
                      <a:pos x="29" y="16"/>
                    </a:cxn>
                    <a:cxn ang="0">
                      <a:pos x="33" y="20"/>
                    </a:cxn>
                    <a:cxn ang="0">
                      <a:pos x="48" y="20"/>
                    </a:cxn>
                    <a:cxn ang="0">
                      <a:pos x="48" y="21"/>
                    </a:cxn>
                    <a:cxn ang="0">
                      <a:pos x="48" y="57"/>
                    </a:cxn>
                    <a:cxn ang="0">
                      <a:pos x="47" y="58"/>
                    </a:cxn>
                    <a:cxn ang="0">
                      <a:pos x="32" y="6"/>
                    </a:cxn>
                    <a:cxn ang="0">
                      <a:pos x="33" y="6"/>
                    </a:cxn>
                    <a:cxn ang="0">
                      <a:pos x="45" y="16"/>
                    </a:cxn>
                    <a:cxn ang="0">
                      <a:pos x="45" y="17"/>
                    </a:cxn>
                    <a:cxn ang="0">
                      <a:pos x="33" y="17"/>
                    </a:cxn>
                    <a:cxn ang="0">
                      <a:pos x="32" y="16"/>
                    </a:cxn>
                    <a:cxn ang="0">
                      <a:pos x="32" y="6"/>
                    </a:cxn>
                    <a:cxn ang="0">
                      <a:pos x="49" y="15"/>
                    </a:cxn>
                    <a:cxn ang="0">
                      <a:pos x="33" y="2"/>
                    </a:cxn>
                    <a:cxn ang="0">
                      <a:pos x="28" y="0"/>
                    </a:cxn>
                    <a:cxn ang="0">
                      <a:pos x="4" y="0"/>
                    </a:cxn>
                    <a:cxn ang="0">
                      <a:pos x="0" y="4"/>
                    </a:cxn>
                    <a:cxn ang="0">
                      <a:pos x="0" y="57"/>
                    </a:cxn>
                    <a:cxn ang="0">
                      <a:pos x="4" y="60"/>
                    </a:cxn>
                    <a:cxn ang="0">
                      <a:pos x="47" y="60"/>
                    </a:cxn>
                    <a:cxn ang="0">
                      <a:pos x="51" y="57"/>
                    </a:cxn>
                    <a:cxn ang="0">
                      <a:pos x="51" y="20"/>
                    </a:cxn>
                    <a:cxn ang="0">
                      <a:pos x="49" y="15"/>
                    </a:cxn>
                  </a:cxnLst>
                  <a:rect l="0" t="0" r="r" b="b"/>
                  <a:pathLst>
                    <a:path w="51" h="60">
                      <a:moveTo>
                        <a:pt x="47" y="58"/>
                      </a:moveTo>
                      <a:cubicBezTo>
                        <a:pt x="3" y="58"/>
                        <a:pt x="3" y="58"/>
                        <a:pt x="3" y="58"/>
                      </a:cubicBezTo>
                      <a:cubicBezTo>
                        <a:pt x="3" y="58"/>
                        <a:pt x="3" y="58"/>
                        <a:pt x="3" y="57"/>
                      </a:cubicBezTo>
                      <a:cubicBezTo>
                        <a:pt x="3" y="4"/>
                        <a:pt x="3" y="4"/>
                        <a:pt x="3" y="4"/>
                      </a:cubicBezTo>
                      <a:cubicBezTo>
                        <a:pt x="3" y="4"/>
                        <a:pt x="3" y="3"/>
                        <a:pt x="4" y="3"/>
                      </a:cubicBezTo>
                      <a:cubicBezTo>
                        <a:pt x="28" y="3"/>
                        <a:pt x="28" y="3"/>
                        <a:pt x="28" y="3"/>
                      </a:cubicBezTo>
                      <a:cubicBezTo>
                        <a:pt x="29" y="3"/>
                        <a:pt x="29" y="3"/>
                        <a:pt x="29" y="5"/>
                      </a:cubicBezTo>
                      <a:cubicBezTo>
                        <a:pt x="29" y="16"/>
                        <a:pt x="29" y="16"/>
                        <a:pt x="29" y="16"/>
                      </a:cubicBezTo>
                      <a:cubicBezTo>
                        <a:pt x="29" y="18"/>
                        <a:pt x="31" y="20"/>
                        <a:pt x="33" y="20"/>
                      </a:cubicBezTo>
                      <a:cubicBezTo>
                        <a:pt x="48" y="20"/>
                        <a:pt x="48" y="20"/>
                        <a:pt x="48" y="20"/>
                      </a:cubicBezTo>
                      <a:cubicBezTo>
                        <a:pt x="48" y="20"/>
                        <a:pt x="48" y="20"/>
                        <a:pt x="48" y="21"/>
                      </a:cubicBezTo>
                      <a:cubicBezTo>
                        <a:pt x="48" y="57"/>
                        <a:pt x="48" y="57"/>
                        <a:pt x="48" y="57"/>
                      </a:cubicBezTo>
                      <a:cubicBezTo>
                        <a:pt x="48" y="57"/>
                        <a:pt x="48" y="58"/>
                        <a:pt x="47" y="58"/>
                      </a:cubicBezTo>
                      <a:moveTo>
                        <a:pt x="32" y="6"/>
                      </a:moveTo>
                      <a:cubicBezTo>
                        <a:pt x="32" y="5"/>
                        <a:pt x="33" y="6"/>
                        <a:pt x="33" y="6"/>
                      </a:cubicBezTo>
                      <a:cubicBezTo>
                        <a:pt x="45" y="16"/>
                        <a:pt x="45" y="16"/>
                        <a:pt x="45" y="16"/>
                      </a:cubicBezTo>
                      <a:cubicBezTo>
                        <a:pt x="45" y="16"/>
                        <a:pt x="46" y="17"/>
                        <a:pt x="45" y="17"/>
                      </a:cubicBezTo>
                      <a:cubicBezTo>
                        <a:pt x="33" y="17"/>
                        <a:pt x="33" y="17"/>
                        <a:pt x="33" y="17"/>
                      </a:cubicBezTo>
                      <a:cubicBezTo>
                        <a:pt x="33" y="17"/>
                        <a:pt x="32" y="17"/>
                        <a:pt x="32" y="16"/>
                      </a:cubicBezTo>
                      <a:lnTo>
                        <a:pt x="32" y="6"/>
                      </a:lnTo>
                      <a:close/>
                      <a:moveTo>
                        <a:pt x="49" y="15"/>
                      </a:moveTo>
                      <a:cubicBezTo>
                        <a:pt x="33" y="2"/>
                        <a:pt x="33" y="2"/>
                        <a:pt x="33" y="2"/>
                      </a:cubicBezTo>
                      <a:cubicBezTo>
                        <a:pt x="32" y="1"/>
                        <a:pt x="30" y="0"/>
                        <a:pt x="28" y="0"/>
                      </a:cubicBezTo>
                      <a:cubicBezTo>
                        <a:pt x="4" y="0"/>
                        <a:pt x="4" y="0"/>
                        <a:pt x="4" y="0"/>
                      </a:cubicBezTo>
                      <a:cubicBezTo>
                        <a:pt x="2" y="0"/>
                        <a:pt x="0" y="2"/>
                        <a:pt x="0" y="4"/>
                      </a:cubicBezTo>
                      <a:cubicBezTo>
                        <a:pt x="0" y="57"/>
                        <a:pt x="0" y="57"/>
                        <a:pt x="0" y="57"/>
                      </a:cubicBezTo>
                      <a:cubicBezTo>
                        <a:pt x="0" y="60"/>
                        <a:pt x="4" y="60"/>
                        <a:pt x="4" y="60"/>
                      </a:cubicBezTo>
                      <a:cubicBezTo>
                        <a:pt x="47" y="60"/>
                        <a:pt x="47" y="60"/>
                        <a:pt x="47" y="60"/>
                      </a:cubicBezTo>
                      <a:cubicBezTo>
                        <a:pt x="49" y="60"/>
                        <a:pt x="51" y="59"/>
                        <a:pt x="51" y="57"/>
                      </a:cubicBezTo>
                      <a:cubicBezTo>
                        <a:pt x="51" y="20"/>
                        <a:pt x="51" y="20"/>
                        <a:pt x="51" y="20"/>
                      </a:cubicBezTo>
                      <a:cubicBezTo>
                        <a:pt x="51" y="18"/>
                        <a:pt x="50" y="16"/>
                        <a:pt x="49" y="15"/>
                      </a:cubicBezTo>
                    </a:path>
                  </a:pathLst>
                </a:custGeom>
                <a:grpFill/>
                <a:ln w="9525">
                  <a:noFill/>
                  <a:round/>
                </a:ln>
              </p:spPr>
              <p:txBody>
                <a:bodyPr anchor="ctr"/>
                <a:lstStyle/>
                <a:p>
                  <a:pPr algn="ctr"/>
                  <a:endParaRPr>
                    <a:latin typeface="Source Han Sans SC"/>
                    <a:cs typeface="+mn-ea"/>
                    <a:sym typeface="Source Han Sans SC"/>
                  </a:endParaRPr>
                </a:p>
              </p:txBody>
            </p:sp>
            <p:sp>
              <p:nvSpPr>
                <p:cNvPr id="115" name="Freeform: Shape 114">
                  <a:extLst>
                    <a:ext uri="{FF2B5EF4-FFF2-40B4-BE49-F238E27FC236}">
                      <a16:creationId xmlns:a16="http://schemas.microsoft.com/office/drawing/2014/main" id="{6E440AD8-6EBD-4C0F-AD0A-4C61A61F156E}"/>
                    </a:ext>
                  </a:extLst>
                </p:cNvPr>
                <p:cNvSpPr/>
                <p:nvPr/>
              </p:nvSpPr>
              <p:spPr bwMode="auto">
                <a:xfrm>
                  <a:off x="5133976" y="846136"/>
                  <a:ext cx="268288" cy="247650"/>
                </a:xfrm>
                <a:custGeom>
                  <a:avLst/>
                  <a:gdLst/>
                  <a:ahLst/>
                  <a:cxnLst>
                    <a:cxn ang="0">
                      <a:pos x="37" y="7"/>
                    </a:cxn>
                    <a:cxn ang="0">
                      <a:pos x="37" y="7"/>
                    </a:cxn>
                    <a:cxn ang="0">
                      <a:pos x="79" y="7"/>
                    </a:cxn>
                    <a:cxn ang="0">
                      <a:pos x="80" y="8"/>
                    </a:cxn>
                    <a:cxn ang="0">
                      <a:pos x="80" y="14"/>
                    </a:cxn>
                    <a:cxn ang="0">
                      <a:pos x="79" y="14"/>
                    </a:cxn>
                    <a:cxn ang="0">
                      <a:pos x="37" y="14"/>
                    </a:cxn>
                    <a:cxn ang="0">
                      <a:pos x="37" y="14"/>
                    </a:cxn>
                    <a:cxn ang="0">
                      <a:pos x="37" y="7"/>
                    </a:cxn>
                    <a:cxn ang="0">
                      <a:pos x="61" y="102"/>
                    </a:cxn>
                    <a:cxn ang="0">
                      <a:pos x="60" y="101"/>
                    </a:cxn>
                    <a:cxn ang="0">
                      <a:pos x="13" y="101"/>
                    </a:cxn>
                    <a:cxn ang="0">
                      <a:pos x="10" y="99"/>
                    </a:cxn>
                    <a:cxn ang="0">
                      <a:pos x="10" y="74"/>
                    </a:cxn>
                    <a:cxn ang="0">
                      <a:pos x="11" y="73"/>
                    </a:cxn>
                    <a:cxn ang="0">
                      <a:pos x="17" y="73"/>
                    </a:cxn>
                    <a:cxn ang="0">
                      <a:pos x="18" y="72"/>
                    </a:cxn>
                    <a:cxn ang="0">
                      <a:pos x="18" y="66"/>
                    </a:cxn>
                    <a:cxn ang="0">
                      <a:pos x="24" y="57"/>
                    </a:cxn>
                    <a:cxn ang="0">
                      <a:pos x="42" y="57"/>
                    </a:cxn>
                    <a:cxn ang="0">
                      <a:pos x="48" y="66"/>
                    </a:cxn>
                    <a:cxn ang="0">
                      <a:pos x="48" y="72"/>
                    </a:cxn>
                    <a:cxn ang="0">
                      <a:pos x="49" y="73"/>
                    </a:cxn>
                    <a:cxn ang="0">
                      <a:pos x="60" y="73"/>
                    </a:cxn>
                    <a:cxn ang="0">
                      <a:pos x="61" y="72"/>
                    </a:cxn>
                    <a:cxn ang="0">
                      <a:pos x="61" y="53"/>
                    </a:cxn>
                    <a:cxn ang="0">
                      <a:pos x="69" y="45"/>
                    </a:cxn>
                    <a:cxn ang="0">
                      <a:pos x="96" y="45"/>
                    </a:cxn>
                    <a:cxn ang="0">
                      <a:pos x="104" y="48"/>
                    </a:cxn>
                    <a:cxn ang="0">
                      <a:pos x="116" y="58"/>
                    </a:cxn>
                    <a:cxn ang="0">
                      <a:pos x="117" y="57"/>
                    </a:cxn>
                    <a:cxn ang="0">
                      <a:pos x="117" y="20"/>
                    </a:cxn>
                    <a:cxn ang="0">
                      <a:pos x="111" y="14"/>
                    </a:cxn>
                    <a:cxn ang="0">
                      <a:pos x="87" y="14"/>
                    </a:cxn>
                    <a:cxn ang="0">
                      <a:pos x="86" y="14"/>
                    </a:cxn>
                    <a:cxn ang="0">
                      <a:pos x="86" y="7"/>
                    </a:cxn>
                    <a:cxn ang="0">
                      <a:pos x="80" y="0"/>
                    </a:cxn>
                    <a:cxn ang="0">
                      <a:pos x="37" y="0"/>
                    </a:cxn>
                    <a:cxn ang="0">
                      <a:pos x="30" y="7"/>
                    </a:cxn>
                    <a:cxn ang="0">
                      <a:pos x="30" y="14"/>
                    </a:cxn>
                    <a:cxn ang="0">
                      <a:pos x="30" y="14"/>
                    </a:cxn>
                    <a:cxn ang="0">
                      <a:pos x="6" y="14"/>
                    </a:cxn>
                    <a:cxn ang="0">
                      <a:pos x="0" y="20"/>
                    </a:cxn>
                    <a:cxn ang="0">
                      <a:pos x="0" y="67"/>
                    </a:cxn>
                    <a:cxn ang="0">
                      <a:pos x="3" y="72"/>
                    </a:cxn>
                    <a:cxn ang="0">
                      <a:pos x="4" y="74"/>
                    </a:cxn>
                    <a:cxn ang="0">
                      <a:pos x="4" y="99"/>
                    </a:cxn>
                    <a:cxn ang="0">
                      <a:pos x="13" y="108"/>
                    </a:cxn>
                    <a:cxn ang="0">
                      <a:pos x="61" y="108"/>
                    </a:cxn>
                    <a:cxn ang="0">
                      <a:pos x="61" y="108"/>
                    </a:cxn>
                    <a:cxn ang="0">
                      <a:pos x="61" y="102"/>
                    </a:cxn>
                  </a:cxnLst>
                  <a:rect l="0" t="0" r="r" b="b"/>
                  <a:pathLst>
                    <a:path w="117" h="108">
                      <a:moveTo>
                        <a:pt x="37" y="7"/>
                      </a:moveTo>
                      <a:cubicBezTo>
                        <a:pt x="37" y="7"/>
                        <a:pt x="37" y="7"/>
                        <a:pt x="37" y="7"/>
                      </a:cubicBezTo>
                      <a:cubicBezTo>
                        <a:pt x="79" y="7"/>
                        <a:pt x="79" y="7"/>
                        <a:pt x="79" y="7"/>
                      </a:cubicBezTo>
                      <a:cubicBezTo>
                        <a:pt x="79" y="7"/>
                        <a:pt x="80" y="7"/>
                        <a:pt x="80" y="8"/>
                      </a:cubicBezTo>
                      <a:cubicBezTo>
                        <a:pt x="80" y="14"/>
                        <a:pt x="80" y="14"/>
                        <a:pt x="80" y="14"/>
                      </a:cubicBezTo>
                      <a:cubicBezTo>
                        <a:pt x="80" y="14"/>
                        <a:pt x="79" y="14"/>
                        <a:pt x="79" y="14"/>
                      </a:cubicBezTo>
                      <a:cubicBezTo>
                        <a:pt x="37" y="14"/>
                        <a:pt x="37" y="14"/>
                        <a:pt x="37" y="14"/>
                      </a:cubicBezTo>
                      <a:cubicBezTo>
                        <a:pt x="37" y="14"/>
                        <a:pt x="37" y="14"/>
                        <a:pt x="37" y="14"/>
                      </a:cubicBezTo>
                      <a:lnTo>
                        <a:pt x="37" y="7"/>
                      </a:lnTo>
                      <a:close/>
                      <a:moveTo>
                        <a:pt x="61" y="102"/>
                      </a:moveTo>
                      <a:cubicBezTo>
                        <a:pt x="61" y="101"/>
                        <a:pt x="60" y="101"/>
                        <a:pt x="60" y="101"/>
                      </a:cubicBezTo>
                      <a:cubicBezTo>
                        <a:pt x="13" y="101"/>
                        <a:pt x="13" y="101"/>
                        <a:pt x="13" y="101"/>
                      </a:cubicBezTo>
                      <a:cubicBezTo>
                        <a:pt x="11" y="101"/>
                        <a:pt x="10" y="100"/>
                        <a:pt x="10" y="99"/>
                      </a:cubicBezTo>
                      <a:cubicBezTo>
                        <a:pt x="10" y="74"/>
                        <a:pt x="10" y="74"/>
                        <a:pt x="10" y="74"/>
                      </a:cubicBezTo>
                      <a:cubicBezTo>
                        <a:pt x="10" y="74"/>
                        <a:pt x="10" y="73"/>
                        <a:pt x="11" y="73"/>
                      </a:cubicBezTo>
                      <a:cubicBezTo>
                        <a:pt x="17" y="73"/>
                        <a:pt x="17" y="73"/>
                        <a:pt x="17" y="73"/>
                      </a:cubicBezTo>
                      <a:cubicBezTo>
                        <a:pt x="17" y="73"/>
                        <a:pt x="18" y="73"/>
                        <a:pt x="18" y="72"/>
                      </a:cubicBezTo>
                      <a:cubicBezTo>
                        <a:pt x="18" y="66"/>
                        <a:pt x="18" y="66"/>
                        <a:pt x="18" y="66"/>
                      </a:cubicBezTo>
                      <a:cubicBezTo>
                        <a:pt x="18" y="63"/>
                        <a:pt x="18" y="57"/>
                        <a:pt x="24" y="57"/>
                      </a:cubicBezTo>
                      <a:cubicBezTo>
                        <a:pt x="42" y="57"/>
                        <a:pt x="42" y="57"/>
                        <a:pt x="42" y="57"/>
                      </a:cubicBezTo>
                      <a:cubicBezTo>
                        <a:pt x="47" y="57"/>
                        <a:pt x="48" y="63"/>
                        <a:pt x="48" y="66"/>
                      </a:cubicBezTo>
                      <a:cubicBezTo>
                        <a:pt x="48" y="72"/>
                        <a:pt x="48" y="72"/>
                        <a:pt x="48" y="72"/>
                      </a:cubicBezTo>
                      <a:cubicBezTo>
                        <a:pt x="48" y="73"/>
                        <a:pt x="49" y="73"/>
                        <a:pt x="49" y="73"/>
                      </a:cubicBezTo>
                      <a:cubicBezTo>
                        <a:pt x="60" y="73"/>
                        <a:pt x="60" y="73"/>
                        <a:pt x="60" y="73"/>
                      </a:cubicBezTo>
                      <a:cubicBezTo>
                        <a:pt x="61" y="73"/>
                        <a:pt x="61" y="72"/>
                        <a:pt x="61" y="72"/>
                      </a:cubicBezTo>
                      <a:cubicBezTo>
                        <a:pt x="61" y="53"/>
                        <a:pt x="61" y="53"/>
                        <a:pt x="61" y="53"/>
                      </a:cubicBezTo>
                      <a:cubicBezTo>
                        <a:pt x="61" y="48"/>
                        <a:pt x="65" y="45"/>
                        <a:pt x="69" y="45"/>
                      </a:cubicBezTo>
                      <a:cubicBezTo>
                        <a:pt x="96" y="45"/>
                        <a:pt x="96" y="45"/>
                        <a:pt x="96" y="45"/>
                      </a:cubicBezTo>
                      <a:cubicBezTo>
                        <a:pt x="99" y="45"/>
                        <a:pt x="102" y="46"/>
                        <a:pt x="104" y="48"/>
                      </a:cubicBezTo>
                      <a:cubicBezTo>
                        <a:pt x="104" y="48"/>
                        <a:pt x="113" y="55"/>
                        <a:pt x="116" y="58"/>
                      </a:cubicBezTo>
                      <a:cubicBezTo>
                        <a:pt x="116" y="58"/>
                        <a:pt x="117" y="58"/>
                        <a:pt x="117" y="57"/>
                      </a:cubicBezTo>
                      <a:cubicBezTo>
                        <a:pt x="117" y="20"/>
                        <a:pt x="117" y="20"/>
                        <a:pt x="117" y="20"/>
                      </a:cubicBezTo>
                      <a:cubicBezTo>
                        <a:pt x="117" y="17"/>
                        <a:pt x="114" y="14"/>
                        <a:pt x="111" y="14"/>
                      </a:cubicBezTo>
                      <a:cubicBezTo>
                        <a:pt x="87" y="14"/>
                        <a:pt x="87" y="14"/>
                        <a:pt x="87" y="14"/>
                      </a:cubicBezTo>
                      <a:cubicBezTo>
                        <a:pt x="87" y="14"/>
                        <a:pt x="86" y="14"/>
                        <a:pt x="86" y="14"/>
                      </a:cubicBezTo>
                      <a:cubicBezTo>
                        <a:pt x="86" y="7"/>
                        <a:pt x="86" y="7"/>
                        <a:pt x="86" y="7"/>
                      </a:cubicBezTo>
                      <a:cubicBezTo>
                        <a:pt x="86" y="3"/>
                        <a:pt x="83" y="0"/>
                        <a:pt x="80" y="0"/>
                      </a:cubicBezTo>
                      <a:cubicBezTo>
                        <a:pt x="37" y="0"/>
                        <a:pt x="37" y="0"/>
                        <a:pt x="37" y="0"/>
                      </a:cubicBezTo>
                      <a:cubicBezTo>
                        <a:pt x="33" y="0"/>
                        <a:pt x="30" y="3"/>
                        <a:pt x="30" y="7"/>
                      </a:cubicBezTo>
                      <a:cubicBezTo>
                        <a:pt x="30" y="14"/>
                        <a:pt x="30" y="14"/>
                        <a:pt x="30" y="14"/>
                      </a:cubicBezTo>
                      <a:cubicBezTo>
                        <a:pt x="30" y="14"/>
                        <a:pt x="30" y="14"/>
                        <a:pt x="30" y="14"/>
                      </a:cubicBezTo>
                      <a:cubicBezTo>
                        <a:pt x="6" y="14"/>
                        <a:pt x="6" y="14"/>
                        <a:pt x="6" y="14"/>
                      </a:cubicBezTo>
                      <a:cubicBezTo>
                        <a:pt x="2" y="14"/>
                        <a:pt x="0" y="17"/>
                        <a:pt x="0" y="20"/>
                      </a:cubicBezTo>
                      <a:cubicBezTo>
                        <a:pt x="0" y="67"/>
                        <a:pt x="0" y="67"/>
                        <a:pt x="0" y="67"/>
                      </a:cubicBezTo>
                      <a:cubicBezTo>
                        <a:pt x="0" y="70"/>
                        <a:pt x="1" y="71"/>
                        <a:pt x="3" y="72"/>
                      </a:cubicBezTo>
                      <a:cubicBezTo>
                        <a:pt x="3" y="73"/>
                        <a:pt x="4" y="73"/>
                        <a:pt x="4" y="74"/>
                      </a:cubicBezTo>
                      <a:cubicBezTo>
                        <a:pt x="4" y="99"/>
                        <a:pt x="4" y="99"/>
                        <a:pt x="4" y="99"/>
                      </a:cubicBezTo>
                      <a:cubicBezTo>
                        <a:pt x="4" y="104"/>
                        <a:pt x="8" y="108"/>
                        <a:pt x="13" y="108"/>
                      </a:cubicBezTo>
                      <a:cubicBezTo>
                        <a:pt x="61" y="108"/>
                        <a:pt x="61" y="108"/>
                        <a:pt x="61" y="108"/>
                      </a:cubicBezTo>
                      <a:cubicBezTo>
                        <a:pt x="61" y="108"/>
                        <a:pt x="61" y="108"/>
                        <a:pt x="61" y="108"/>
                      </a:cubicBezTo>
                      <a:lnTo>
                        <a:pt x="61" y="102"/>
                      </a:lnTo>
                      <a:close/>
                    </a:path>
                  </a:pathLst>
                </a:custGeom>
                <a:grpFill/>
                <a:ln w="9525">
                  <a:noFill/>
                  <a:round/>
                </a:ln>
              </p:spPr>
              <p:txBody>
                <a:bodyPr anchor="ctr"/>
                <a:lstStyle/>
                <a:p>
                  <a:pPr algn="ctr"/>
                  <a:endParaRPr>
                    <a:latin typeface="Source Han Sans SC"/>
                    <a:cs typeface="+mn-ea"/>
                    <a:sym typeface="Source Han Sans SC"/>
                  </a:endParaRPr>
                </a:p>
              </p:txBody>
            </p:sp>
          </p:grpSp>
        </p:grpSp>
      </p:grpSp>
      <p:sp>
        <p:nvSpPr>
          <p:cNvPr id="117" name="išľíďè">
            <a:extLst>
              <a:ext uri="{FF2B5EF4-FFF2-40B4-BE49-F238E27FC236}">
                <a16:creationId xmlns:a16="http://schemas.microsoft.com/office/drawing/2014/main" id="{11B839A8-9AF1-43F7-AAA4-47B4CD195F5D}"/>
              </a:ext>
            </a:extLst>
          </p:cNvPr>
          <p:cNvSpPr/>
          <p:nvPr/>
        </p:nvSpPr>
        <p:spPr bwMode="auto">
          <a:xfrm>
            <a:off x="1565022" y="3492377"/>
            <a:ext cx="2536640" cy="11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200000"/>
              </a:lnSpc>
              <a:spcBef>
                <a:spcPct val="0"/>
              </a:spcBef>
              <a:defRPr/>
            </a:pPr>
            <a:r>
              <a:rPr lang="en-US" altLang="zh-CN" sz="1200" dirty="0">
                <a:latin typeface="微软雅黑" panose="020B0503020204020204" pitchFamily="34" charset="-122"/>
                <a:ea typeface="微软雅黑" panose="020B0503020204020204" pitchFamily="34" charset="-122"/>
                <a:cs typeface="+mn-ea"/>
                <a:sym typeface="Source Han Sans SC"/>
              </a:rPr>
              <a:t>2. </a:t>
            </a:r>
            <a:r>
              <a:rPr lang="zh-CN" altLang="en-US" sz="1200" dirty="0">
                <a:latin typeface="微软雅黑" panose="020B0503020204020204" pitchFamily="34" charset="-122"/>
                <a:ea typeface="微软雅黑" panose="020B0503020204020204" pitchFamily="34" charset="-122"/>
                <a:cs typeface="+mn-ea"/>
                <a:sym typeface="Source Han Sans SC"/>
              </a:rPr>
              <a:t>主标尺应该将违约概率连续且没有重叠地映射到风险等级，应该涵盖银行整体资产的信用风险。</a:t>
            </a:r>
          </a:p>
        </p:txBody>
      </p:sp>
      <p:sp>
        <p:nvSpPr>
          <p:cNvPr id="119" name="išľíďè">
            <a:extLst>
              <a:ext uri="{FF2B5EF4-FFF2-40B4-BE49-F238E27FC236}">
                <a16:creationId xmlns:a16="http://schemas.microsoft.com/office/drawing/2014/main" id="{092415A8-D1B2-42BE-8839-FBECEF674F9D}"/>
              </a:ext>
            </a:extLst>
          </p:cNvPr>
          <p:cNvSpPr/>
          <p:nvPr/>
        </p:nvSpPr>
        <p:spPr bwMode="auto">
          <a:xfrm>
            <a:off x="1930475" y="1277826"/>
            <a:ext cx="2536640" cy="90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200000"/>
              </a:lnSpc>
              <a:spcBef>
                <a:spcPct val="0"/>
              </a:spcBef>
              <a:defRPr/>
            </a:pPr>
            <a:r>
              <a:rPr lang="en-US" altLang="zh-CN" sz="1200" dirty="0">
                <a:latin typeface="微软雅黑" panose="020B0503020204020204" pitchFamily="34" charset="-122"/>
                <a:ea typeface="微软雅黑" panose="020B0503020204020204" pitchFamily="34" charset="-122"/>
                <a:cs typeface="+mn-ea"/>
                <a:sym typeface="Source Han Sans SC"/>
              </a:rPr>
              <a:t>1. </a:t>
            </a:r>
            <a:r>
              <a:rPr lang="zh-CN" altLang="en-US" sz="1200" dirty="0">
                <a:latin typeface="微软雅黑" panose="020B0503020204020204" pitchFamily="34" charset="-122"/>
                <a:ea typeface="微软雅黑" panose="020B0503020204020204" pitchFamily="34" charset="-122"/>
                <a:cs typeface="+mn-ea"/>
                <a:sym typeface="Source Han Sans SC"/>
              </a:rPr>
              <a:t>主标尺应该以债务人真实的违约概率为标准划分。</a:t>
            </a:r>
          </a:p>
        </p:txBody>
      </p:sp>
      <p:sp>
        <p:nvSpPr>
          <p:cNvPr id="121" name="išľíďè">
            <a:extLst>
              <a:ext uri="{FF2B5EF4-FFF2-40B4-BE49-F238E27FC236}">
                <a16:creationId xmlns:a16="http://schemas.microsoft.com/office/drawing/2014/main" id="{0759A27C-A35A-484A-B43A-B26A4A5E5038}"/>
              </a:ext>
            </a:extLst>
          </p:cNvPr>
          <p:cNvSpPr/>
          <p:nvPr/>
        </p:nvSpPr>
        <p:spPr bwMode="auto">
          <a:xfrm>
            <a:off x="7935148" y="1434601"/>
            <a:ext cx="2536640" cy="140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200000"/>
              </a:lnSpc>
              <a:spcBef>
                <a:spcPct val="0"/>
              </a:spcBef>
              <a:defRPr/>
            </a:pPr>
            <a:r>
              <a:rPr lang="en-US" altLang="zh-CN" sz="1200" dirty="0">
                <a:latin typeface="微软雅黑" panose="020B0503020204020204" pitchFamily="34" charset="-122"/>
                <a:ea typeface="微软雅黑" panose="020B0503020204020204" pitchFamily="34" charset="-122"/>
                <a:cs typeface="+mn-ea"/>
                <a:sym typeface="Source Han Sans SC"/>
              </a:rPr>
              <a:t>5.</a:t>
            </a:r>
            <a:r>
              <a:rPr lang="zh-CN" altLang="en-US" sz="1200" dirty="0">
                <a:latin typeface="微软雅黑" panose="020B0503020204020204" pitchFamily="34" charset="-122"/>
                <a:ea typeface="微软雅黑" panose="020B0503020204020204" pitchFamily="34" charset="-122"/>
                <a:cs typeface="+mn-ea"/>
                <a:sym typeface="Source Han Sans SC"/>
              </a:rPr>
              <a:t>违约率映射要综合考虑银行现有的评级和客户分布。</a:t>
            </a:r>
          </a:p>
        </p:txBody>
      </p:sp>
      <p:sp>
        <p:nvSpPr>
          <p:cNvPr id="123" name="išľíďè">
            <a:extLst>
              <a:ext uri="{FF2B5EF4-FFF2-40B4-BE49-F238E27FC236}">
                <a16:creationId xmlns:a16="http://schemas.microsoft.com/office/drawing/2014/main" id="{6C9ECEDD-5B45-43AC-B4E0-7EE0F87A53FF}"/>
              </a:ext>
            </a:extLst>
          </p:cNvPr>
          <p:cNvSpPr/>
          <p:nvPr/>
        </p:nvSpPr>
        <p:spPr bwMode="auto">
          <a:xfrm>
            <a:off x="8353177" y="4032266"/>
            <a:ext cx="2536640" cy="100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200000"/>
              </a:lnSpc>
              <a:spcBef>
                <a:spcPct val="0"/>
              </a:spcBef>
              <a:defRPr/>
            </a:pPr>
            <a:r>
              <a:rPr lang="en-US" altLang="zh-CN" sz="1200" dirty="0">
                <a:latin typeface="微软雅黑" panose="020B0503020204020204" pitchFamily="34" charset="-122"/>
                <a:ea typeface="微软雅黑" panose="020B0503020204020204" pitchFamily="34" charset="-122"/>
                <a:cs typeface="+mn-ea"/>
                <a:sym typeface="Source Han Sans SC"/>
              </a:rPr>
              <a:t>4. </a:t>
            </a:r>
            <a:r>
              <a:rPr lang="zh-CN" altLang="en-US" sz="1200" dirty="0">
                <a:latin typeface="微软雅黑" panose="020B0503020204020204" pitchFamily="34" charset="-122"/>
                <a:ea typeface="微软雅黑" panose="020B0503020204020204" pitchFamily="34" charset="-122"/>
                <a:cs typeface="+mn-ea"/>
                <a:sym typeface="Source Han Sans SC"/>
              </a:rPr>
              <a:t>客户不能过于集中在单个风险等级，每个风险等级的客户数不能超过总体客户数的一定比例。</a:t>
            </a:r>
          </a:p>
        </p:txBody>
      </p:sp>
      <p:sp>
        <p:nvSpPr>
          <p:cNvPr id="126" name="išľíďè">
            <a:extLst>
              <a:ext uri="{FF2B5EF4-FFF2-40B4-BE49-F238E27FC236}">
                <a16:creationId xmlns:a16="http://schemas.microsoft.com/office/drawing/2014/main" id="{52AA4D51-DB23-454A-9759-D4CC122603A3}"/>
              </a:ext>
            </a:extLst>
          </p:cNvPr>
          <p:cNvSpPr/>
          <p:nvPr/>
        </p:nvSpPr>
        <p:spPr bwMode="auto">
          <a:xfrm>
            <a:off x="4119188" y="5098162"/>
            <a:ext cx="3946385"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lvl="0" algn="ctr">
              <a:lnSpc>
                <a:spcPct val="200000"/>
              </a:lnSpc>
              <a:spcBef>
                <a:spcPct val="0"/>
              </a:spcBef>
              <a:defRPr/>
            </a:pPr>
            <a:r>
              <a:rPr lang="en-US" altLang="zh-CN" sz="1200" dirty="0">
                <a:latin typeface="微软雅黑" panose="020B0503020204020204" pitchFamily="34" charset="-122"/>
                <a:ea typeface="微软雅黑" panose="020B0503020204020204" pitchFamily="34" charset="-122"/>
                <a:cs typeface="+mn-ea"/>
              </a:rPr>
              <a:t>3. </a:t>
            </a:r>
            <a:r>
              <a:rPr lang="zh-CN" altLang="zh-CN" sz="1200" dirty="0">
                <a:latin typeface="微软雅黑" panose="020B0503020204020204" pitchFamily="34" charset="-122"/>
                <a:ea typeface="微软雅黑" panose="020B0503020204020204" pitchFamily="34" charset="-122"/>
                <a:cs typeface="+mn-ea"/>
              </a:rPr>
              <a:t>风险等级的划分足够精细可以分辨不同类型的风险等级，相邻等级的违约率不能变化过大，各个违约率区间跨度（差值）应该是单调且最好是按几何级数方式增加。</a:t>
            </a:r>
            <a:endParaRPr lang="zh-CN" altLang="en-US" sz="1200" dirty="0">
              <a:latin typeface="微软雅黑" panose="020B0503020204020204" pitchFamily="34" charset="-122"/>
              <a:ea typeface="微软雅黑" panose="020B0503020204020204" pitchFamily="34" charset="-122"/>
              <a:cs typeface="+mn-ea"/>
              <a:sym typeface="Source Han Sans SC"/>
            </a:endParaRPr>
          </a:p>
        </p:txBody>
      </p:sp>
    </p:spTree>
    <p:extLst>
      <p:ext uri="{BB962C8B-B14F-4D97-AF65-F5344CB8AC3E}">
        <p14:creationId xmlns:p14="http://schemas.microsoft.com/office/powerpoint/2010/main" val="136828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down)">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wipe(down)">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down)">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wipe(down)">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6"/>
                                        </p:tgtEl>
                                        <p:attrNameLst>
                                          <p:attrName>style.visibility</p:attrName>
                                        </p:attrNameLst>
                                      </p:cBhvr>
                                      <p:to>
                                        <p:strVal val="visible"/>
                                      </p:to>
                                    </p:set>
                                    <p:animEffect transition="in" filter="wipe(down)">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9" grpId="0"/>
      <p:bldP spid="121" grpId="0"/>
      <p:bldP spid="123" grpId="0"/>
      <p:bldP spid="1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矩形: 圆角 69">
            <a:extLst>
              <a:ext uri="{FF2B5EF4-FFF2-40B4-BE49-F238E27FC236}">
                <a16:creationId xmlns:a16="http://schemas.microsoft.com/office/drawing/2014/main" id="{B4BFFBC4-F6E7-4A82-AA37-E54DABE09454}"/>
              </a:ext>
            </a:extLst>
          </p:cNvPr>
          <p:cNvSpPr/>
          <p:nvPr/>
        </p:nvSpPr>
        <p:spPr>
          <a:xfrm rot="2700000">
            <a:off x="7305986" y="1802291"/>
            <a:ext cx="2147318" cy="2215579"/>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46" name="Rectangle 18">
            <a:extLst>
              <a:ext uri="{FF2B5EF4-FFF2-40B4-BE49-F238E27FC236}">
                <a16:creationId xmlns:a16="http://schemas.microsoft.com/office/drawing/2014/main" id="{BCEA0AB4-D364-47BB-8440-8A8EB423C1C6}"/>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客户信用评级</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客户评级主标尺</a:t>
            </a:r>
          </a:p>
        </p:txBody>
      </p:sp>
      <p:sp>
        <p:nvSpPr>
          <p:cNvPr id="48" name="矩形: 圆角 47">
            <a:extLst>
              <a:ext uri="{FF2B5EF4-FFF2-40B4-BE49-F238E27FC236}">
                <a16:creationId xmlns:a16="http://schemas.microsoft.com/office/drawing/2014/main" id="{2F961641-68CA-4B97-91DB-69E8B3A5E792}"/>
              </a:ext>
            </a:extLst>
          </p:cNvPr>
          <p:cNvSpPr/>
          <p:nvPr/>
        </p:nvSpPr>
        <p:spPr>
          <a:xfrm rot="2700000">
            <a:off x="6650765" y="3694142"/>
            <a:ext cx="1060517" cy="1060517"/>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49" name="矩形: 圆角 48">
            <a:extLst>
              <a:ext uri="{FF2B5EF4-FFF2-40B4-BE49-F238E27FC236}">
                <a16:creationId xmlns:a16="http://schemas.microsoft.com/office/drawing/2014/main" id="{BAF3E0C4-1DA0-48D1-9226-6FC95C76CA79}"/>
              </a:ext>
            </a:extLst>
          </p:cNvPr>
          <p:cNvSpPr/>
          <p:nvPr/>
        </p:nvSpPr>
        <p:spPr>
          <a:xfrm rot="2700000">
            <a:off x="8107521" y="3839024"/>
            <a:ext cx="1760065" cy="1760065"/>
          </a:xfrm>
          <a:prstGeom prst="roundRect">
            <a:avLst/>
          </a:prstGeom>
          <a:solidFill>
            <a:srgbClr val="59AEC1"/>
          </a:solidFill>
          <a:ln w="60325" cap="flat" cmpd="sng" algn="ctr">
            <a:no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0" name="矩形: 圆角 49">
            <a:extLst>
              <a:ext uri="{FF2B5EF4-FFF2-40B4-BE49-F238E27FC236}">
                <a16:creationId xmlns:a16="http://schemas.microsoft.com/office/drawing/2014/main" id="{F376C98A-8B31-412C-B67A-6C2A94FBCC7F}"/>
              </a:ext>
            </a:extLst>
          </p:cNvPr>
          <p:cNvSpPr/>
          <p:nvPr/>
        </p:nvSpPr>
        <p:spPr>
          <a:xfrm rot="2700000">
            <a:off x="9767894" y="3111992"/>
            <a:ext cx="1060517" cy="1060517"/>
          </a:xfrm>
          <a:prstGeom prst="roundRect">
            <a:avLst/>
          </a:prstGeom>
          <a:solidFill>
            <a:schemeClr val="bg1"/>
          </a:solidFill>
          <a:ln w="60325" cap="flat" cmpd="sng" algn="ctr">
            <a:gradFill flip="none" rotWithShape="1">
              <a:gsLst>
                <a:gs pos="0">
                  <a:srgbClr val="DBDBDB"/>
                </a:gs>
                <a:gs pos="100000">
                  <a:sysClr val="window" lastClr="FFFFFF"/>
                </a:gs>
              </a:gsLst>
              <a:lin ang="18900000" scaled="1"/>
              <a:tileRect/>
            </a:gradFill>
            <a:prstDash val="solid"/>
            <a:miter lim="800000"/>
          </a:ln>
          <a:effectLst>
            <a:outerShdw blurRad="698500" dist="190500" dir="8100000" algn="tr" rotWithShape="0">
              <a:prstClr val="black">
                <a:alpha val="15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a:ea typeface="微软雅黑"/>
              <a:cs typeface="+mn-cs"/>
            </a:endParaRPr>
          </a:p>
        </p:txBody>
      </p:sp>
      <p:sp>
        <p:nvSpPr>
          <p:cNvPr id="51" name="椭圆 16">
            <a:extLst>
              <a:ext uri="{FF2B5EF4-FFF2-40B4-BE49-F238E27FC236}">
                <a16:creationId xmlns:a16="http://schemas.microsoft.com/office/drawing/2014/main" id="{DFB485C9-9397-4318-8972-5F4880546739}"/>
              </a:ext>
            </a:extLst>
          </p:cNvPr>
          <p:cNvSpPr/>
          <p:nvPr/>
        </p:nvSpPr>
        <p:spPr>
          <a:xfrm>
            <a:off x="6987015" y="3991914"/>
            <a:ext cx="388017" cy="464972"/>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rgbClr val="59AEC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2" name="椭圆 17">
            <a:extLst>
              <a:ext uri="{FF2B5EF4-FFF2-40B4-BE49-F238E27FC236}">
                <a16:creationId xmlns:a16="http://schemas.microsoft.com/office/drawing/2014/main" id="{C7A004EA-8271-479C-8E9F-17C4071961B3}"/>
              </a:ext>
            </a:extLst>
          </p:cNvPr>
          <p:cNvSpPr/>
          <p:nvPr/>
        </p:nvSpPr>
        <p:spPr>
          <a:xfrm>
            <a:off x="10065666" y="3496756"/>
            <a:ext cx="464972" cy="290661"/>
          </a:xfrm>
          <a:custGeom>
            <a:avLst/>
            <a:gdLst>
              <a:gd name="connsiteX0" fmla="*/ 218748 w 607427"/>
              <a:gd name="connsiteY0" fmla="*/ 211767 h 379713"/>
              <a:gd name="connsiteX1" fmla="*/ 303678 w 607427"/>
              <a:gd name="connsiteY1" fmla="*/ 286283 h 379713"/>
              <a:gd name="connsiteX2" fmla="*/ 388608 w 607427"/>
              <a:gd name="connsiteY2" fmla="*/ 211767 h 379713"/>
              <a:gd name="connsiteX3" fmla="*/ 580118 w 607427"/>
              <a:gd name="connsiteY3" fmla="*/ 379713 h 379713"/>
              <a:gd name="connsiteX4" fmla="*/ 27238 w 607427"/>
              <a:gd name="connsiteY4" fmla="*/ 379713 h 379713"/>
              <a:gd name="connsiteX5" fmla="*/ 607427 w 607427"/>
              <a:gd name="connsiteY5" fmla="*/ 19970 h 379713"/>
              <a:gd name="connsiteX6" fmla="*/ 607427 w 607427"/>
              <a:gd name="connsiteY6" fmla="*/ 359531 h 379713"/>
              <a:gd name="connsiteX7" fmla="*/ 413725 w 607427"/>
              <a:gd name="connsiteY7" fmla="*/ 189751 h 379713"/>
              <a:gd name="connsiteX8" fmla="*/ 0 w 607427"/>
              <a:gd name="connsiteY8" fmla="*/ 19970 h 379713"/>
              <a:gd name="connsiteX9" fmla="*/ 193561 w 607427"/>
              <a:gd name="connsiteY9" fmla="*/ 189751 h 379713"/>
              <a:gd name="connsiteX10" fmla="*/ 0 w 607427"/>
              <a:gd name="connsiteY10" fmla="*/ 359531 h 379713"/>
              <a:gd name="connsiteX11" fmla="*/ 27379 w 607427"/>
              <a:gd name="connsiteY11" fmla="*/ 0 h 379713"/>
              <a:gd name="connsiteX12" fmla="*/ 579906 w 607427"/>
              <a:gd name="connsiteY12" fmla="*/ 0 h 379713"/>
              <a:gd name="connsiteX13" fmla="*/ 303694 w 607427"/>
              <a:gd name="connsiteY13" fmla="*/ 242251 h 37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7427" h="379713">
                <a:moveTo>
                  <a:pt x="218748" y="211767"/>
                </a:moveTo>
                <a:lnTo>
                  <a:pt x="303678" y="286283"/>
                </a:lnTo>
                <a:lnTo>
                  <a:pt x="388608" y="211767"/>
                </a:lnTo>
                <a:lnTo>
                  <a:pt x="580118" y="379713"/>
                </a:lnTo>
                <a:lnTo>
                  <a:pt x="27238" y="379713"/>
                </a:lnTo>
                <a:close/>
                <a:moveTo>
                  <a:pt x="607427" y="19970"/>
                </a:moveTo>
                <a:lnTo>
                  <a:pt x="607427" y="359531"/>
                </a:lnTo>
                <a:lnTo>
                  <a:pt x="413725" y="189751"/>
                </a:lnTo>
                <a:close/>
                <a:moveTo>
                  <a:pt x="0" y="19970"/>
                </a:moveTo>
                <a:lnTo>
                  <a:pt x="193561" y="189751"/>
                </a:lnTo>
                <a:lnTo>
                  <a:pt x="0" y="359531"/>
                </a:lnTo>
                <a:close/>
                <a:moveTo>
                  <a:pt x="27379" y="0"/>
                </a:moveTo>
                <a:lnTo>
                  <a:pt x="579906" y="0"/>
                </a:lnTo>
                <a:lnTo>
                  <a:pt x="303694" y="242251"/>
                </a:lnTo>
                <a:close/>
              </a:path>
            </a:pathLst>
          </a:custGeom>
          <a:solidFill>
            <a:srgbClr val="59AEC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3" name="椭圆 18">
            <a:extLst>
              <a:ext uri="{FF2B5EF4-FFF2-40B4-BE49-F238E27FC236}">
                <a16:creationId xmlns:a16="http://schemas.microsoft.com/office/drawing/2014/main" id="{EE0B3688-94E9-4616-BD55-6BF6E1E1D463}"/>
              </a:ext>
            </a:extLst>
          </p:cNvPr>
          <p:cNvSpPr/>
          <p:nvPr/>
        </p:nvSpPr>
        <p:spPr>
          <a:xfrm>
            <a:off x="8520310" y="4252462"/>
            <a:ext cx="934486" cy="933189"/>
          </a:xfrm>
          <a:custGeom>
            <a:avLst/>
            <a:gdLst>
              <a:gd name="T0" fmla="*/ 5498 w 5622"/>
              <a:gd name="T1" fmla="*/ 2392 h 5622"/>
              <a:gd name="T2" fmla="*/ 5153 w 5622"/>
              <a:gd name="T3" fmla="*/ 2392 h 5622"/>
              <a:gd name="T4" fmla="*/ 4747 w 5622"/>
              <a:gd name="T5" fmla="*/ 1441 h 5622"/>
              <a:gd name="T6" fmla="*/ 4986 w 5622"/>
              <a:gd name="T7" fmla="*/ 1202 h 5622"/>
              <a:gd name="T8" fmla="*/ 5022 w 5622"/>
              <a:gd name="T9" fmla="*/ 1114 h 5622"/>
              <a:gd name="T10" fmla="*/ 4986 w 5622"/>
              <a:gd name="T11" fmla="*/ 1026 h 5622"/>
              <a:gd name="T12" fmla="*/ 4569 w 5622"/>
              <a:gd name="T13" fmla="*/ 609 h 5622"/>
              <a:gd name="T14" fmla="*/ 4393 w 5622"/>
              <a:gd name="T15" fmla="*/ 609 h 5622"/>
              <a:gd name="T16" fmla="*/ 4147 w 5622"/>
              <a:gd name="T17" fmla="*/ 855 h 5622"/>
              <a:gd name="T18" fmla="*/ 3215 w 5622"/>
              <a:gd name="T19" fmla="*/ 474 h 5622"/>
              <a:gd name="T20" fmla="*/ 3215 w 5622"/>
              <a:gd name="T21" fmla="*/ 124 h 5622"/>
              <a:gd name="T22" fmla="*/ 3090 w 5622"/>
              <a:gd name="T23" fmla="*/ 0 h 5622"/>
              <a:gd name="T24" fmla="*/ 2500 w 5622"/>
              <a:gd name="T25" fmla="*/ 0 h 5622"/>
              <a:gd name="T26" fmla="*/ 2376 w 5622"/>
              <a:gd name="T27" fmla="*/ 124 h 5622"/>
              <a:gd name="T28" fmla="*/ 2376 w 5622"/>
              <a:gd name="T29" fmla="*/ 474 h 5622"/>
              <a:gd name="T30" fmla="*/ 1437 w 5622"/>
              <a:gd name="T31" fmla="*/ 860 h 5622"/>
              <a:gd name="T32" fmla="*/ 1197 w 5622"/>
              <a:gd name="T33" fmla="*/ 620 h 5622"/>
              <a:gd name="T34" fmla="*/ 1022 w 5622"/>
              <a:gd name="T35" fmla="*/ 620 h 5622"/>
              <a:gd name="T36" fmla="*/ 604 w 5622"/>
              <a:gd name="T37" fmla="*/ 1037 h 5622"/>
              <a:gd name="T38" fmla="*/ 568 w 5622"/>
              <a:gd name="T39" fmla="*/ 1125 h 5622"/>
              <a:gd name="T40" fmla="*/ 604 w 5622"/>
              <a:gd name="T41" fmla="*/ 1213 h 5622"/>
              <a:gd name="T42" fmla="*/ 839 w 5622"/>
              <a:gd name="T43" fmla="*/ 1448 h 5622"/>
              <a:gd name="T44" fmla="*/ 437 w 5622"/>
              <a:gd name="T45" fmla="*/ 2392 h 5622"/>
              <a:gd name="T46" fmla="*/ 124 w 5622"/>
              <a:gd name="T47" fmla="*/ 2392 h 5622"/>
              <a:gd name="T48" fmla="*/ 0 w 5622"/>
              <a:gd name="T49" fmla="*/ 2516 h 5622"/>
              <a:gd name="T50" fmla="*/ 0 w 5622"/>
              <a:gd name="T51" fmla="*/ 3106 h 5622"/>
              <a:gd name="T52" fmla="*/ 124 w 5622"/>
              <a:gd name="T53" fmla="*/ 3230 h 5622"/>
              <a:gd name="T54" fmla="*/ 427 w 5622"/>
              <a:gd name="T55" fmla="*/ 3230 h 5622"/>
              <a:gd name="T56" fmla="*/ 814 w 5622"/>
              <a:gd name="T57" fmla="*/ 4189 h 5622"/>
              <a:gd name="T58" fmla="*/ 593 w 5622"/>
              <a:gd name="T59" fmla="*/ 4409 h 5622"/>
              <a:gd name="T60" fmla="*/ 593 w 5622"/>
              <a:gd name="T61" fmla="*/ 4584 h 5622"/>
              <a:gd name="T62" fmla="*/ 1011 w 5622"/>
              <a:gd name="T63" fmla="*/ 5002 h 5622"/>
              <a:gd name="T64" fmla="*/ 1099 w 5622"/>
              <a:gd name="T65" fmla="*/ 5038 h 5622"/>
              <a:gd name="T66" fmla="*/ 1186 w 5622"/>
              <a:gd name="T67" fmla="*/ 5002 h 5622"/>
              <a:gd name="T68" fmla="*/ 1400 w 5622"/>
              <a:gd name="T69" fmla="*/ 4789 h 5622"/>
              <a:gd name="T70" fmla="*/ 2376 w 5622"/>
              <a:gd name="T71" fmla="*/ 5200 h 5622"/>
              <a:gd name="T72" fmla="*/ 2376 w 5622"/>
              <a:gd name="T73" fmla="*/ 5498 h 5622"/>
              <a:gd name="T74" fmla="*/ 2500 w 5622"/>
              <a:gd name="T75" fmla="*/ 5622 h 5622"/>
              <a:gd name="T76" fmla="*/ 3090 w 5622"/>
              <a:gd name="T77" fmla="*/ 5622 h 5622"/>
              <a:gd name="T78" fmla="*/ 3215 w 5622"/>
              <a:gd name="T79" fmla="*/ 5498 h 5622"/>
              <a:gd name="T80" fmla="*/ 3215 w 5622"/>
              <a:gd name="T81" fmla="*/ 5200 h 5622"/>
              <a:gd name="T82" fmla="*/ 4184 w 5622"/>
              <a:gd name="T83" fmla="*/ 4793 h 5622"/>
              <a:gd name="T84" fmla="*/ 4404 w 5622"/>
              <a:gd name="T85" fmla="*/ 5013 h 5622"/>
              <a:gd name="T86" fmla="*/ 4580 w 5622"/>
              <a:gd name="T87" fmla="*/ 5013 h 5622"/>
              <a:gd name="T88" fmla="*/ 4997 w 5622"/>
              <a:gd name="T89" fmla="*/ 4595 h 5622"/>
              <a:gd name="T90" fmla="*/ 4997 w 5622"/>
              <a:gd name="T91" fmla="*/ 4420 h 5622"/>
              <a:gd name="T92" fmla="*/ 4773 w 5622"/>
              <a:gd name="T93" fmla="*/ 4195 h 5622"/>
              <a:gd name="T94" fmla="*/ 5164 w 5622"/>
              <a:gd name="T95" fmla="*/ 3230 h 5622"/>
              <a:gd name="T96" fmla="*/ 5498 w 5622"/>
              <a:gd name="T97" fmla="*/ 3230 h 5622"/>
              <a:gd name="T98" fmla="*/ 5622 w 5622"/>
              <a:gd name="T99" fmla="*/ 3106 h 5622"/>
              <a:gd name="T100" fmla="*/ 5622 w 5622"/>
              <a:gd name="T101" fmla="*/ 2516 h 5622"/>
              <a:gd name="T102" fmla="*/ 5498 w 5622"/>
              <a:gd name="T103" fmla="*/ 2392 h 5622"/>
              <a:gd name="T104" fmla="*/ 2811 w 5622"/>
              <a:gd name="T105" fmla="*/ 4121 h 5622"/>
              <a:gd name="T106" fmla="*/ 1501 w 5622"/>
              <a:gd name="T107" fmla="*/ 2811 h 5622"/>
              <a:gd name="T108" fmla="*/ 2811 w 5622"/>
              <a:gd name="T109" fmla="*/ 1501 h 5622"/>
              <a:gd name="T110" fmla="*/ 4121 w 5622"/>
              <a:gd name="T111" fmla="*/ 2811 h 5622"/>
              <a:gd name="T112" fmla="*/ 2811 w 5622"/>
              <a:gd name="T113" fmla="*/ 4121 h 5622"/>
              <a:gd name="T114" fmla="*/ 3308 w 5622"/>
              <a:gd name="T115" fmla="*/ 2811 h 5622"/>
              <a:gd name="T116" fmla="*/ 2811 w 5622"/>
              <a:gd name="T117" fmla="*/ 3308 h 5622"/>
              <a:gd name="T118" fmla="*/ 2314 w 5622"/>
              <a:gd name="T119" fmla="*/ 2811 h 5622"/>
              <a:gd name="T120" fmla="*/ 2811 w 5622"/>
              <a:gd name="T121" fmla="*/ 2314 h 5622"/>
              <a:gd name="T122" fmla="*/ 3308 w 5622"/>
              <a:gd name="T123" fmla="*/ 2811 h 5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22" h="5622">
                <a:moveTo>
                  <a:pt x="5498" y="2392"/>
                </a:moveTo>
                <a:lnTo>
                  <a:pt x="5153" y="2392"/>
                </a:lnTo>
                <a:cubicBezTo>
                  <a:pt x="5089" y="2049"/>
                  <a:pt x="4950" y="1724"/>
                  <a:pt x="4747" y="1441"/>
                </a:cubicBezTo>
                <a:lnTo>
                  <a:pt x="4986" y="1202"/>
                </a:lnTo>
                <a:cubicBezTo>
                  <a:pt x="5009" y="1179"/>
                  <a:pt x="5022" y="1147"/>
                  <a:pt x="5022" y="1114"/>
                </a:cubicBezTo>
                <a:cubicBezTo>
                  <a:pt x="5022" y="1081"/>
                  <a:pt x="5009" y="1050"/>
                  <a:pt x="4986" y="1026"/>
                </a:cubicBezTo>
                <a:lnTo>
                  <a:pt x="4569" y="609"/>
                </a:lnTo>
                <a:cubicBezTo>
                  <a:pt x="4520" y="561"/>
                  <a:pt x="4442" y="561"/>
                  <a:pt x="4393" y="609"/>
                </a:cubicBezTo>
                <a:lnTo>
                  <a:pt x="4147" y="855"/>
                </a:lnTo>
                <a:cubicBezTo>
                  <a:pt x="3866" y="663"/>
                  <a:pt x="3548" y="533"/>
                  <a:pt x="3215" y="474"/>
                </a:cubicBezTo>
                <a:lnTo>
                  <a:pt x="3215" y="124"/>
                </a:lnTo>
                <a:cubicBezTo>
                  <a:pt x="3215" y="56"/>
                  <a:pt x="3159" y="0"/>
                  <a:pt x="3090" y="0"/>
                </a:cubicBezTo>
                <a:lnTo>
                  <a:pt x="2500" y="0"/>
                </a:lnTo>
                <a:cubicBezTo>
                  <a:pt x="2432" y="0"/>
                  <a:pt x="2376" y="56"/>
                  <a:pt x="2376" y="124"/>
                </a:cubicBezTo>
                <a:lnTo>
                  <a:pt x="2376" y="474"/>
                </a:lnTo>
                <a:cubicBezTo>
                  <a:pt x="2040" y="534"/>
                  <a:pt x="1719" y="665"/>
                  <a:pt x="1437" y="860"/>
                </a:cubicBezTo>
                <a:lnTo>
                  <a:pt x="1197" y="620"/>
                </a:lnTo>
                <a:cubicBezTo>
                  <a:pt x="1149" y="572"/>
                  <a:pt x="1070" y="572"/>
                  <a:pt x="1022" y="620"/>
                </a:cubicBezTo>
                <a:lnTo>
                  <a:pt x="604" y="1037"/>
                </a:lnTo>
                <a:cubicBezTo>
                  <a:pt x="581" y="1061"/>
                  <a:pt x="568" y="1092"/>
                  <a:pt x="568" y="1125"/>
                </a:cubicBezTo>
                <a:cubicBezTo>
                  <a:pt x="568" y="1158"/>
                  <a:pt x="581" y="1190"/>
                  <a:pt x="604" y="1213"/>
                </a:cubicBezTo>
                <a:lnTo>
                  <a:pt x="839" y="1448"/>
                </a:lnTo>
                <a:cubicBezTo>
                  <a:pt x="639" y="1730"/>
                  <a:pt x="502" y="2052"/>
                  <a:pt x="437" y="2392"/>
                </a:cubicBezTo>
                <a:lnTo>
                  <a:pt x="124" y="2392"/>
                </a:lnTo>
                <a:cubicBezTo>
                  <a:pt x="56" y="2392"/>
                  <a:pt x="0" y="2447"/>
                  <a:pt x="0" y="2516"/>
                </a:cubicBezTo>
                <a:lnTo>
                  <a:pt x="0" y="3106"/>
                </a:lnTo>
                <a:cubicBezTo>
                  <a:pt x="0" y="3175"/>
                  <a:pt x="56" y="3230"/>
                  <a:pt x="124" y="3230"/>
                </a:cubicBezTo>
                <a:lnTo>
                  <a:pt x="427" y="3230"/>
                </a:lnTo>
                <a:cubicBezTo>
                  <a:pt x="484" y="3573"/>
                  <a:pt x="616" y="3900"/>
                  <a:pt x="814" y="4189"/>
                </a:cubicBezTo>
                <a:lnTo>
                  <a:pt x="593" y="4409"/>
                </a:lnTo>
                <a:cubicBezTo>
                  <a:pt x="545" y="4457"/>
                  <a:pt x="545" y="4536"/>
                  <a:pt x="593" y="4584"/>
                </a:cubicBezTo>
                <a:lnTo>
                  <a:pt x="1011" y="5002"/>
                </a:lnTo>
                <a:cubicBezTo>
                  <a:pt x="1034" y="5025"/>
                  <a:pt x="1066" y="5038"/>
                  <a:pt x="1099" y="5038"/>
                </a:cubicBezTo>
                <a:cubicBezTo>
                  <a:pt x="1132" y="5038"/>
                  <a:pt x="1163" y="5025"/>
                  <a:pt x="1186" y="5002"/>
                </a:cubicBezTo>
                <a:lnTo>
                  <a:pt x="1400" y="4789"/>
                </a:lnTo>
                <a:cubicBezTo>
                  <a:pt x="1690" y="4997"/>
                  <a:pt x="2024" y="5138"/>
                  <a:pt x="2376" y="5200"/>
                </a:cubicBezTo>
                <a:lnTo>
                  <a:pt x="2376" y="5498"/>
                </a:lnTo>
                <a:cubicBezTo>
                  <a:pt x="2376" y="5566"/>
                  <a:pt x="2432" y="5622"/>
                  <a:pt x="2500" y="5622"/>
                </a:cubicBezTo>
                <a:lnTo>
                  <a:pt x="3090" y="5622"/>
                </a:lnTo>
                <a:cubicBezTo>
                  <a:pt x="3159" y="5622"/>
                  <a:pt x="3215" y="5566"/>
                  <a:pt x="3215" y="5498"/>
                </a:cubicBezTo>
                <a:lnTo>
                  <a:pt x="3215" y="5200"/>
                </a:lnTo>
                <a:cubicBezTo>
                  <a:pt x="3564" y="5138"/>
                  <a:pt x="3895" y="4999"/>
                  <a:pt x="4184" y="4793"/>
                </a:cubicBezTo>
                <a:lnTo>
                  <a:pt x="4404" y="5013"/>
                </a:lnTo>
                <a:cubicBezTo>
                  <a:pt x="4451" y="5059"/>
                  <a:pt x="4533" y="5059"/>
                  <a:pt x="4580" y="5013"/>
                </a:cubicBezTo>
                <a:lnTo>
                  <a:pt x="4997" y="4595"/>
                </a:lnTo>
                <a:cubicBezTo>
                  <a:pt x="5046" y="4547"/>
                  <a:pt x="5046" y="4468"/>
                  <a:pt x="4997" y="4420"/>
                </a:cubicBezTo>
                <a:lnTo>
                  <a:pt x="4773" y="4195"/>
                </a:lnTo>
                <a:cubicBezTo>
                  <a:pt x="4973" y="3905"/>
                  <a:pt x="5106" y="3575"/>
                  <a:pt x="5164" y="3230"/>
                </a:cubicBezTo>
                <a:lnTo>
                  <a:pt x="5498" y="3230"/>
                </a:lnTo>
                <a:cubicBezTo>
                  <a:pt x="5566" y="3230"/>
                  <a:pt x="5622" y="3175"/>
                  <a:pt x="5622" y="3106"/>
                </a:cubicBezTo>
                <a:lnTo>
                  <a:pt x="5622" y="2516"/>
                </a:lnTo>
                <a:cubicBezTo>
                  <a:pt x="5622" y="2447"/>
                  <a:pt x="5566" y="2392"/>
                  <a:pt x="5498" y="2392"/>
                </a:cubicBezTo>
                <a:close/>
                <a:moveTo>
                  <a:pt x="2811" y="4121"/>
                </a:moveTo>
                <a:cubicBezTo>
                  <a:pt x="2088" y="4121"/>
                  <a:pt x="1501" y="3534"/>
                  <a:pt x="1501" y="2811"/>
                </a:cubicBezTo>
                <a:cubicBezTo>
                  <a:pt x="1501" y="2088"/>
                  <a:pt x="2088" y="1501"/>
                  <a:pt x="2811" y="1501"/>
                </a:cubicBezTo>
                <a:cubicBezTo>
                  <a:pt x="3534" y="1501"/>
                  <a:pt x="4121" y="2088"/>
                  <a:pt x="4121" y="2811"/>
                </a:cubicBezTo>
                <a:cubicBezTo>
                  <a:pt x="4121" y="3534"/>
                  <a:pt x="3534" y="4121"/>
                  <a:pt x="2811" y="4121"/>
                </a:cubicBezTo>
                <a:close/>
                <a:moveTo>
                  <a:pt x="3308" y="2811"/>
                </a:moveTo>
                <a:cubicBezTo>
                  <a:pt x="3308" y="3086"/>
                  <a:pt x="3085" y="3308"/>
                  <a:pt x="2811" y="3308"/>
                </a:cubicBezTo>
                <a:cubicBezTo>
                  <a:pt x="2537" y="3308"/>
                  <a:pt x="2314" y="3086"/>
                  <a:pt x="2314" y="2811"/>
                </a:cubicBezTo>
                <a:cubicBezTo>
                  <a:pt x="2314" y="2537"/>
                  <a:pt x="2537" y="2314"/>
                  <a:pt x="2811" y="2314"/>
                </a:cubicBezTo>
                <a:cubicBezTo>
                  <a:pt x="3085" y="2314"/>
                  <a:pt x="3308" y="2537"/>
                  <a:pt x="3308" y="2811"/>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6" name="文本框 55">
            <a:extLst>
              <a:ext uri="{FF2B5EF4-FFF2-40B4-BE49-F238E27FC236}">
                <a16:creationId xmlns:a16="http://schemas.microsoft.com/office/drawing/2014/main" id="{5CE34306-40C5-443F-B9A2-C33104E8589A}"/>
              </a:ext>
            </a:extLst>
          </p:cNvPr>
          <p:cNvSpPr txBox="1"/>
          <p:nvPr/>
        </p:nvSpPr>
        <p:spPr>
          <a:xfrm>
            <a:off x="688969" y="1395757"/>
            <a:ext cx="4629847" cy="4278094"/>
          </a:xfrm>
          <a:prstGeom prst="rect">
            <a:avLst/>
          </a:prstGeom>
          <a:noFill/>
        </p:spPr>
        <p:txBody>
          <a:bodyPr wrap="square" rtlCol="0">
            <a:spAutoFit/>
          </a:bodyPr>
          <a:lstStyle/>
          <a:p>
            <a:pPr lvl="0">
              <a:lnSpc>
                <a:spcPct val="200000"/>
              </a:lnSpc>
              <a:defRPr/>
            </a:pPr>
            <a:r>
              <a:rPr lang="zh-CN" altLang="en-US" sz="1600" b="1"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rPr>
              <a:t>①  满足监管当局监管指引的要求</a:t>
            </a:r>
            <a:endParaRPr lang="en-US" altLang="zh-CN" sz="1600" b="1"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endParaRPr>
          </a:p>
          <a:p>
            <a:pPr lvl="0">
              <a:lnSpc>
                <a:spcPct val="200000"/>
              </a:lnSpc>
              <a:defRPr/>
            </a:pPr>
            <a:endParaRPr lang="en-US" altLang="zh-CN" sz="1600" b="1"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endParaRPr>
          </a:p>
          <a:p>
            <a:pPr lvl="0">
              <a:lnSpc>
                <a:spcPct val="200000"/>
              </a:lnSpc>
              <a:defRPr/>
            </a:pPr>
            <a:r>
              <a:rPr lang="zh-CN" altLang="en-US" sz="1600" b="1"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rPr>
              <a:t>②  满足银行内部的管理要求，如某个等级以上的客户不能少于一定比例，某个等级以下的客户不能多于一定比例。</a:t>
            </a:r>
            <a:endParaRPr lang="en-US" altLang="zh-CN" sz="1600" b="1"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endParaRPr>
          </a:p>
          <a:p>
            <a:pPr lvl="0">
              <a:lnSpc>
                <a:spcPct val="200000"/>
              </a:lnSpc>
              <a:defRPr/>
            </a:pPr>
            <a:endParaRPr lang="zh-CN" altLang="en-US" sz="1600" b="1"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endParaRPr>
          </a:p>
          <a:p>
            <a:pPr lvl="0">
              <a:lnSpc>
                <a:spcPct val="200000"/>
              </a:lnSpc>
              <a:defRPr/>
            </a:pPr>
            <a:r>
              <a:rPr lang="zh-CN" altLang="en-US" sz="1600" b="1" kern="0" dirty="0">
                <a:solidFill>
                  <a:prstClr val="black">
                    <a:lumMod val="75000"/>
                    <a:lumOff val="25000"/>
                  </a:prstClr>
                </a:solidFill>
                <a:latin typeface="微软雅黑" panose="020B0503020204020204" pitchFamily="34" charset="-122"/>
                <a:ea typeface="微软雅黑" panose="020B0503020204020204" pitchFamily="34" charset="-122"/>
                <a:cs typeface="+mn-ea"/>
                <a:sym typeface="思源黑体 CN Bold" panose="020B0800000000000000" pitchFamily="34" charset="-122"/>
              </a:rPr>
              <a:t>③  能够与国际公认的评级机构的级别相对应，以便同行进行比较和资产管理。</a:t>
            </a:r>
          </a:p>
          <a:p>
            <a:pPr lvl="0">
              <a:defRPr/>
            </a:pPr>
            <a:endParaRPr lang="zh-CN" altLang="en-US" sz="1600" b="1" kern="0" dirty="0">
              <a:solidFill>
                <a:prstClr val="black">
                  <a:lumMod val="75000"/>
                  <a:lumOff val="25000"/>
                </a:prstClr>
              </a:solidFill>
              <a:latin typeface="思源宋体 CN" panose="02020400000000000000" pitchFamily="18" charset="-122"/>
              <a:ea typeface="思源宋体 CN" panose="02020400000000000000" pitchFamily="18" charset="-122"/>
              <a:cs typeface="+mn-ea"/>
              <a:sym typeface="思源黑体 CN Bold" panose="020B0800000000000000" pitchFamily="34" charset="-122"/>
            </a:endParaRPr>
          </a:p>
        </p:txBody>
      </p:sp>
      <p:sp>
        <p:nvSpPr>
          <p:cNvPr id="2" name="矩形 1">
            <a:extLst>
              <a:ext uri="{FF2B5EF4-FFF2-40B4-BE49-F238E27FC236}">
                <a16:creationId xmlns:a16="http://schemas.microsoft.com/office/drawing/2014/main" id="{B6F18ACD-D741-4FC3-A53F-2F35588682D2}"/>
              </a:ext>
            </a:extLst>
          </p:cNvPr>
          <p:cNvSpPr/>
          <p:nvPr/>
        </p:nvSpPr>
        <p:spPr>
          <a:xfrm>
            <a:off x="7468497" y="2664501"/>
            <a:ext cx="1980029" cy="400110"/>
          </a:xfrm>
          <a:prstGeom prst="rect">
            <a:avLst/>
          </a:prstGeom>
        </p:spPr>
        <p:txBody>
          <a:bodyPr wrap="none">
            <a:spAutoFit/>
          </a:bodyPr>
          <a:lstStyle/>
          <a:p>
            <a:r>
              <a:rPr lang="zh-CN" altLang="en-US" sz="2000" b="1" dirty="0">
                <a:solidFill>
                  <a:srgbClr val="004D73"/>
                </a:solidFill>
                <a:latin typeface="微软雅黑" panose="020B0503020204020204" pitchFamily="34" charset="-122"/>
                <a:ea typeface="微软雅黑" panose="020B0503020204020204" pitchFamily="34" charset="-122"/>
              </a:rPr>
              <a:t>主标尺设立要求</a:t>
            </a:r>
          </a:p>
        </p:txBody>
      </p:sp>
    </p:spTree>
    <p:extLst>
      <p:ext uri="{BB962C8B-B14F-4D97-AF65-F5344CB8AC3E}">
        <p14:creationId xmlns:p14="http://schemas.microsoft.com/office/powerpoint/2010/main" val="324830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p:cTn id="34" dur="500" fill="hold"/>
                                        <p:tgtEl>
                                          <p:spTgt spid="70"/>
                                        </p:tgtEl>
                                        <p:attrNameLst>
                                          <p:attrName>ppt_w</p:attrName>
                                        </p:attrNameLst>
                                      </p:cBhvr>
                                      <p:tavLst>
                                        <p:tav tm="0">
                                          <p:val>
                                            <p:fltVal val="0"/>
                                          </p:val>
                                        </p:tav>
                                        <p:tav tm="100000">
                                          <p:val>
                                            <p:strVal val="#ppt_w"/>
                                          </p:val>
                                        </p:tav>
                                      </p:tavLst>
                                    </p:anim>
                                    <p:anim calcmode="lin" valueType="num">
                                      <p:cBhvr>
                                        <p:cTn id="35" dur="500" fill="hold"/>
                                        <p:tgtEl>
                                          <p:spTgt spid="70"/>
                                        </p:tgtEl>
                                        <p:attrNameLst>
                                          <p:attrName>ppt_h</p:attrName>
                                        </p:attrNameLst>
                                      </p:cBhvr>
                                      <p:tavLst>
                                        <p:tav tm="0">
                                          <p:val>
                                            <p:fltVal val="0"/>
                                          </p:val>
                                        </p:tav>
                                        <p:tav tm="100000">
                                          <p:val>
                                            <p:strVal val="#ppt_h"/>
                                          </p:val>
                                        </p:tav>
                                      </p:tavLst>
                                    </p:anim>
                                    <p:animEffect transition="in" filter="fade">
                                      <p:cBhvr>
                                        <p:cTn id="3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48" grpId="0" animBg="1"/>
      <p:bldP spid="49" grpId="0" animBg="1"/>
      <p:bldP spid="50" grpId="0" animBg="1"/>
      <p:bldP spid="51" grpId="0" animBg="1"/>
      <p:bldP spid="52" grpId="0" animBg="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客户信用评级</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客户评级流程</a:t>
            </a:r>
          </a:p>
        </p:txBody>
      </p:sp>
    </p:spTree>
    <p:extLst>
      <p:ext uri="{BB962C8B-B14F-4D97-AF65-F5344CB8AC3E}">
        <p14:creationId xmlns:p14="http://schemas.microsoft.com/office/powerpoint/2010/main" val="13913453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45" name="Rectangle 18">
            <a:extLst>
              <a:ext uri="{FF2B5EF4-FFF2-40B4-BE49-F238E27FC236}">
                <a16:creationId xmlns:a16="http://schemas.microsoft.com/office/drawing/2014/main" id="{6E817FFE-EC7B-4DA7-AC6F-3696057393E9}"/>
              </a:ext>
            </a:extLst>
          </p:cNvPr>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客户信用评级</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客户评级流程</a:t>
            </a:r>
          </a:p>
        </p:txBody>
      </p:sp>
      <p:grpSp>
        <p:nvGrpSpPr>
          <p:cNvPr id="42" name="组合 41">
            <a:extLst>
              <a:ext uri="{FF2B5EF4-FFF2-40B4-BE49-F238E27FC236}">
                <a16:creationId xmlns:a16="http://schemas.microsoft.com/office/drawing/2014/main" id="{C757147F-449E-4549-BD06-C943447FDF5F}"/>
              </a:ext>
            </a:extLst>
          </p:cNvPr>
          <p:cNvGrpSpPr/>
          <p:nvPr/>
        </p:nvGrpSpPr>
        <p:grpSpPr>
          <a:xfrm>
            <a:off x="7252965" y="1954678"/>
            <a:ext cx="3554625" cy="3955339"/>
            <a:chOff x="888261" y="1773270"/>
            <a:chExt cx="3554625" cy="3955339"/>
          </a:xfrm>
        </p:grpSpPr>
        <p:sp>
          <p:nvSpPr>
            <p:cNvPr id="43" name="Rectangle 4">
              <a:extLst>
                <a:ext uri="{FF2B5EF4-FFF2-40B4-BE49-F238E27FC236}">
                  <a16:creationId xmlns:a16="http://schemas.microsoft.com/office/drawing/2014/main" id="{784C899C-0103-4727-A7FA-674B720874AA}"/>
                </a:ext>
              </a:extLst>
            </p:cNvPr>
            <p:cNvSpPr/>
            <p:nvPr/>
          </p:nvSpPr>
          <p:spPr>
            <a:xfrm rot="1020000">
              <a:off x="897442" y="4245282"/>
              <a:ext cx="3341335" cy="704641"/>
            </a:xfrm>
            <a:custGeom>
              <a:avLst/>
              <a:gdLst>
                <a:gd name="connsiteX0" fmla="*/ 0 w 7708970"/>
                <a:gd name="connsiteY0" fmla="*/ 0 h 1515979"/>
                <a:gd name="connsiteX1" fmla="*/ 7708970 w 7708970"/>
                <a:gd name="connsiteY1" fmla="*/ 0 h 1515979"/>
                <a:gd name="connsiteX2" fmla="*/ 7708970 w 7708970"/>
                <a:gd name="connsiteY2" fmla="*/ 1515979 h 1515979"/>
                <a:gd name="connsiteX3" fmla="*/ 0 w 7708970"/>
                <a:gd name="connsiteY3" fmla="*/ 1515979 h 1515979"/>
                <a:gd name="connsiteX4" fmla="*/ 0 w 7708970"/>
                <a:gd name="connsiteY4" fmla="*/ 0 h 1515979"/>
                <a:gd name="connsiteX0" fmla="*/ 0 w 7708970"/>
                <a:gd name="connsiteY0" fmla="*/ 0 h 1516257"/>
                <a:gd name="connsiteX1" fmla="*/ 7708970 w 7708970"/>
                <a:gd name="connsiteY1" fmla="*/ 0 h 1516257"/>
                <a:gd name="connsiteX2" fmla="*/ 7238932 w 7708970"/>
                <a:gd name="connsiteY2" fmla="*/ 1516257 h 1516257"/>
                <a:gd name="connsiteX3" fmla="*/ 0 w 7708970"/>
                <a:gd name="connsiteY3" fmla="*/ 1515979 h 1516257"/>
                <a:gd name="connsiteX4" fmla="*/ 0 w 7708970"/>
                <a:gd name="connsiteY4" fmla="*/ 0 h 1516257"/>
                <a:gd name="connsiteX0" fmla="*/ 0 w 7238932"/>
                <a:gd name="connsiteY0" fmla="*/ 0 h 1516257"/>
                <a:gd name="connsiteX1" fmla="*/ 6788343 w 7238932"/>
                <a:gd name="connsiteY1" fmla="*/ 90228 h 1516257"/>
                <a:gd name="connsiteX2" fmla="*/ 7238932 w 7238932"/>
                <a:gd name="connsiteY2" fmla="*/ 1516257 h 1516257"/>
                <a:gd name="connsiteX3" fmla="*/ 0 w 7238932"/>
                <a:gd name="connsiteY3" fmla="*/ 1515979 h 1516257"/>
                <a:gd name="connsiteX4" fmla="*/ 0 w 7238932"/>
                <a:gd name="connsiteY4" fmla="*/ 0 h 1516257"/>
                <a:gd name="connsiteX0" fmla="*/ 0 w 7238932"/>
                <a:gd name="connsiteY0" fmla="*/ 0 h 1516257"/>
                <a:gd name="connsiteX1" fmla="*/ 6795630 w 7238932"/>
                <a:gd name="connsiteY1" fmla="*/ 88000 h 1516257"/>
                <a:gd name="connsiteX2" fmla="*/ 7238932 w 7238932"/>
                <a:gd name="connsiteY2" fmla="*/ 1516257 h 1516257"/>
                <a:gd name="connsiteX3" fmla="*/ 0 w 7238932"/>
                <a:gd name="connsiteY3" fmla="*/ 1515979 h 1516257"/>
                <a:gd name="connsiteX4" fmla="*/ 0 w 7238932"/>
                <a:gd name="connsiteY4" fmla="*/ 0 h 1516257"/>
                <a:gd name="connsiteX0" fmla="*/ 0 w 7224358"/>
                <a:gd name="connsiteY0" fmla="*/ 0 h 1520713"/>
                <a:gd name="connsiteX1" fmla="*/ 6795630 w 7224358"/>
                <a:gd name="connsiteY1" fmla="*/ 88000 h 1520713"/>
                <a:gd name="connsiteX2" fmla="*/ 7224358 w 7224358"/>
                <a:gd name="connsiteY2" fmla="*/ 1520713 h 1520713"/>
                <a:gd name="connsiteX3" fmla="*/ 0 w 7224358"/>
                <a:gd name="connsiteY3" fmla="*/ 1515979 h 1520713"/>
                <a:gd name="connsiteX4" fmla="*/ 0 w 7224358"/>
                <a:gd name="connsiteY4" fmla="*/ 0 h 1520713"/>
                <a:gd name="connsiteX0" fmla="*/ 91436 w 7224358"/>
                <a:gd name="connsiteY0" fmla="*/ 0 h 1482267"/>
                <a:gd name="connsiteX1" fmla="*/ 6795630 w 7224358"/>
                <a:gd name="connsiteY1" fmla="*/ 49554 h 1482267"/>
                <a:gd name="connsiteX2" fmla="*/ 7224358 w 7224358"/>
                <a:gd name="connsiteY2" fmla="*/ 1482267 h 1482267"/>
                <a:gd name="connsiteX3" fmla="*/ 0 w 7224358"/>
                <a:gd name="connsiteY3" fmla="*/ 1477533 h 1482267"/>
                <a:gd name="connsiteX4" fmla="*/ 91436 w 7224358"/>
                <a:gd name="connsiteY4" fmla="*/ 0 h 1482267"/>
                <a:gd name="connsiteX0" fmla="*/ 0 w 7132922"/>
                <a:gd name="connsiteY0" fmla="*/ 0 h 1482267"/>
                <a:gd name="connsiteX1" fmla="*/ 6704194 w 7132922"/>
                <a:gd name="connsiteY1" fmla="*/ 49554 h 1482267"/>
                <a:gd name="connsiteX2" fmla="*/ 7132922 w 7132922"/>
                <a:gd name="connsiteY2" fmla="*/ 1482267 h 1482267"/>
                <a:gd name="connsiteX3" fmla="*/ 432001 w 7132922"/>
                <a:gd name="connsiteY3" fmla="*/ 1430384 h 1482267"/>
                <a:gd name="connsiteX4" fmla="*/ 0 w 7132922"/>
                <a:gd name="connsiteY4" fmla="*/ 0 h 1482267"/>
                <a:gd name="connsiteX0" fmla="*/ 0 w 7136635"/>
                <a:gd name="connsiteY0" fmla="*/ 0 h 1494412"/>
                <a:gd name="connsiteX1" fmla="*/ 6707907 w 7136635"/>
                <a:gd name="connsiteY1" fmla="*/ 61699 h 1494412"/>
                <a:gd name="connsiteX2" fmla="*/ 7136635 w 7136635"/>
                <a:gd name="connsiteY2" fmla="*/ 1494412 h 1494412"/>
                <a:gd name="connsiteX3" fmla="*/ 435714 w 7136635"/>
                <a:gd name="connsiteY3" fmla="*/ 1442529 h 1494412"/>
                <a:gd name="connsiteX4" fmla="*/ 0 w 7136635"/>
                <a:gd name="connsiteY4" fmla="*/ 0 h 1494412"/>
                <a:gd name="connsiteX0" fmla="*/ 0 w 7135281"/>
                <a:gd name="connsiteY0" fmla="*/ 0 h 1468265"/>
                <a:gd name="connsiteX1" fmla="*/ 6706553 w 7135281"/>
                <a:gd name="connsiteY1" fmla="*/ 35552 h 1468265"/>
                <a:gd name="connsiteX2" fmla="*/ 7135281 w 7135281"/>
                <a:gd name="connsiteY2" fmla="*/ 1468265 h 1468265"/>
                <a:gd name="connsiteX3" fmla="*/ 434360 w 7135281"/>
                <a:gd name="connsiteY3" fmla="*/ 1416382 h 1468265"/>
                <a:gd name="connsiteX4" fmla="*/ 0 w 7135281"/>
                <a:gd name="connsiteY4" fmla="*/ 0 h 1468265"/>
                <a:gd name="connsiteX0" fmla="*/ 0 w 7145067"/>
                <a:gd name="connsiteY0" fmla="*/ 0 h 1478553"/>
                <a:gd name="connsiteX1" fmla="*/ 6716339 w 7145067"/>
                <a:gd name="connsiteY1" fmla="*/ 45840 h 1478553"/>
                <a:gd name="connsiteX2" fmla="*/ 7145067 w 7145067"/>
                <a:gd name="connsiteY2" fmla="*/ 1478553 h 1478553"/>
                <a:gd name="connsiteX3" fmla="*/ 444146 w 7145067"/>
                <a:gd name="connsiteY3" fmla="*/ 1426670 h 1478553"/>
                <a:gd name="connsiteX4" fmla="*/ 0 w 7145067"/>
                <a:gd name="connsiteY4" fmla="*/ 0 h 1478553"/>
                <a:gd name="connsiteX0" fmla="*/ 0 w 7145067"/>
                <a:gd name="connsiteY0" fmla="*/ 0 h 1478553"/>
                <a:gd name="connsiteX1" fmla="*/ 6716339 w 7145067"/>
                <a:gd name="connsiteY1" fmla="*/ 45840 h 1478553"/>
                <a:gd name="connsiteX2" fmla="*/ 7145067 w 7145067"/>
                <a:gd name="connsiteY2" fmla="*/ 1478553 h 1478553"/>
                <a:gd name="connsiteX3" fmla="*/ 434361 w 7145067"/>
                <a:gd name="connsiteY3" fmla="*/ 1416381 h 1478553"/>
                <a:gd name="connsiteX4" fmla="*/ 0 w 7145067"/>
                <a:gd name="connsiteY4" fmla="*/ 0 h 1478553"/>
                <a:gd name="connsiteX0" fmla="*/ 0 w 7145067"/>
                <a:gd name="connsiteY0" fmla="*/ 0 h 1478553"/>
                <a:gd name="connsiteX1" fmla="*/ 6716339 w 7145067"/>
                <a:gd name="connsiteY1" fmla="*/ 45840 h 1478553"/>
                <a:gd name="connsiteX2" fmla="*/ 7145067 w 7145067"/>
                <a:gd name="connsiteY2" fmla="*/ 1478553 h 1478553"/>
                <a:gd name="connsiteX3" fmla="*/ 434361 w 7145067"/>
                <a:gd name="connsiteY3" fmla="*/ 1416381 h 1478553"/>
                <a:gd name="connsiteX4" fmla="*/ 0 w 7145067"/>
                <a:gd name="connsiteY4" fmla="*/ 0 h 1478553"/>
                <a:gd name="connsiteX0" fmla="*/ 0 w 6716339"/>
                <a:gd name="connsiteY0" fmla="*/ 0 h 1416381"/>
                <a:gd name="connsiteX1" fmla="*/ 6716339 w 6716339"/>
                <a:gd name="connsiteY1" fmla="*/ 45840 h 1416381"/>
                <a:gd name="connsiteX2" fmla="*/ 5468275 w 6716339"/>
                <a:gd name="connsiteY2" fmla="*/ 1380307 h 1416381"/>
                <a:gd name="connsiteX3" fmla="*/ 434361 w 6716339"/>
                <a:gd name="connsiteY3" fmla="*/ 1416381 h 1416381"/>
                <a:gd name="connsiteX4" fmla="*/ 0 w 6716339"/>
                <a:gd name="connsiteY4" fmla="*/ 0 h 1416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6339" h="1416381">
                  <a:moveTo>
                    <a:pt x="0" y="0"/>
                  </a:moveTo>
                  <a:lnTo>
                    <a:pt x="6716339" y="45840"/>
                  </a:lnTo>
                  <a:lnTo>
                    <a:pt x="5468275" y="1380307"/>
                  </a:lnTo>
                  <a:lnTo>
                    <a:pt x="434361" y="1416381"/>
                  </a:lnTo>
                  <a:lnTo>
                    <a:pt x="0" y="0"/>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1" i="0" u="none" strike="noStrike" kern="0" cap="none" spc="0" normalizeH="0" baseline="0" noProof="0">
                <a:ln>
                  <a:noFill/>
                </a:ln>
                <a:solidFill>
                  <a:srgbClr val="59AEC1"/>
                </a:solidFill>
                <a:effectLst/>
                <a:uLnTx/>
                <a:uFillTx/>
                <a:latin typeface="思源宋体 CN" panose="02020400000000000000" pitchFamily="18" charset="-122"/>
                <a:ea typeface="思源宋体 CN" panose="02020400000000000000" pitchFamily="18" charset="-122"/>
                <a:sym typeface="Century Gothic" panose="020B0502020202020204" pitchFamily="34" charset="0"/>
              </a:endParaRPr>
            </a:p>
          </p:txBody>
        </p:sp>
        <p:sp>
          <p:nvSpPr>
            <p:cNvPr id="44" name="Rectangle 4">
              <a:extLst>
                <a:ext uri="{FF2B5EF4-FFF2-40B4-BE49-F238E27FC236}">
                  <a16:creationId xmlns:a16="http://schemas.microsoft.com/office/drawing/2014/main" id="{1CBABA2E-E5E3-495C-9D7D-5A48256CE808}"/>
                </a:ext>
              </a:extLst>
            </p:cNvPr>
            <p:cNvSpPr/>
            <p:nvPr/>
          </p:nvSpPr>
          <p:spPr>
            <a:xfrm rot="1020000">
              <a:off x="888261" y="3281049"/>
              <a:ext cx="3554624" cy="735570"/>
            </a:xfrm>
            <a:custGeom>
              <a:avLst/>
              <a:gdLst>
                <a:gd name="connsiteX0" fmla="*/ 0 w 7708970"/>
                <a:gd name="connsiteY0" fmla="*/ 0 h 1515979"/>
                <a:gd name="connsiteX1" fmla="*/ 7708970 w 7708970"/>
                <a:gd name="connsiteY1" fmla="*/ 0 h 1515979"/>
                <a:gd name="connsiteX2" fmla="*/ 7708970 w 7708970"/>
                <a:gd name="connsiteY2" fmla="*/ 1515979 h 1515979"/>
                <a:gd name="connsiteX3" fmla="*/ 0 w 7708970"/>
                <a:gd name="connsiteY3" fmla="*/ 1515979 h 1515979"/>
                <a:gd name="connsiteX4" fmla="*/ 0 w 7708970"/>
                <a:gd name="connsiteY4" fmla="*/ 0 h 1515979"/>
                <a:gd name="connsiteX0" fmla="*/ 0 w 7708970"/>
                <a:gd name="connsiteY0" fmla="*/ 0 h 1516257"/>
                <a:gd name="connsiteX1" fmla="*/ 7708970 w 7708970"/>
                <a:gd name="connsiteY1" fmla="*/ 0 h 1516257"/>
                <a:gd name="connsiteX2" fmla="*/ 7238932 w 7708970"/>
                <a:gd name="connsiteY2" fmla="*/ 1516257 h 1516257"/>
                <a:gd name="connsiteX3" fmla="*/ 0 w 7708970"/>
                <a:gd name="connsiteY3" fmla="*/ 1515979 h 1516257"/>
                <a:gd name="connsiteX4" fmla="*/ 0 w 7708970"/>
                <a:gd name="connsiteY4" fmla="*/ 0 h 1516257"/>
                <a:gd name="connsiteX0" fmla="*/ 0 w 7238932"/>
                <a:gd name="connsiteY0" fmla="*/ 0 h 1516257"/>
                <a:gd name="connsiteX1" fmla="*/ 6788343 w 7238932"/>
                <a:gd name="connsiteY1" fmla="*/ 90228 h 1516257"/>
                <a:gd name="connsiteX2" fmla="*/ 7238932 w 7238932"/>
                <a:gd name="connsiteY2" fmla="*/ 1516257 h 1516257"/>
                <a:gd name="connsiteX3" fmla="*/ 0 w 7238932"/>
                <a:gd name="connsiteY3" fmla="*/ 1515979 h 1516257"/>
                <a:gd name="connsiteX4" fmla="*/ 0 w 7238932"/>
                <a:gd name="connsiteY4" fmla="*/ 0 h 1516257"/>
                <a:gd name="connsiteX0" fmla="*/ 0 w 7238932"/>
                <a:gd name="connsiteY0" fmla="*/ 0 h 1516257"/>
                <a:gd name="connsiteX1" fmla="*/ 6795630 w 7238932"/>
                <a:gd name="connsiteY1" fmla="*/ 88000 h 1516257"/>
                <a:gd name="connsiteX2" fmla="*/ 7238932 w 7238932"/>
                <a:gd name="connsiteY2" fmla="*/ 1516257 h 1516257"/>
                <a:gd name="connsiteX3" fmla="*/ 0 w 7238932"/>
                <a:gd name="connsiteY3" fmla="*/ 1515979 h 1516257"/>
                <a:gd name="connsiteX4" fmla="*/ 0 w 7238932"/>
                <a:gd name="connsiteY4" fmla="*/ 0 h 1516257"/>
                <a:gd name="connsiteX0" fmla="*/ 0 w 7224358"/>
                <a:gd name="connsiteY0" fmla="*/ 0 h 1520713"/>
                <a:gd name="connsiteX1" fmla="*/ 6795630 w 7224358"/>
                <a:gd name="connsiteY1" fmla="*/ 88000 h 1520713"/>
                <a:gd name="connsiteX2" fmla="*/ 7224358 w 7224358"/>
                <a:gd name="connsiteY2" fmla="*/ 1520713 h 1520713"/>
                <a:gd name="connsiteX3" fmla="*/ 0 w 7224358"/>
                <a:gd name="connsiteY3" fmla="*/ 1515979 h 1520713"/>
                <a:gd name="connsiteX4" fmla="*/ 0 w 7224358"/>
                <a:gd name="connsiteY4" fmla="*/ 0 h 1520713"/>
                <a:gd name="connsiteX0" fmla="*/ 91436 w 7224358"/>
                <a:gd name="connsiteY0" fmla="*/ 0 h 1482267"/>
                <a:gd name="connsiteX1" fmla="*/ 6795630 w 7224358"/>
                <a:gd name="connsiteY1" fmla="*/ 49554 h 1482267"/>
                <a:gd name="connsiteX2" fmla="*/ 7224358 w 7224358"/>
                <a:gd name="connsiteY2" fmla="*/ 1482267 h 1482267"/>
                <a:gd name="connsiteX3" fmla="*/ 0 w 7224358"/>
                <a:gd name="connsiteY3" fmla="*/ 1477533 h 1482267"/>
                <a:gd name="connsiteX4" fmla="*/ 91436 w 7224358"/>
                <a:gd name="connsiteY4" fmla="*/ 0 h 1482267"/>
                <a:gd name="connsiteX0" fmla="*/ 0 w 7132922"/>
                <a:gd name="connsiteY0" fmla="*/ 0 h 1482267"/>
                <a:gd name="connsiteX1" fmla="*/ 6704194 w 7132922"/>
                <a:gd name="connsiteY1" fmla="*/ 49554 h 1482267"/>
                <a:gd name="connsiteX2" fmla="*/ 7132922 w 7132922"/>
                <a:gd name="connsiteY2" fmla="*/ 1482267 h 1482267"/>
                <a:gd name="connsiteX3" fmla="*/ 432001 w 7132922"/>
                <a:gd name="connsiteY3" fmla="*/ 1430384 h 1482267"/>
                <a:gd name="connsiteX4" fmla="*/ 0 w 7132922"/>
                <a:gd name="connsiteY4" fmla="*/ 0 h 1482267"/>
                <a:gd name="connsiteX0" fmla="*/ 0 w 7136635"/>
                <a:gd name="connsiteY0" fmla="*/ 0 h 1494412"/>
                <a:gd name="connsiteX1" fmla="*/ 6707907 w 7136635"/>
                <a:gd name="connsiteY1" fmla="*/ 61699 h 1494412"/>
                <a:gd name="connsiteX2" fmla="*/ 7136635 w 7136635"/>
                <a:gd name="connsiteY2" fmla="*/ 1494412 h 1494412"/>
                <a:gd name="connsiteX3" fmla="*/ 435714 w 7136635"/>
                <a:gd name="connsiteY3" fmla="*/ 1442529 h 1494412"/>
                <a:gd name="connsiteX4" fmla="*/ 0 w 7136635"/>
                <a:gd name="connsiteY4" fmla="*/ 0 h 1494412"/>
                <a:gd name="connsiteX0" fmla="*/ 0 w 7135281"/>
                <a:gd name="connsiteY0" fmla="*/ 0 h 1468265"/>
                <a:gd name="connsiteX1" fmla="*/ 6706553 w 7135281"/>
                <a:gd name="connsiteY1" fmla="*/ 35552 h 1468265"/>
                <a:gd name="connsiteX2" fmla="*/ 7135281 w 7135281"/>
                <a:gd name="connsiteY2" fmla="*/ 1468265 h 1468265"/>
                <a:gd name="connsiteX3" fmla="*/ 434360 w 7135281"/>
                <a:gd name="connsiteY3" fmla="*/ 1416382 h 1468265"/>
                <a:gd name="connsiteX4" fmla="*/ 0 w 7135281"/>
                <a:gd name="connsiteY4" fmla="*/ 0 h 1468265"/>
                <a:gd name="connsiteX0" fmla="*/ 0 w 7145067"/>
                <a:gd name="connsiteY0" fmla="*/ 0 h 1478553"/>
                <a:gd name="connsiteX1" fmla="*/ 6716339 w 7145067"/>
                <a:gd name="connsiteY1" fmla="*/ 45840 h 1478553"/>
                <a:gd name="connsiteX2" fmla="*/ 7145067 w 7145067"/>
                <a:gd name="connsiteY2" fmla="*/ 1478553 h 1478553"/>
                <a:gd name="connsiteX3" fmla="*/ 444146 w 7145067"/>
                <a:gd name="connsiteY3" fmla="*/ 1426670 h 1478553"/>
                <a:gd name="connsiteX4" fmla="*/ 0 w 7145067"/>
                <a:gd name="connsiteY4" fmla="*/ 0 h 1478553"/>
                <a:gd name="connsiteX0" fmla="*/ 0 w 7145067"/>
                <a:gd name="connsiteY0" fmla="*/ 0 h 1478553"/>
                <a:gd name="connsiteX1" fmla="*/ 6716339 w 7145067"/>
                <a:gd name="connsiteY1" fmla="*/ 45840 h 1478553"/>
                <a:gd name="connsiteX2" fmla="*/ 7145067 w 7145067"/>
                <a:gd name="connsiteY2" fmla="*/ 1478553 h 1478553"/>
                <a:gd name="connsiteX3" fmla="*/ 434361 w 7145067"/>
                <a:gd name="connsiteY3" fmla="*/ 1416381 h 1478553"/>
                <a:gd name="connsiteX4" fmla="*/ 0 w 7145067"/>
                <a:gd name="connsiteY4" fmla="*/ 0 h 1478553"/>
                <a:gd name="connsiteX0" fmla="*/ 0 w 7145067"/>
                <a:gd name="connsiteY0" fmla="*/ 0 h 1478553"/>
                <a:gd name="connsiteX1" fmla="*/ 6716339 w 7145067"/>
                <a:gd name="connsiteY1" fmla="*/ 45840 h 1478553"/>
                <a:gd name="connsiteX2" fmla="*/ 7145067 w 7145067"/>
                <a:gd name="connsiteY2" fmla="*/ 1478553 h 1478553"/>
                <a:gd name="connsiteX3" fmla="*/ 434361 w 7145067"/>
                <a:gd name="connsiteY3" fmla="*/ 1416381 h 1478553"/>
                <a:gd name="connsiteX4" fmla="*/ 0 w 7145067"/>
                <a:gd name="connsiteY4" fmla="*/ 0 h 147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5067" h="1478553">
                  <a:moveTo>
                    <a:pt x="0" y="0"/>
                  </a:moveTo>
                  <a:lnTo>
                    <a:pt x="6716339" y="45840"/>
                  </a:lnTo>
                  <a:lnTo>
                    <a:pt x="7145067" y="1478553"/>
                  </a:lnTo>
                  <a:lnTo>
                    <a:pt x="434361" y="1416381"/>
                  </a:lnTo>
                  <a:lnTo>
                    <a:pt x="0" y="0"/>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1" i="0" u="none" strike="noStrike" kern="0" cap="none" spc="0" normalizeH="0" baseline="0" noProof="0">
                <a:ln>
                  <a:noFill/>
                </a:ln>
                <a:solidFill>
                  <a:srgbClr val="59AEC1"/>
                </a:solidFill>
                <a:effectLst/>
                <a:uLnTx/>
                <a:uFillTx/>
                <a:latin typeface="思源宋体 CN" panose="02020400000000000000" pitchFamily="18" charset="-122"/>
                <a:ea typeface="思源宋体 CN" panose="02020400000000000000" pitchFamily="18" charset="-122"/>
                <a:sym typeface="Century Gothic" panose="020B0502020202020204" pitchFamily="34" charset="0"/>
              </a:endParaRPr>
            </a:p>
          </p:txBody>
        </p:sp>
        <p:sp>
          <p:nvSpPr>
            <p:cNvPr id="46" name="Rectangle 4">
              <a:extLst>
                <a:ext uri="{FF2B5EF4-FFF2-40B4-BE49-F238E27FC236}">
                  <a16:creationId xmlns:a16="http://schemas.microsoft.com/office/drawing/2014/main" id="{FBD8E9FE-7DE0-48CF-8CE7-12FAD138E2A9}"/>
                </a:ext>
              </a:extLst>
            </p:cNvPr>
            <p:cNvSpPr/>
            <p:nvPr/>
          </p:nvSpPr>
          <p:spPr>
            <a:xfrm rot="1020000">
              <a:off x="888262" y="2278661"/>
              <a:ext cx="3554624" cy="735570"/>
            </a:xfrm>
            <a:custGeom>
              <a:avLst/>
              <a:gdLst>
                <a:gd name="connsiteX0" fmla="*/ 0 w 7708970"/>
                <a:gd name="connsiteY0" fmla="*/ 0 h 1515979"/>
                <a:gd name="connsiteX1" fmla="*/ 7708970 w 7708970"/>
                <a:gd name="connsiteY1" fmla="*/ 0 h 1515979"/>
                <a:gd name="connsiteX2" fmla="*/ 7708970 w 7708970"/>
                <a:gd name="connsiteY2" fmla="*/ 1515979 h 1515979"/>
                <a:gd name="connsiteX3" fmla="*/ 0 w 7708970"/>
                <a:gd name="connsiteY3" fmla="*/ 1515979 h 1515979"/>
                <a:gd name="connsiteX4" fmla="*/ 0 w 7708970"/>
                <a:gd name="connsiteY4" fmla="*/ 0 h 1515979"/>
                <a:gd name="connsiteX0" fmla="*/ 0 w 7708970"/>
                <a:gd name="connsiteY0" fmla="*/ 0 h 1516257"/>
                <a:gd name="connsiteX1" fmla="*/ 7708970 w 7708970"/>
                <a:gd name="connsiteY1" fmla="*/ 0 h 1516257"/>
                <a:gd name="connsiteX2" fmla="*/ 7238932 w 7708970"/>
                <a:gd name="connsiteY2" fmla="*/ 1516257 h 1516257"/>
                <a:gd name="connsiteX3" fmla="*/ 0 w 7708970"/>
                <a:gd name="connsiteY3" fmla="*/ 1515979 h 1516257"/>
                <a:gd name="connsiteX4" fmla="*/ 0 w 7708970"/>
                <a:gd name="connsiteY4" fmla="*/ 0 h 1516257"/>
                <a:gd name="connsiteX0" fmla="*/ 0 w 7238932"/>
                <a:gd name="connsiteY0" fmla="*/ 0 h 1516257"/>
                <a:gd name="connsiteX1" fmla="*/ 6788343 w 7238932"/>
                <a:gd name="connsiteY1" fmla="*/ 90228 h 1516257"/>
                <a:gd name="connsiteX2" fmla="*/ 7238932 w 7238932"/>
                <a:gd name="connsiteY2" fmla="*/ 1516257 h 1516257"/>
                <a:gd name="connsiteX3" fmla="*/ 0 w 7238932"/>
                <a:gd name="connsiteY3" fmla="*/ 1515979 h 1516257"/>
                <a:gd name="connsiteX4" fmla="*/ 0 w 7238932"/>
                <a:gd name="connsiteY4" fmla="*/ 0 h 1516257"/>
                <a:gd name="connsiteX0" fmla="*/ 0 w 7238932"/>
                <a:gd name="connsiteY0" fmla="*/ 0 h 1516257"/>
                <a:gd name="connsiteX1" fmla="*/ 6795630 w 7238932"/>
                <a:gd name="connsiteY1" fmla="*/ 88000 h 1516257"/>
                <a:gd name="connsiteX2" fmla="*/ 7238932 w 7238932"/>
                <a:gd name="connsiteY2" fmla="*/ 1516257 h 1516257"/>
                <a:gd name="connsiteX3" fmla="*/ 0 w 7238932"/>
                <a:gd name="connsiteY3" fmla="*/ 1515979 h 1516257"/>
                <a:gd name="connsiteX4" fmla="*/ 0 w 7238932"/>
                <a:gd name="connsiteY4" fmla="*/ 0 h 1516257"/>
                <a:gd name="connsiteX0" fmla="*/ 0 w 7224358"/>
                <a:gd name="connsiteY0" fmla="*/ 0 h 1520713"/>
                <a:gd name="connsiteX1" fmla="*/ 6795630 w 7224358"/>
                <a:gd name="connsiteY1" fmla="*/ 88000 h 1520713"/>
                <a:gd name="connsiteX2" fmla="*/ 7224358 w 7224358"/>
                <a:gd name="connsiteY2" fmla="*/ 1520713 h 1520713"/>
                <a:gd name="connsiteX3" fmla="*/ 0 w 7224358"/>
                <a:gd name="connsiteY3" fmla="*/ 1515979 h 1520713"/>
                <a:gd name="connsiteX4" fmla="*/ 0 w 7224358"/>
                <a:gd name="connsiteY4" fmla="*/ 0 h 1520713"/>
                <a:gd name="connsiteX0" fmla="*/ 91436 w 7224358"/>
                <a:gd name="connsiteY0" fmla="*/ 0 h 1482267"/>
                <a:gd name="connsiteX1" fmla="*/ 6795630 w 7224358"/>
                <a:gd name="connsiteY1" fmla="*/ 49554 h 1482267"/>
                <a:gd name="connsiteX2" fmla="*/ 7224358 w 7224358"/>
                <a:gd name="connsiteY2" fmla="*/ 1482267 h 1482267"/>
                <a:gd name="connsiteX3" fmla="*/ 0 w 7224358"/>
                <a:gd name="connsiteY3" fmla="*/ 1477533 h 1482267"/>
                <a:gd name="connsiteX4" fmla="*/ 91436 w 7224358"/>
                <a:gd name="connsiteY4" fmla="*/ 0 h 1482267"/>
                <a:gd name="connsiteX0" fmla="*/ 0 w 7132922"/>
                <a:gd name="connsiteY0" fmla="*/ 0 h 1482267"/>
                <a:gd name="connsiteX1" fmla="*/ 6704194 w 7132922"/>
                <a:gd name="connsiteY1" fmla="*/ 49554 h 1482267"/>
                <a:gd name="connsiteX2" fmla="*/ 7132922 w 7132922"/>
                <a:gd name="connsiteY2" fmla="*/ 1482267 h 1482267"/>
                <a:gd name="connsiteX3" fmla="*/ 432001 w 7132922"/>
                <a:gd name="connsiteY3" fmla="*/ 1430384 h 1482267"/>
                <a:gd name="connsiteX4" fmla="*/ 0 w 7132922"/>
                <a:gd name="connsiteY4" fmla="*/ 0 h 1482267"/>
                <a:gd name="connsiteX0" fmla="*/ 0 w 7136635"/>
                <a:gd name="connsiteY0" fmla="*/ 0 h 1494412"/>
                <a:gd name="connsiteX1" fmla="*/ 6707907 w 7136635"/>
                <a:gd name="connsiteY1" fmla="*/ 61699 h 1494412"/>
                <a:gd name="connsiteX2" fmla="*/ 7136635 w 7136635"/>
                <a:gd name="connsiteY2" fmla="*/ 1494412 h 1494412"/>
                <a:gd name="connsiteX3" fmla="*/ 435714 w 7136635"/>
                <a:gd name="connsiteY3" fmla="*/ 1442529 h 1494412"/>
                <a:gd name="connsiteX4" fmla="*/ 0 w 7136635"/>
                <a:gd name="connsiteY4" fmla="*/ 0 h 1494412"/>
                <a:gd name="connsiteX0" fmla="*/ 0 w 7135281"/>
                <a:gd name="connsiteY0" fmla="*/ 0 h 1468265"/>
                <a:gd name="connsiteX1" fmla="*/ 6706553 w 7135281"/>
                <a:gd name="connsiteY1" fmla="*/ 35552 h 1468265"/>
                <a:gd name="connsiteX2" fmla="*/ 7135281 w 7135281"/>
                <a:gd name="connsiteY2" fmla="*/ 1468265 h 1468265"/>
                <a:gd name="connsiteX3" fmla="*/ 434360 w 7135281"/>
                <a:gd name="connsiteY3" fmla="*/ 1416382 h 1468265"/>
                <a:gd name="connsiteX4" fmla="*/ 0 w 7135281"/>
                <a:gd name="connsiteY4" fmla="*/ 0 h 1468265"/>
                <a:gd name="connsiteX0" fmla="*/ 0 w 7145067"/>
                <a:gd name="connsiteY0" fmla="*/ 0 h 1478553"/>
                <a:gd name="connsiteX1" fmla="*/ 6716339 w 7145067"/>
                <a:gd name="connsiteY1" fmla="*/ 45840 h 1478553"/>
                <a:gd name="connsiteX2" fmla="*/ 7145067 w 7145067"/>
                <a:gd name="connsiteY2" fmla="*/ 1478553 h 1478553"/>
                <a:gd name="connsiteX3" fmla="*/ 444146 w 7145067"/>
                <a:gd name="connsiteY3" fmla="*/ 1426670 h 1478553"/>
                <a:gd name="connsiteX4" fmla="*/ 0 w 7145067"/>
                <a:gd name="connsiteY4" fmla="*/ 0 h 1478553"/>
                <a:gd name="connsiteX0" fmla="*/ 0 w 7145067"/>
                <a:gd name="connsiteY0" fmla="*/ 0 h 1478553"/>
                <a:gd name="connsiteX1" fmla="*/ 6716339 w 7145067"/>
                <a:gd name="connsiteY1" fmla="*/ 45840 h 1478553"/>
                <a:gd name="connsiteX2" fmla="*/ 7145067 w 7145067"/>
                <a:gd name="connsiteY2" fmla="*/ 1478553 h 1478553"/>
                <a:gd name="connsiteX3" fmla="*/ 434361 w 7145067"/>
                <a:gd name="connsiteY3" fmla="*/ 1416381 h 1478553"/>
                <a:gd name="connsiteX4" fmla="*/ 0 w 7145067"/>
                <a:gd name="connsiteY4" fmla="*/ 0 h 1478553"/>
                <a:gd name="connsiteX0" fmla="*/ 0 w 7145067"/>
                <a:gd name="connsiteY0" fmla="*/ 0 h 1478553"/>
                <a:gd name="connsiteX1" fmla="*/ 6716339 w 7145067"/>
                <a:gd name="connsiteY1" fmla="*/ 45840 h 1478553"/>
                <a:gd name="connsiteX2" fmla="*/ 7145067 w 7145067"/>
                <a:gd name="connsiteY2" fmla="*/ 1478553 h 1478553"/>
                <a:gd name="connsiteX3" fmla="*/ 434361 w 7145067"/>
                <a:gd name="connsiteY3" fmla="*/ 1416381 h 1478553"/>
                <a:gd name="connsiteX4" fmla="*/ 0 w 7145067"/>
                <a:gd name="connsiteY4" fmla="*/ 0 h 147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5067" h="1478553">
                  <a:moveTo>
                    <a:pt x="0" y="0"/>
                  </a:moveTo>
                  <a:lnTo>
                    <a:pt x="6716339" y="45840"/>
                  </a:lnTo>
                  <a:lnTo>
                    <a:pt x="7145067" y="1478553"/>
                  </a:lnTo>
                  <a:lnTo>
                    <a:pt x="434361" y="1416381"/>
                  </a:lnTo>
                  <a:lnTo>
                    <a:pt x="0" y="0"/>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1" i="0" u="none" strike="noStrike" kern="0" cap="none" spc="0" normalizeH="0" baseline="0" noProof="0">
                <a:ln>
                  <a:noFill/>
                </a:ln>
                <a:solidFill>
                  <a:srgbClr val="59AEC1"/>
                </a:solidFill>
                <a:effectLst/>
                <a:uLnTx/>
                <a:uFillTx/>
                <a:latin typeface="思源宋体 CN" panose="02020400000000000000" pitchFamily="18" charset="-122"/>
                <a:ea typeface="思源宋体 CN" panose="02020400000000000000" pitchFamily="18" charset="-122"/>
                <a:sym typeface="Century Gothic" panose="020B0502020202020204" pitchFamily="34" charset="0"/>
              </a:endParaRPr>
            </a:p>
          </p:txBody>
        </p:sp>
        <p:sp>
          <p:nvSpPr>
            <p:cNvPr id="47" name="Rectangle 13">
              <a:extLst>
                <a:ext uri="{FF2B5EF4-FFF2-40B4-BE49-F238E27FC236}">
                  <a16:creationId xmlns:a16="http://schemas.microsoft.com/office/drawing/2014/main" id="{08F0E962-7BC2-4CF3-BABA-5F2C3AE16B73}"/>
                </a:ext>
              </a:extLst>
            </p:cNvPr>
            <p:cNvSpPr/>
            <p:nvPr/>
          </p:nvSpPr>
          <p:spPr>
            <a:xfrm>
              <a:off x="1074776" y="1773270"/>
              <a:ext cx="3184356" cy="754190"/>
            </a:xfrm>
            <a:prstGeom prst="rect">
              <a:avLst/>
            </a:prstGeom>
            <a:solidFill>
              <a:schemeClr val="bg1"/>
            </a:solidFill>
            <a:ln w="12700" cap="flat" cmpd="sng" algn="ctr">
              <a:noFill/>
              <a:prstDash val="solid"/>
              <a:miter lim="800000"/>
            </a:ln>
            <a:effectLst>
              <a:outerShdw blurRad="11430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2000" b="1" i="0" u="none" strike="noStrike" kern="0" cap="none" spc="0" normalizeH="0" baseline="0" noProof="0">
                <a:ln>
                  <a:noFill/>
                </a:ln>
                <a:solidFill>
                  <a:srgbClr val="59AEC1"/>
                </a:solidFill>
                <a:effectLst/>
                <a:uLnTx/>
                <a:uFillTx/>
                <a:latin typeface="思源宋体 CN" panose="02020400000000000000" pitchFamily="18" charset="-122"/>
                <a:ea typeface="思源宋体 CN" panose="02020400000000000000" pitchFamily="18" charset="-122"/>
                <a:sym typeface="Century Gothic" panose="020B0502020202020204" pitchFamily="34" charset="0"/>
              </a:endParaRPr>
            </a:p>
          </p:txBody>
        </p:sp>
        <p:sp>
          <p:nvSpPr>
            <p:cNvPr id="48" name="Rectangle 14">
              <a:extLst>
                <a:ext uri="{FF2B5EF4-FFF2-40B4-BE49-F238E27FC236}">
                  <a16:creationId xmlns:a16="http://schemas.microsoft.com/office/drawing/2014/main" id="{F12133BC-0C5F-4A15-9B3C-2360DB51A97A}"/>
                </a:ext>
              </a:extLst>
            </p:cNvPr>
            <p:cNvSpPr/>
            <p:nvPr/>
          </p:nvSpPr>
          <p:spPr>
            <a:xfrm>
              <a:off x="1074776" y="2774367"/>
              <a:ext cx="3184356" cy="754190"/>
            </a:xfrm>
            <a:prstGeom prst="rect">
              <a:avLst/>
            </a:prstGeom>
            <a:solidFill>
              <a:schemeClr val="bg1"/>
            </a:solidFill>
            <a:ln w="12700" cap="flat" cmpd="sng" algn="ctr">
              <a:noFill/>
              <a:prstDash val="solid"/>
              <a:miter lim="800000"/>
            </a:ln>
            <a:effectLst>
              <a:outerShdw blurRad="1143000" algn="ctr" rotWithShape="0">
                <a:prstClr val="black">
                  <a:alpha val="15000"/>
                </a:prstClr>
              </a:outerShdw>
            </a:effectLst>
          </p:spPr>
          <p:txBody>
            <a:bodyPr rtlCol="0" anchor="ctr"/>
            <a:lstStyle/>
            <a:p>
              <a:pPr algn="ctr"/>
              <a:endParaRPr lang="id-ID" sz="2000" b="1" kern="0">
                <a:solidFill>
                  <a:srgbClr val="59AEC1"/>
                </a:solidFill>
                <a:latin typeface="思源宋体 CN" panose="02020400000000000000" pitchFamily="18" charset="-122"/>
                <a:ea typeface="思源宋体 CN" panose="02020400000000000000" pitchFamily="18" charset="-122"/>
                <a:sym typeface="Century Gothic" panose="020B0502020202020204" pitchFamily="34" charset="0"/>
              </a:endParaRPr>
            </a:p>
          </p:txBody>
        </p:sp>
        <p:sp>
          <p:nvSpPr>
            <p:cNvPr id="49" name="Rectangle 15">
              <a:extLst>
                <a:ext uri="{FF2B5EF4-FFF2-40B4-BE49-F238E27FC236}">
                  <a16:creationId xmlns:a16="http://schemas.microsoft.com/office/drawing/2014/main" id="{CD639D20-3141-48BB-A337-1365610E330F}"/>
                </a:ext>
              </a:extLst>
            </p:cNvPr>
            <p:cNvSpPr/>
            <p:nvPr/>
          </p:nvSpPr>
          <p:spPr>
            <a:xfrm>
              <a:off x="1074776" y="3775464"/>
              <a:ext cx="3184356" cy="754190"/>
            </a:xfrm>
            <a:prstGeom prst="rect">
              <a:avLst/>
            </a:prstGeom>
            <a:solidFill>
              <a:schemeClr val="bg1"/>
            </a:solidFill>
            <a:ln w="12700" cap="flat" cmpd="sng" algn="ctr">
              <a:noFill/>
              <a:prstDash val="solid"/>
              <a:miter lim="800000"/>
            </a:ln>
            <a:effectLst>
              <a:outerShdw blurRad="1143000" algn="ctr" rotWithShape="0">
                <a:prstClr val="black">
                  <a:alpha val="15000"/>
                </a:prstClr>
              </a:outerShdw>
            </a:effectLst>
          </p:spPr>
          <p:txBody>
            <a:bodyPr rtlCol="0" anchor="ctr"/>
            <a:lstStyle/>
            <a:p>
              <a:pPr algn="ctr"/>
              <a:endParaRPr lang="id-ID" sz="2000" b="1" kern="0">
                <a:solidFill>
                  <a:srgbClr val="59AEC1"/>
                </a:solidFill>
                <a:latin typeface="思源宋体 CN" panose="02020400000000000000" pitchFamily="18" charset="-122"/>
                <a:ea typeface="思源宋体 CN" panose="02020400000000000000" pitchFamily="18" charset="-122"/>
                <a:sym typeface="Century Gothic" panose="020B0502020202020204" pitchFamily="34" charset="0"/>
              </a:endParaRPr>
            </a:p>
          </p:txBody>
        </p:sp>
        <p:sp>
          <p:nvSpPr>
            <p:cNvPr id="50" name="Isosceles Triangle 16">
              <a:extLst>
                <a:ext uri="{FF2B5EF4-FFF2-40B4-BE49-F238E27FC236}">
                  <a16:creationId xmlns:a16="http://schemas.microsoft.com/office/drawing/2014/main" id="{C1B43EF2-061E-4999-9119-0B068BDB4900}"/>
                </a:ext>
              </a:extLst>
            </p:cNvPr>
            <p:cNvSpPr/>
            <p:nvPr/>
          </p:nvSpPr>
          <p:spPr>
            <a:xfrm flipV="1">
              <a:off x="967964" y="4782879"/>
              <a:ext cx="3397980" cy="945730"/>
            </a:xfrm>
            <a:prstGeom prst="triangle">
              <a:avLst/>
            </a:prstGeom>
            <a:solidFill>
              <a:schemeClr val="bg1"/>
            </a:solidFill>
            <a:ln w="12700" cap="flat" cmpd="sng" algn="ctr">
              <a:noFill/>
              <a:prstDash val="solid"/>
              <a:miter lim="800000"/>
            </a:ln>
            <a:effectLst>
              <a:outerShdw blurRad="1143000" algn="ctr" rotWithShape="0">
                <a:prstClr val="black">
                  <a:alpha val="15000"/>
                </a:prstClr>
              </a:outerShdw>
            </a:effectLst>
          </p:spPr>
          <p:txBody>
            <a:bodyPr rtlCol="0" anchor="ctr"/>
            <a:lstStyle/>
            <a:p>
              <a:pPr algn="ctr"/>
              <a:endParaRPr lang="id-ID" sz="2000" b="1" kern="0">
                <a:solidFill>
                  <a:srgbClr val="59AEC1"/>
                </a:solidFill>
                <a:latin typeface="思源宋体 CN" panose="02020400000000000000" pitchFamily="18" charset="-122"/>
                <a:ea typeface="思源宋体 CN" panose="02020400000000000000" pitchFamily="18" charset="-122"/>
                <a:sym typeface="Century Gothic" panose="020B0502020202020204" pitchFamily="34" charset="0"/>
              </a:endParaRPr>
            </a:p>
          </p:txBody>
        </p:sp>
        <p:sp>
          <p:nvSpPr>
            <p:cNvPr id="51" name="Rectangle 9">
              <a:extLst>
                <a:ext uri="{FF2B5EF4-FFF2-40B4-BE49-F238E27FC236}">
                  <a16:creationId xmlns:a16="http://schemas.microsoft.com/office/drawing/2014/main" id="{97F98144-F096-41D1-BB56-086DE58E20E5}"/>
                </a:ext>
              </a:extLst>
            </p:cNvPr>
            <p:cNvSpPr>
              <a:spLocks/>
            </p:cNvSpPr>
            <p:nvPr/>
          </p:nvSpPr>
          <p:spPr bwMode="auto">
            <a:xfrm>
              <a:off x="2060280" y="2019311"/>
              <a:ext cx="1210588" cy="400110"/>
            </a:xfrm>
            <a:prstGeom prst="rect">
              <a:avLst/>
            </a:prstGeom>
            <a:noFill/>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cap="flat">
                  <a:solidFill>
                    <a:schemeClr val="tx1"/>
                  </a:solidFill>
                  <a:miter lim="800000"/>
                  <a:headEnd type="none" w="med" len="med"/>
                  <a:tailEnd type="none" w="med" len="med"/>
                </a14:hiddenLine>
              </a:ext>
            </a:extLst>
          </p:spPr>
          <p:txBody>
            <a:bodyPr wrap="none" rtlCol="0">
              <a:spAutoFit/>
              <a:scene3d>
                <a:camera prst="orthographicFront"/>
                <a:lightRig rig="threePt" dir="t"/>
              </a:scene3d>
              <a:sp3d contourW="12700"/>
            </a:bodyPr>
            <a:lstStyle/>
            <a:p>
              <a:pPr lvl="0" algn="ctr" defTabSz="457200">
                <a:defRPr/>
              </a:pPr>
              <a:r>
                <a:rPr lang="zh-CN" altLang="en-US" sz="2000" b="1" dirty="0">
                  <a:solidFill>
                    <a:srgbClr val="004D73"/>
                  </a:solidFill>
                  <a:latin typeface="微软雅黑" panose="020B0503020204020204" pitchFamily="34" charset="-122"/>
                  <a:ea typeface="微软雅黑" panose="020B0503020204020204" pitchFamily="34" charset="-122"/>
                </a:rPr>
                <a:t>评级发起</a:t>
              </a:r>
            </a:p>
          </p:txBody>
        </p:sp>
        <p:sp>
          <p:nvSpPr>
            <p:cNvPr id="52" name="Rectangle 9">
              <a:extLst>
                <a:ext uri="{FF2B5EF4-FFF2-40B4-BE49-F238E27FC236}">
                  <a16:creationId xmlns:a16="http://schemas.microsoft.com/office/drawing/2014/main" id="{E93A6CE6-2A03-4C2E-9C2C-F875B5DC21E2}"/>
                </a:ext>
              </a:extLst>
            </p:cNvPr>
            <p:cNvSpPr>
              <a:spLocks/>
            </p:cNvSpPr>
            <p:nvPr/>
          </p:nvSpPr>
          <p:spPr bwMode="auto">
            <a:xfrm>
              <a:off x="2043255" y="2940156"/>
              <a:ext cx="1244636" cy="400110"/>
            </a:xfrm>
            <a:prstGeom prst="rect">
              <a:avLst/>
            </a:prstGeom>
            <a:noFill/>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cap="flat">
                  <a:solidFill>
                    <a:schemeClr val="tx1"/>
                  </a:solidFill>
                  <a:miter lim="800000"/>
                  <a:headEnd type="none" w="med" len="med"/>
                  <a:tailEnd type="none" w="med" len="med"/>
                </a14:hiddenLine>
              </a:ext>
            </a:extLst>
          </p:spPr>
          <p:txBody>
            <a:bodyPr wrap="none" rtlCol="0">
              <a:spAutoFit/>
              <a:scene3d>
                <a:camera prst="orthographicFront"/>
                <a:lightRig rig="threePt" dir="t"/>
              </a:scene3d>
              <a:sp3d contourW="12700"/>
            </a:bodyPr>
            <a:lstStyle/>
            <a:p>
              <a:pPr algn="ctr">
                <a:defRPr/>
              </a:pPr>
              <a:r>
                <a:rPr lang="zh-CN" altLang="en-US" sz="2000" b="1" dirty="0">
                  <a:solidFill>
                    <a:srgbClr val="004D73"/>
                  </a:solidFill>
                  <a:latin typeface="微软雅黑" panose="020B0503020204020204" pitchFamily="34" charset="-122"/>
                  <a:ea typeface="微软雅黑" panose="020B0503020204020204" pitchFamily="34" charset="-122"/>
                  <a:sym typeface="Century Gothic" panose="020B0502020202020204" pitchFamily="34" charset="0"/>
                </a:rPr>
                <a:t>评级认定</a:t>
              </a:r>
              <a:endParaRPr lang="en-US" altLang="zh-CN" sz="2000" b="1" dirty="0">
                <a:solidFill>
                  <a:srgbClr val="004D73"/>
                </a:solidFill>
                <a:latin typeface="微软雅黑" panose="020B0503020204020204" pitchFamily="34" charset="-122"/>
                <a:ea typeface="微软雅黑" panose="020B0503020204020204" pitchFamily="34" charset="-122"/>
                <a:sym typeface="Century Gothic" panose="020B0502020202020204" pitchFamily="34" charset="0"/>
              </a:endParaRPr>
            </a:p>
          </p:txBody>
        </p:sp>
        <p:sp>
          <p:nvSpPr>
            <p:cNvPr id="53" name="Rectangle 9">
              <a:extLst>
                <a:ext uri="{FF2B5EF4-FFF2-40B4-BE49-F238E27FC236}">
                  <a16:creationId xmlns:a16="http://schemas.microsoft.com/office/drawing/2014/main" id="{2357D32F-EC3C-4AB5-9C97-1196A2682BD4}"/>
                </a:ext>
              </a:extLst>
            </p:cNvPr>
            <p:cNvSpPr>
              <a:spLocks/>
            </p:cNvSpPr>
            <p:nvPr/>
          </p:nvSpPr>
          <p:spPr bwMode="auto">
            <a:xfrm>
              <a:off x="2060279" y="3952476"/>
              <a:ext cx="1210589" cy="400110"/>
            </a:xfrm>
            <a:prstGeom prst="rect">
              <a:avLst/>
            </a:prstGeom>
            <a:noFill/>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cap="flat">
                  <a:solidFill>
                    <a:schemeClr val="tx1"/>
                  </a:solidFill>
                  <a:miter lim="800000"/>
                  <a:headEnd type="none" w="med" len="med"/>
                  <a:tailEnd type="none" w="med" len="med"/>
                </a14:hiddenLine>
              </a:ext>
            </a:extLst>
          </p:spPr>
          <p:txBody>
            <a:bodyPr wrap="none" rtlCol="0">
              <a:spAutoFit/>
              <a:scene3d>
                <a:camera prst="orthographicFront"/>
                <a:lightRig rig="threePt" dir="t"/>
              </a:scene3d>
              <a:sp3d contourW="12700"/>
            </a:bodyPr>
            <a:lstStyle/>
            <a:p>
              <a:pPr algn="ctr">
                <a:defRPr/>
              </a:pPr>
              <a:r>
                <a:rPr lang="zh-CN" altLang="zh-CN" sz="2000" b="1" dirty="0">
                  <a:solidFill>
                    <a:srgbClr val="004D73"/>
                  </a:solidFill>
                  <a:latin typeface="微软雅黑" panose="020B0503020204020204" pitchFamily="34" charset="-122"/>
                  <a:ea typeface="微软雅黑" panose="020B0503020204020204" pitchFamily="34" charset="-122"/>
                </a:rPr>
                <a:t>评级推翻</a:t>
              </a:r>
              <a:endParaRPr lang="en-US" altLang="zh-CN" sz="2000" b="1" dirty="0">
                <a:solidFill>
                  <a:srgbClr val="004D73"/>
                </a:solidFill>
                <a:latin typeface="微软雅黑" panose="020B0503020204020204" pitchFamily="34" charset="-122"/>
                <a:ea typeface="微软雅黑" panose="020B0503020204020204" pitchFamily="34" charset="-122"/>
                <a:sym typeface="Century Gothic" panose="020B0502020202020204" pitchFamily="34" charset="0"/>
              </a:endParaRPr>
            </a:p>
          </p:txBody>
        </p:sp>
        <p:sp>
          <p:nvSpPr>
            <p:cNvPr id="54" name="Rectangle 9">
              <a:extLst>
                <a:ext uri="{FF2B5EF4-FFF2-40B4-BE49-F238E27FC236}">
                  <a16:creationId xmlns:a16="http://schemas.microsoft.com/office/drawing/2014/main" id="{B01236EE-EE92-4FAD-958C-EFC98510E7FC}"/>
                </a:ext>
              </a:extLst>
            </p:cNvPr>
            <p:cNvSpPr>
              <a:spLocks/>
            </p:cNvSpPr>
            <p:nvPr/>
          </p:nvSpPr>
          <p:spPr bwMode="auto">
            <a:xfrm>
              <a:off x="2060280" y="4881448"/>
              <a:ext cx="1210589" cy="400110"/>
            </a:xfrm>
            <a:prstGeom prst="rect">
              <a:avLst/>
            </a:prstGeom>
            <a:noFill/>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12700" cap="flat">
                  <a:solidFill>
                    <a:schemeClr val="tx1"/>
                  </a:solidFill>
                  <a:miter lim="800000"/>
                  <a:headEnd type="none" w="med" len="med"/>
                  <a:tailEnd type="none" w="med" len="med"/>
                </a14:hiddenLine>
              </a:ext>
            </a:extLst>
          </p:spPr>
          <p:txBody>
            <a:bodyPr wrap="none" rtlCol="0">
              <a:spAutoFit/>
              <a:scene3d>
                <a:camera prst="orthographicFront"/>
                <a:lightRig rig="threePt" dir="t"/>
              </a:scene3d>
              <a:sp3d contourW="12700"/>
            </a:bodyPr>
            <a:lstStyle/>
            <a:p>
              <a:pPr algn="ctr">
                <a:defRPr/>
              </a:pPr>
              <a:r>
                <a:rPr lang="zh-CN" altLang="zh-CN" sz="2000" b="1" dirty="0">
                  <a:solidFill>
                    <a:srgbClr val="004D73"/>
                  </a:solidFill>
                  <a:latin typeface="微软雅黑" panose="020B0503020204020204" pitchFamily="34" charset="-122"/>
                  <a:ea typeface="微软雅黑" panose="020B0503020204020204" pitchFamily="34" charset="-122"/>
                </a:rPr>
                <a:t>评级更新</a:t>
              </a:r>
              <a:endParaRPr lang="en-US" altLang="zh-CN" sz="2000" b="1" dirty="0">
                <a:solidFill>
                  <a:srgbClr val="004D73"/>
                </a:solidFill>
                <a:latin typeface="微软雅黑" panose="020B0503020204020204" pitchFamily="34" charset="-122"/>
                <a:ea typeface="微软雅黑" panose="020B0503020204020204" pitchFamily="34" charset="-122"/>
                <a:sym typeface="Century Gothic" panose="020B0502020202020204" pitchFamily="34" charset="0"/>
              </a:endParaRPr>
            </a:p>
          </p:txBody>
        </p:sp>
      </p:grpSp>
      <p:sp>
        <p:nvSpPr>
          <p:cNvPr id="2" name="矩形 1">
            <a:extLst>
              <a:ext uri="{FF2B5EF4-FFF2-40B4-BE49-F238E27FC236}">
                <a16:creationId xmlns:a16="http://schemas.microsoft.com/office/drawing/2014/main" id="{075941A2-226F-41CB-A47B-E93D9EABA56A}"/>
              </a:ext>
            </a:extLst>
          </p:cNvPr>
          <p:cNvSpPr/>
          <p:nvPr/>
        </p:nvSpPr>
        <p:spPr>
          <a:xfrm>
            <a:off x="625833" y="2284869"/>
            <a:ext cx="5608998" cy="1987852"/>
          </a:xfrm>
          <a:prstGeom prst="rect">
            <a:avLst/>
          </a:prstGeom>
        </p:spPr>
        <p:txBody>
          <a:bodyPr wrap="square">
            <a:spAutoFit/>
          </a:bodyPr>
          <a:lstStyle/>
          <a:p>
            <a:pPr>
              <a:lnSpc>
                <a:spcPct val="200000"/>
              </a:lnSpc>
            </a:pPr>
            <a:r>
              <a:rPr lang="zh-CN" altLang="en-US" sz="1600" kern="0" dirty="0">
                <a:solidFill>
                  <a:prstClr val="black">
                    <a:lumMod val="75000"/>
                    <a:lumOff val="25000"/>
                  </a:prstClr>
                </a:solidFill>
                <a:latin typeface="微软雅黑" panose="020B0503020204020204" pitchFamily="34" charset="-122"/>
                <a:ea typeface="微软雅黑" panose="020B0503020204020204" pitchFamily="34" charset="-122"/>
                <a:cs typeface="+mn-ea"/>
              </a:rPr>
              <a:t>客户评级流程的设计在整个评级体系中发挥基础的运转作用。商业银行应以行内制度将客户评级流程规范下来，客户评级流程应与其他评级应用相互融合，才可以在整体信贷管理实践中发挥作用。</a:t>
            </a:r>
          </a:p>
        </p:txBody>
      </p:sp>
      <p:sp>
        <p:nvSpPr>
          <p:cNvPr id="7" name="矩形 6">
            <a:extLst>
              <a:ext uri="{FF2B5EF4-FFF2-40B4-BE49-F238E27FC236}">
                <a16:creationId xmlns:a16="http://schemas.microsoft.com/office/drawing/2014/main" id="{0376A4E6-36EC-4F1F-B2D4-69952891524F}"/>
              </a:ext>
            </a:extLst>
          </p:cNvPr>
          <p:cNvSpPr/>
          <p:nvPr/>
        </p:nvSpPr>
        <p:spPr>
          <a:xfrm>
            <a:off x="8147983" y="1184730"/>
            <a:ext cx="1569660" cy="369332"/>
          </a:xfrm>
          <a:prstGeom prst="rect">
            <a:avLst/>
          </a:prstGeom>
        </p:spPr>
        <p:txBody>
          <a:bodyPr wrap="none">
            <a:spAutoFit/>
          </a:bodyPr>
          <a:lstStyle/>
          <a:p>
            <a:r>
              <a:rPr lang="zh-CN" altLang="zh-CN" b="1" kern="100" dirty="0">
                <a:solidFill>
                  <a:srgbClr val="000000"/>
                </a:solidFill>
                <a:effectLst>
                  <a:outerShdw blurRad="38100" dist="38100" dir="2700000" algn="tl">
                    <a:srgbClr val="000000">
                      <a:alpha val="43137"/>
                    </a:srgbClr>
                  </a:outerShdw>
                </a:effectLst>
                <a:ea typeface="微软雅黑" panose="020B0503020204020204" pitchFamily="34" charset="-122"/>
                <a:cs typeface="Times New Roman" panose="02020603050405020304" pitchFamily="18" charset="0"/>
              </a:rPr>
              <a:t>信用评级流程</a:t>
            </a:r>
            <a:endParaRPr lang="zh-CN"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56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up)">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Pentagon 8"/>
          <p:cNvSpPr/>
          <p:nvPr/>
        </p:nvSpPr>
        <p:spPr>
          <a:xfrm rot="5400000">
            <a:off x="3850550" y="-2309066"/>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Title 5"/>
          <p:cNvSpPr txBox="1"/>
          <p:nvPr/>
        </p:nvSpPr>
        <p:spPr>
          <a:xfrm>
            <a:off x="1861186" y="2389781"/>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pc="600" dirty="0">
                <a:solidFill>
                  <a:schemeClr val="bg1"/>
                </a:solidFill>
                <a:latin typeface="FZQingKeBenYueSongS-R-GB" panose="02000000000000000000" pitchFamily="2" charset="-122"/>
                <a:ea typeface="FZQingKeBenYueSongS-R-GB" panose="02000000000000000000" pitchFamily="2" charset="-122"/>
                <a:cs typeface="+mn-ea"/>
                <a:sym typeface="+mn-lt"/>
              </a:rPr>
              <a:t>谢谢观看</a:t>
            </a:r>
          </a:p>
        </p:txBody>
      </p:sp>
      <p:sp>
        <p:nvSpPr>
          <p:cNvPr id="7" name="Freeform 19"/>
          <p:cNvSpPr/>
          <p:nvPr/>
        </p:nvSpPr>
        <p:spPr bwMode="auto">
          <a:xfrm rot="5400000" flipH="1">
            <a:off x="4907006" y="-715645"/>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8" name="文本框 7"/>
          <p:cNvSpPr txBox="1"/>
          <p:nvPr/>
        </p:nvSpPr>
        <p:spPr>
          <a:xfrm>
            <a:off x="3048000" y="3106420"/>
            <a:ext cx="6096000" cy="368300"/>
          </a:xfrm>
          <a:prstGeom prst="rect">
            <a:avLst/>
          </a:prstGeom>
          <a:noFill/>
        </p:spPr>
        <p:txBody>
          <a:bodyPr wrap="square" rtlCol="0" anchor="t">
            <a:spAutoFit/>
          </a:bodyPr>
          <a:lstStyle/>
          <a:p>
            <a:endParaRPr lang="zh-CN" altLang="en-US"/>
          </a:p>
        </p:txBody>
      </p:sp>
    </p:spTree>
    <p:extLst>
      <p:ext uri="{BB962C8B-B14F-4D97-AF65-F5344CB8AC3E}">
        <p14:creationId xmlns:p14="http://schemas.microsoft.com/office/powerpoint/2010/main" val="184090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831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7983"/>
            <a:ext cx="12192000" cy="2635177"/>
            <a:chOff x="0" y="-7983"/>
            <a:chExt cx="12192000" cy="2860920"/>
          </a:xfrm>
        </p:grpSpPr>
        <p:sp useBgFill="1">
          <p:nvSpPr>
            <p:cNvPr id="22" name="í$ḷïḑé"/>
            <p:cNvSpPr/>
            <p:nvPr/>
          </p:nvSpPr>
          <p:spPr>
            <a:xfrm>
              <a:off x="0" y="4589"/>
              <a:ext cx="12192000" cy="2848347"/>
            </a:xfrm>
            <a:prstGeom prst="roundRect">
              <a:avLst>
                <a:gd name="adj" fmla="val 0"/>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ïS1íḍè"/>
            <p:cNvSpPr/>
            <p:nvPr/>
          </p:nvSpPr>
          <p:spPr>
            <a:xfrm>
              <a:off x="669925" y="-7983"/>
              <a:ext cx="10851358" cy="2860920"/>
            </a:xfrm>
            <a:prstGeom prst="rect">
              <a:avLst/>
            </a:prstGeom>
            <a:solidFill>
              <a:schemeClr val="accent1"/>
            </a:solidFill>
            <a:ln>
              <a:no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ïşlîḓé"/>
            <p:cNvSpPr txBox="1"/>
            <p:nvPr/>
          </p:nvSpPr>
          <p:spPr>
            <a:xfrm>
              <a:off x="669925" y="1285201"/>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kumimoji="0" lang="zh-CN" altLang="en-US" sz="48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ïşlîḓé"/>
            <p:cNvSpPr txBox="1"/>
            <p:nvPr/>
          </p:nvSpPr>
          <p:spPr>
            <a:xfrm>
              <a:off x="669925" y="471106"/>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rPr>
                <a:t>目录</a:t>
              </a:r>
              <a:endParaRPr kumimoji="0" lang="zh-CN" altLang="en-US" sz="60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endParaRPr>
            </a:p>
          </p:txBody>
        </p:sp>
      </p:grpSp>
      <p:grpSp>
        <p:nvGrpSpPr>
          <p:cNvPr id="6" name="iṧľîḑè"/>
          <p:cNvGrpSpPr/>
          <p:nvPr/>
        </p:nvGrpSpPr>
        <p:grpSpPr>
          <a:xfrm>
            <a:off x="680144" y="4450658"/>
            <a:ext cx="2804062" cy="1744681"/>
            <a:chOff x="1536059" y="1595209"/>
            <a:chExt cx="2804062" cy="1744681"/>
          </a:xfrm>
        </p:grpSpPr>
        <p:sp>
          <p:nvSpPr>
            <p:cNvPr id="19" name="iṥľîďê"/>
            <p:cNvSpPr/>
            <p:nvPr/>
          </p:nvSpPr>
          <p:spPr>
            <a:xfrm>
              <a:off x="1536059" y="2077292"/>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0" name="íŝliďé"/>
            <p:cNvSpPr txBox="1"/>
            <p:nvPr/>
          </p:nvSpPr>
          <p:spPr>
            <a:xfrm>
              <a:off x="1656069" y="17702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1</a:t>
              </a:r>
            </a:p>
          </p:txBody>
        </p:sp>
        <p:sp>
          <p:nvSpPr>
            <p:cNvPr id="21" name="íşḷïďê"/>
            <p:cNvSpPr/>
            <p:nvPr/>
          </p:nvSpPr>
          <p:spPr>
            <a:xfrm>
              <a:off x="2399253" y="1595209"/>
              <a:ext cx="1940868" cy="864096"/>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融资操作基础知识</a:t>
              </a:r>
            </a:p>
          </p:txBody>
        </p:sp>
      </p:grpSp>
      <p:grpSp>
        <p:nvGrpSpPr>
          <p:cNvPr id="7" name="îślíḋè"/>
          <p:cNvGrpSpPr/>
          <p:nvPr/>
        </p:nvGrpSpPr>
        <p:grpSpPr>
          <a:xfrm>
            <a:off x="3716500" y="3148473"/>
            <a:ext cx="3328952" cy="1651908"/>
            <a:chOff x="1516246" y="265729"/>
            <a:chExt cx="3328952" cy="1651908"/>
          </a:xfrm>
        </p:grpSpPr>
        <p:sp>
          <p:nvSpPr>
            <p:cNvPr id="16" name="iṩlíḍe"/>
            <p:cNvSpPr/>
            <p:nvPr/>
          </p:nvSpPr>
          <p:spPr>
            <a:xfrm>
              <a:off x="1516246" y="655039"/>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7" name="îśļiḓe"/>
            <p:cNvSpPr txBox="1"/>
            <p:nvPr/>
          </p:nvSpPr>
          <p:spPr>
            <a:xfrm>
              <a:off x="1639025" y="347977"/>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a:t>
              </a:r>
            </a:p>
          </p:txBody>
        </p:sp>
        <p:sp>
          <p:nvSpPr>
            <p:cNvPr id="18" name="iṩļiḑe"/>
            <p:cNvSpPr/>
            <p:nvPr/>
          </p:nvSpPr>
          <p:spPr>
            <a:xfrm>
              <a:off x="2529988" y="265729"/>
              <a:ext cx="2315210" cy="825907"/>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贷前申请受理和调查</a:t>
              </a:r>
            </a:p>
          </p:txBody>
        </p:sp>
      </p:grpSp>
      <p:grpSp>
        <p:nvGrpSpPr>
          <p:cNvPr id="8" name="íSḷîḓè"/>
          <p:cNvGrpSpPr/>
          <p:nvPr/>
        </p:nvGrpSpPr>
        <p:grpSpPr>
          <a:xfrm>
            <a:off x="6042681" y="4411479"/>
            <a:ext cx="2804062" cy="1569660"/>
            <a:chOff x="1198262" y="1556030"/>
            <a:chExt cx="2804062" cy="1569660"/>
          </a:xfrm>
        </p:grpSpPr>
        <p:sp>
          <p:nvSpPr>
            <p:cNvPr id="13" name="íṡlïdé"/>
            <p:cNvSpPr/>
            <p:nvPr/>
          </p:nvSpPr>
          <p:spPr>
            <a:xfrm>
              <a:off x="1198262" y="1863092"/>
              <a:ext cx="864096"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4" name="îš1ïḍè"/>
            <p:cNvSpPr txBox="1"/>
            <p:nvPr/>
          </p:nvSpPr>
          <p:spPr>
            <a:xfrm>
              <a:off x="1318271" y="15560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3</a:t>
              </a:r>
            </a:p>
          </p:txBody>
        </p:sp>
        <p:sp>
          <p:nvSpPr>
            <p:cNvPr id="15" name="îSlíḍé"/>
            <p:cNvSpPr/>
            <p:nvPr/>
          </p:nvSpPr>
          <p:spPr>
            <a:xfrm>
              <a:off x="2061456" y="1863092"/>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贷款分析</a:t>
              </a:r>
            </a:p>
          </p:txBody>
        </p:sp>
      </p:grpSp>
      <p:grpSp>
        <p:nvGrpSpPr>
          <p:cNvPr id="9" name="组合 8"/>
          <p:cNvGrpSpPr/>
          <p:nvPr/>
        </p:nvGrpSpPr>
        <p:grpSpPr>
          <a:xfrm>
            <a:off x="9034122" y="3059649"/>
            <a:ext cx="2804062" cy="1569660"/>
            <a:chOff x="10227816" y="2857066"/>
            <a:chExt cx="2804062" cy="1569660"/>
          </a:xfrm>
        </p:grpSpPr>
        <p:sp>
          <p:nvSpPr>
            <p:cNvPr id="10" name="í$ḷïḋé"/>
            <p:cNvSpPr/>
            <p:nvPr/>
          </p:nvSpPr>
          <p:spPr>
            <a:xfrm>
              <a:off x="10227816" y="3164128"/>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11" name="ïsḻíde"/>
            <p:cNvSpPr txBox="1"/>
            <p:nvPr/>
          </p:nvSpPr>
          <p:spPr>
            <a:xfrm>
              <a:off x="10322077" y="2857066"/>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4</a:t>
              </a:r>
            </a:p>
          </p:txBody>
        </p:sp>
        <p:sp>
          <p:nvSpPr>
            <p:cNvPr id="12" name="ïṧlïḑê"/>
            <p:cNvSpPr/>
            <p:nvPr/>
          </p:nvSpPr>
          <p:spPr>
            <a:xfrm>
              <a:off x="11091010" y="3164128"/>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等线"/>
                  <a:ea typeface="思源黑体" panose="020B0500000000000000" pitchFamily="34" charset="-122"/>
                  <a:cs typeface="+mn-ea"/>
                  <a:sym typeface="思源黑体" panose="020B0500000000000000" pitchFamily="34" charset="-122"/>
                </a:rPr>
                <a:t>贷后风险</a:t>
              </a:r>
            </a:p>
          </p:txBody>
        </p:sp>
      </p:grpSp>
      <p:sp>
        <p:nvSpPr>
          <p:cNvPr id="25" name="PA-文本框 42"/>
          <p:cNvSpPr txBox="1"/>
          <p:nvPr>
            <p:custDataLst>
              <p:tags r:id="rId2"/>
            </p:custDataLst>
          </p:nvPr>
        </p:nvSpPr>
        <p:spPr>
          <a:xfrm>
            <a:off x="1543338" y="5259701"/>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了解公司信贷的基本要素</a:t>
            </a:r>
            <a:endPar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6" name="PA-文本框 42"/>
          <p:cNvSpPr txBox="1"/>
          <p:nvPr>
            <p:custDataLst>
              <p:tags r:id="rId3"/>
            </p:custDataLst>
          </p:nvPr>
        </p:nvSpPr>
        <p:spPr>
          <a:xfrm>
            <a:off x="4730242" y="3950607"/>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借款人、借款需求的匹配</a:t>
            </a:r>
          </a:p>
        </p:txBody>
      </p:sp>
      <p:sp>
        <p:nvSpPr>
          <p:cNvPr id="27" name="PA-文本框 42"/>
          <p:cNvSpPr txBox="1"/>
          <p:nvPr>
            <p:custDataLst>
              <p:tags r:id="rId4"/>
            </p:custDataLst>
          </p:nvPr>
        </p:nvSpPr>
        <p:spPr>
          <a:xfrm>
            <a:off x="6950422" y="5100554"/>
            <a:ext cx="2177961" cy="14446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借款需求的分析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贷款环境的分析</a:t>
            </a:r>
            <a:r>
              <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客户分析</a:t>
            </a:r>
            <a:endParaRPr lang="en-US" altLang="zh-CN"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endParaRP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信用评级</a:t>
            </a:r>
            <a:endPar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资产评估</a:t>
            </a:r>
          </a:p>
        </p:txBody>
      </p:sp>
      <p:sp>
        <p:nvSpPr>
          <p:cNvPr id="28" name="PA-文本框 42"/>
          <p:cNvSpPr txBox="1"/>
          <p:nvPr>
            <p:custDataLst>
              <p:tags r:id="rId5"/>
            </p:custDataLst>
          </p:nvPr>
        </p:nvSpPr>
        <p:spPr>
          <a:xfrm>
            <a:off x="9948734" y="3723932"/>
            <a:ext cx="1938154" cy="57086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借款人的贷后监控</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贷后管理</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贷款风险的分类</a:t>
            </a:r>
          </a:p>
        </p:txBody>
      </p:sp>
    </p:spTree>
    <p:extLst>
      <p:ext uri="{BB962C8B-B14F-4D97-AF65-F5344CB8AC3E}">
        <p14:creationId xmlns:p14="http://schemas.microsoft.com/office/powerpoint/2010/main" val="27538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3FB723DF-CDC6-4493-9CB3-2F75F2D7270E}"/>
              </a:ext>
            </a:extLst>
          </p:cNvPr>
          <p:cNvSpPr txBox="1">
            <a:spLocks/>
          </p:cNvSpPr>
          <p:nvPr/>
        </p:nvSpPr>
        <p:spPr bwMode="auto">
          <a:xfrm>
            <a:off x="3375229" y="2002027"/>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客户信用评级</a:t>
            </a:r>
          </a:p>
        </p:txBody>
      </p:sp>
      <p:sp>
        <p:nvSpPr>
          <p:cNvPr id="7" name="任意多边形: 形状 6">
            <a:extLst>
              <a:ext uri="{FF2B5EF4-FFF2-40B4-BE49-F238E27FC236}">
                <a16:creationId xmlns:a16="http://schemas.microsoft.com/office/drawing/2014/main" id="{CB8CC19C-BCD3-40EF-9BAF-63965A8AA39A}"/>
              </a:ext>
            </a:extLst>
          </p:cNvPr>
          <p:cNvSpPr>
            <a:spLocks/>
          </p:cNvSpPr>
          <p:nvPr/>
        </p:nvSpPr>
        <p:spPr bwMode="auto">
          <a:xfrm rot="10800000">
            <a:off x="-686481" y="-1250257"/>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9" name="任意多边形: 形状 8">
            <a:extLst>
              <a:ext uri="{FF2B5EF4-FFF2-40B4-BE49-F238E27FC236}">
                <a16:creationId xmlns:a16="http://schemas.microsoft.com/office/drawing/2014/main" id="{B28DB9F9-5900-411F-BC71-57DF7DCB412E}"/>
              </a:ext>
            </a:extLst>
          </p:cNvPr>
          <p:cNvSpPr>
            <a:spLocks/>
          </p:cNvSpPr>
          <p:nvPr/>
        </p:nvSpPr>
        <p:spPr bwMode="auto">
          <a:xfrm rot="10800000" flipH="1">
            <a:off x="7427639" y="-1250256"/>
            <a:ext cx="5429026"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Tree>
    <p:extLst>
      <p:ext uri="{BB962C8B-B14F-4D97-AF65-F5344CB8AC3E}">
        <p14:creationId xmlns:p14="http://schemas.microsoft.com/office/powerpoint/2010/main" val="345816895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客户信用评级</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概念与分类</a:t>
            </a:r>
          </a:p>
        </p:txBody>
      </p:sp>
    </p:spTree>
    <p:extLst>
      <p:ext uri="{BB962C8B-B14F-4D97-AF65-F5344CB8AC3E}">
        <p14:creationId xmlns:p14="http://schemas.microsoft.com/office/powerpoint/2010/main" val="2720988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0" name="Rectangle 18"/>
          <p:cNvSpPr/>
          <p:nvPr/>
        </p:nvSpPr>
        <p:spPr>
          <a:xfrm>
            <a:off x="1009860" y="402584"/>
            <a:ext cx="4519295"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客户信用评级</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概念与分类</a:t>
            </a:r>
          </a:p>
        </p:txBody>
      </p:sp>
      <p:grpSp>
        <p:nvGrpSpPr>
          <p:cNvPr id="63" name="Group 4">
            <a:extLst>
              <a:ext uri="{FF2B5EF4-FFF2-40B4-BE49-F238E27FC236}">
                <a16:creationId xmlns:a16="http://schemas.microsoft.com/office/drawing/2014/main" id="{CCF5C0EC-20B9-4A92-9304-1C0D13F03F86}"/>
              </a:ext>
            </a:extLst>
          </p:cNvPr>
          <p:cNvGrpSpPr>
            <a:grpSpLocks noChangeAspect="1"/>
          </p:cNvGrpSpPr>
          <p:nvPr/>
        </p:nvGrpSpPr>
        <p:grpSpPr bwMode="auto">
          <a:xfrm>
            <a:off x="4477084" y="2562799"/>
            <a:ext cx="2881706" cy="2991065"/>
            <a:chOff x="1365" y="-412"/>
            <a:chExt cx="4954" cy="5142"/>
          </a:xfrm>
        </p:grpSpPr>
        <p:sp>
          <p:nvSpPr>
            <p:cNvPr id="64" name="Oval 4">
              <a:extLst>
                <a:ext uri="{FF2B5EF4-FFF2-40B4-BE49-F238E27FC236}">
                  <a16:creationId xmlns:a16="http://schemas.microsoft.com/office/drawing/2014/main" id="{DE1E4F1E-654E-4748-BCC9-AE768BD28658}"/>
                </a:ext>
              </a:extLst>
            </p:cNvPr>
            <p:cNvSpPr>
              <a:spLocks noChangeArrowheads="1"/>
            </p:cNvSpPr>
            <p:nvPr/>
          </p:nvSpPr>
          <p:spPr bwMode="auto">
            <a:xfrm>
              <a:off x="2998" y="-412"/>
              <a:ext cx="1878" cy="5142"/>
            </a:xfrm>
            <a:prstGeom prst="ellipse">
              <a:avLst/>
            </a:pr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78" name="Freeform 5">
              <a:extLst>
                <a:ext uri="{FF2B5EF4-FFF2-40B4-BE49-F238E27FC236}">
                  <a16:creationId xmlns:a16="http://schemas.microsoft.com/office/drawing/2014/main" id="{852E6BE5-C344-4264-83D6-0170D40CFC17}"/>
                </a:ext>
              </a:extLst>
            </p:cNvPr>
            <p:cNvSpPr/>
            <p:nvPr/>
          </p:nvSpPr>
          <p:spPr bwMode="auto">
            <a:xfrm>
              <a:off x="1365" y="-412"/>
              <a:ext cx="2572" cy="5142"/>
            </a:xfrm>
            <a:custGeom>
              <a:avLst/>
              <a:gdLst>
                <a:gd name="T0" fmla="*/ 690 w 1087"/>
                <a:gd name="T1" fmla="*/ 1087 h 2174"/>
                <a:gd name="T2" fmla="*/ 1087 w 1087"/>
                <a:gd name="T3" fmla="*/ 0 h 2174"/>
                <a:gd name="T4" fmla="*/ 0 w 1087"/>
                <a:gd name="T5" fmla="*/ 1087 h 2174"/>
                <a:gd name="T6" fmla="*/ 1087 w 1087"/>
                <a:gd name="T7" fmla="*/ 2174 h 2174"/>
                <a:gd name="T8" fmla="*/ 1087 w 1087"/>
                <a:gd name="T9" fmla="*/ 2174 h 2174"/>
                <a:gd name="T10" fmla="*/ 690 w 1087"/>
                <a:gd name="T11" fmla="*/ 1087 h 2174"/>
              </a:gdLst>
              <a:ahLst/>
              <a:cxnLst>
                <a:cxn ang="0">
                  <a:pos x="T0" y="T1"/>
                </a:cxn>
                <a:cxn ang="0">
                  <a:pos x="T2" y="T3"/>
                </a:cxn>
                <a:cxn ang="0">
                  <a:pos x="T4" y="T5"/>
                </a:cxn>
                <a:cxn ang="0">
                  <a:pos x="T6" y="T7"/>
                </a:cxn>
                <a:cxn ang="0">
                  <a:pos x="T8" y="T9"/>
                </a:cxn>
                <a:cxn ang="0">
                  <a:pos x="T10" y="T11"/>
                </a:cxn>
              </a:cxnLst>
              <a:rect l="0" t="0" r="r" b="b"/>
              <a:pathLst>
                <a:path w="1087" h="2174">
                  <a:moveTo>
                    <a:pt x="690" y="1087"/>
                  </a:moveTo>
                  <a:cubicBezTo>
                    <a:pt x="690" y="487"/>
                    <a:pt x="868" y="0"/>
                    <a:pt x="1087" y="0"/>
                  </a:cubicBezTo>
                  <a:cubicBezTo>
                    <a:pt x="487" y="0"/>
                    <a:pt x="0" y="487"/>
                    <a:pt x="0" y="1087"/>
                  </a:cubicBezTo>
                  <a:cubicBezTo>
                    <a:pt x="0" y="1687"/>
                    <a:pt x="487" y="2174"/>
                    <a:pt x="1087" y="2174"/>
                  </a:cubicBezTo>
                  <a:cubicBezTo>
                    <a:pt x="1087" y="2174"/>
                    <a:pt x="1087" y="2174"/>
                    <a:pt x="1087" y="2174"/>
                  </a:cubicBezTo>
                  <a:cubicBezTo>
                    <a:pt x="868" y="2174"/>
                    <a:pt x="690" y="1687"/>
                    <a:pt x="690" y="1087"/>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79" name="Freeform 8">
              <a:extLst>
                <a:ext uri="{FF2B5EF4-FFF2-40B4-BE49-F238E27FC236}">
                  <a16:creationId xmlns:a16="http://schemas.microsoft.com/office/drawing/2014/main" id="{207171DC-2B93-42D4-B228-5A8035CD3FBC}"/>
                </a:ext>
              </a:extLst>
            </p:cNvPr>
            <p:cNvSpPr/>
            <p:nvPr/>
          </p:nvSpPr>
          <p:spPr bwMode="auto">
            <a:xfrm>
              <a:off x="3225" y="1447"/>
              <a:ext cx="3094" cy="1462"/>
            </a:xfrm>
            <a:custGeom>
              <a:avLst/>
              <a:gdLst>
                <a:gd name="T0" fmla="*/ 1042 w 1308"/>
                <a:gd name="T1" fmla="*/ 96 h 618"/>
                <a:gd name="T2" fmla="*/ 602 w 1308"/>
                <a:gd name="T3" fmla="*/ 0 h 618"/>
                <a:gd name="T4" fmla="*/ 0 w 1308"/>
                <a:gd name="T5" fmla="*/ 602 h 618"/>
                <a:gd name="T6" fmla="*/ 301 w 1308"/>
                <a:gd name="T7" fmla="*/ 618 h 618"/>
                <a:gd name="T8" fmla="*/ 1042 w 1308"/>
                <a:gd name="T9" fmla="*/ 506 h 618"/>
                <a:gd name="T10" fmla="*/ 1308 w 1308"/>
                <a:gd name="T11" fmla="*/ 301 h 618"/>
                <a:gd name="T12" fmla="*/ 1042 w 1308"/>
                <a:gd name="T13" fmla="*/ 96 h 618"/>
              </a:gdLst>
              <a:ahLst/>
              <a:cxnLst>
                <a:cxn ang="0">
                  <a:pos x="T0" y="T1"/>
                </a:cxn>
                <a:cxn ang="0">
                  <a:pos x="T2" y="T3"/>
                </a:cxn>
                <a:cxn ang="0">
                  <a:pos x="T4" y="T5"/>
                </a:cxn>
                <a:cxn ang="0">
                  <a:pos x="T6" y="T7"/>
                </a:cxn>
                <a:cxn ang="0">
                  <a:pos x="T8" y="T9"/>
                </a:cxn>
                <a:cxn ang="0">
                  <a:pos x="T10" y="T11"/>
                </a:cxn>
                <a:cxn ang="0">
                  <a:pos x="T12" y="T13"/>
                </a:cxn>
              </a:cxnLst>
              <a:rect l="0" t="0" r="r" b="b"/>
              <a:pathLst>
                <a:path w="1308" h="618">
                  <a:moveTo>
                    <a:pt x="1042" y="96"/>
                  </a:moveTo>
                  <a:cubicBezTo>
                    <a:pt x="918" y="50"/>
                    <a:pt x="767" y="18"/>
                    <a:pt x="602" y="0"/>
                  </a:cubicBezTo>
                  <a:cubicBezTo>
                    <a:pt x="0" y="602"/>
                    <a:pt x="0" y="602"/>
                    <a:pt x="0" y="602"/>
                  </a:cubicBezTo>
                  <a:cubicBezTo>
                    <a:pt x="96" y="612"/>
                    <a:pt x="197" y="618"/>
                    <a:pt x="301" y="618"/>
                  </a:cubicBezTo>
                  <a:cubicBezTo>
                    <a:pt x="582" y="618"/>
                    <a:pt x="846" y="578"/>
                    <a:pt x="1042" y="506"/>
                  </a:cubicBezTo>
                  <a:cubicBezTo>
                    <a:pt x="1238" y="435"/>
                    <a:pt x="1308" y="353"/>
                    <a:pt x="1308" y="301"/>
                  </a:cubicBezTo>
                  <a:cubicBezTo>
                    <a:pt x="1308" y="249"/>
                    <a:pt x="1238" y="167"/>
                    <a:pt x="1042" y="96"/>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80" name="Freeform 9">
              <a:extLst>
                <a:ext uri="{FF2B5EF4-FFF2-40B4-BE49-F238E27FC236}">
                  <a16:creationId xmlns:a16="http://schemas.microsoft.com/office/drawing/2014/main" id="{4418EE36-C55A-4C9D-9963-CB36AE102581}"/>
                </a:ext>
              </a:extLst>
            </p:cNvPr>
            <p:cNvSpPr/>
            <p:nvPr/>
          </p:nvSpPr>
          <p:spPr bwMode="auto">
            <a:xfrm>
              <a:off x="3225" y="2159"/>
              <a:ext cx="3094" cy="2381"/>
            </a:xfrm>
            <a:custGeom>
              <a:avLst/>
              <a:gdLst>
                <a:gd name="T0" fmla="*/ 1308 w 1308"/>
                <a:gd name="T1" fmla="*/ 0 h 1007"/>
                <a:gd name="T2" fmla="*/ 1042 w 1308"/>
                <a:gd name="T3" fmla="*/ 205 h 1007"/>
                <a:gd name="T4" fmla="*/ 301 w 1308"/>
                <a:gd name="T5" fmla="*/ 317 h 1007"/>
                <a:gd name="T6" fmla="*/ 0 w 1308"/>
                <a:gd name="T7" fmla="*/ 301 h 1007"/>
                <a:gd name="T8" fmla="*/ 96 w 1308"/>
                <a:gd name="T9" fmla="*/ 741 h 1007"/>
                <a:gd name="T10" fmla="*/ 301 w 1308"/>
                <a:gd name="T11" fmla="*/ 1007 h 1007"/>
                <a:gd name="T12" fmla="*/ 301 w 1308"/>
                <a:gd name="T13" fmla="*/ 1007 h 1007"/>
                <a:gd name="T14" fmla="*/ 1013 w 1308"/>
                <a:gd name="T15" fmla="*/ 712 h 1007"/>
                <a:gd name="T16" fmla="*/ 1308 w 1308"/>
                <a:gd name="T17" fmla="*/ 0 h 1007"/>
                <a:gd name="T18" fmla="*/ 1308 w 1308"/>
                <a:gd name="T19"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1007">
                  <a:moveTo>
                    <a:pt x="1308" y="0"/>
                  </a:moveTo>
                  <a:cubicBezTo>
                    <a:pt x="1308" y="53"/>
                    <a:pt x="1238" y="134"/>
                    <a:pt x="1042" y="205"/>
                  </a:cubicBezTo>
                  <a:cubicBezTo>
                    <a:pt x="846" y="277"/>
                    <a:pt x="582" y="317"/>
                    <a:pt x="301" y="317"/>
                  </a:cubicBezTo>
                  <a:cubicBezTo>
                    <a:pt x="197" y="317"/>
                    <a:pt x="96" y="311"/>
                    <a:pt x="0" y="301"/>
                  </a:cubicBezTo>
                  <a:cubicBezTo>
                    <a:pt x="18" y="466"/>
                    <a:pt x="50" y="617"/>
                    <a:pt x="96" y="741"/>
                  </a:cubicBezTo>
                  <a:cubicBezTo>
                    <a:pt x="167" y="937"/>
                    <a:pt x="249" y="1007"/>
                    <a:pt x="301" y="1007"/>
                  </a:cubicBezTo>
                  <a:cubicBezTo>
                    <a:pt x="301" y="1007"/>
                    <a:pt x="301" y="1007"/>
                    <a:pt x="301" y="1007"/>
                  </a:cubicBezTo>
                  <a:cubicBezTo>
                    <a:pt x="570" y="1007"/>
                    <a:pt x="823" y="902"/>
                    <a:pt x="1013" y="712"/>
                  </a:cubicBezTo>
                  <a:cubicBezTo>
                    <a:pt x="1203" y="522"/>
                    <a:pt x="1308" y="269"/>
                    <a:pt x="1308" y="0"/>
                  </a:cubicBezTo>
                  <a:cubicBezTo>
                    <a:pt x="1308" y="0"/>
                    <a:pt x="1308" y="0"/>
                    <a:pt x="1308" y="0"/>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81" name="Freeform 11">
              <a:extLst>
                <a:ext uri="{FF2B5EF4-FFF2-40B4-BE49-F238E27FC236}">
                  <a16:creationId xmlns:a16="http://schemas.microsoft.com/office/drawing/2014/main" id="{49534961-7BE5-4CFB-B617-D85DEEDAADA3}"/>
                </a:ext>
              </a:extLst>
            </p:cNvPr>
            <p:cNvSpPr/>
            <p:nvPr/>
          </p:nvSpPr>
          <p:spPr bwMode="auto">
            <a:xfrm>
              <a:off x="3937" y="-34"/>
              <a:ext cx="2193" cy="2399"/>
            </a:xfrm>
            <a:custGeom>
              <a:avLst/>
              <a:gdLst>
                <a:gd name="T0" fmla="*/ 552 w 927"/>
                <a:gd name="T1" fmla="*/ 303 h 1014"/>
                <a:gd name="T2" fmla="*/ 815 w 927"/>
                <a:gd name="T3" fmla="*/ 1014 h 1014"/>
                <a:gd name="T4" fmla="*/ 926 w 927"/>
                <a:gd name="T5" fmla="*/ 927 h 1014"/>
                <a:gd name="T6" fmla="*/ 927 w 927"/>
                <a:gd name="T7" fmla="*/ 927 h 1014"/>
                <a:gd name="T8" fmla="*/ 656 w 927"/>
                <a:gd name="T9" fmla="*/ 271 h 1014"/>
                <a:gd name="T10" fmla="*/ 0 w 927"/>
                <a:gd name="T11" fmla="*/ 0 h 1014"/>
                <a:gd name="T12" fmla="*/ 552 w 927"/>
                <a:gd name="T13" fmla="*/ 303 h 1014"/>
              </a:gdLst>
              <a:ahLst/>
              <a:cxnLst>
                <a:cxn ang="0">
                  <a:pos x="T0" y="T1"/>
                </a:cxn>
                <a:cxn ang="0">
                  <a:pos x="T2" y="T3"/>
                </a:cxn>
                <a:cxn ang="0">
                  <a:pos x="T4" y="T5"/>
                </a:cxn>
                <a:cxn ang="0">
                  <a:pos x="T6" y="T7"/>
                </a:cxn>
                <a:cxn ang="0">
                  <a:pos x="T8" y="T9"/>
                </a:cxn>
                <a:cxn ang="0">
                  <a:pos x="T10" y="T11"/>
                </a:cxn>
                <a:cxn ang="0">
                  <a:pos x="T12" y="T13"/>
                </a:cxn>
              </a:cxnLst>
              <a:rect l="0" t="0" r="r" b="b"/>
              <a:pathLst>
                <a:path w="927" h="1014">
                  <a:moveTo>
                    <a:pt x="552" y="303"/>
                  </a:moveTo>
                  <a:cubicBezTo>
                    <a:pt x="703" y="499"/>
                    <a:pt x="815" y="766"/>
                    <a:pt x="815" y="1014"/>
                  </a:cubicBezTo>
                  <a:cubicBezTo>
                    <a:pt x="891" y="975"/>
                    <a:pt x="920" y="941"/>
                    <a:pt x="926" y="927"/>
                  </a:cubicBezTo>
                  <a:cubicBezTo>
                    <a:pt x="927" y="927"/>
                    <a:pt x="927" y="927"/>
                    <a:pt x="927" y="927"/>
                  </a:cubicBezTo>
                  <a:cubicBezTo>
                    <a:pt x="927" y="679"/>
                    <a:pt x="831" y="446"/>
                    <a:pt x="656" y="271"/>
                  </a:cubicBezTo>
                  <a:cubicBezTo>
                    <a:pt x="481" y="96"/>
                    <a:pt x="248" y="0"/>
                    <a:pt x="0" y="0"/>
                  </a:cubicBezTo>
                  <a:cubicBezTo>
                    <a:pt x="248" y="0"/>
                    <a:pt x="503" y="239"/>
                    <a:pt x="552"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82" name="Freeform 12">
              <a:extLst>
                <a:ext uri="{FF2B5EF4-FFF2-40B4-BE49-F238E27FC236}">
                  <a16:creationId xmlns:a16="http://schemas.microsoft.com/office/drawing/2014/main" id="{033769F7-924D-41FB-AF9B-AE5A2D9545CB}"/>
                </a:ext>
              </a:extLst>
            </p:cNvPr>
            <p:cNvSpPr/>
            <p:nvPr/>
          </p:nvSpPr>
          <p:spPr bwMode="auto">
            <a:xfrm>
              <a:off x="3937" y="-34"/>
              <a:ext cx="1928" cy="2399"/>
            </a:xfrm>
            <a:custGeom>
              <a:avLst/>
              <a:gdLst>
                <a:gd name="T0" fmla="*/ 0 w 815"/>
                <a:gd name="T1" fmla="*/ 1 h 1014"/>
                <a:gd name="T2" fmla="*/ 0 w 815"/>
                <a:gd name="T3" fmla="*/ 927 h 1014"/>
                <a:gd name="T4" fmla="*/ 815 w 815"/>
                <a:gd name="T5" fmla="*/ 1014 h 1014"/>
                <a:gd name="T6" fmla="*/ 552 w 815"/>
                <a:gd name="T7" fmla="*/ 286 h 1014"/>
                <a:gd name="T8" fmla="*/ 0 w 815"/>
                <a:gd name="T9" fmla="*/ 0 h 1014"/>
                <a:gd name="T10" fmla="*/ 0 w 815"/>
                <a:gd name="T11" fmla="*/ 1 h 1014"/>
              </a:gdLst>
              <a:ahLst/>
              <a:cxnLst>
                <a:cxn ang="0">
                  <a:pos x="T0" y="T1"/>
                </a:cxn>
                <a:cxn ang="0">
                  <a:pos x="T2" y="T3"/>
                </a:cxn>
                <a:cxn ang="0">
                  <a:pos x="T4" y="T5"/>
                </a:cxn>
                <a:cxn ang="0">
                  <a:pos x="T6" y="T7"/>
                </a:cxn>
                <a:cxn ang="0">
                  <a:pos x="T8" y="T9"/>
                </a:cxn>
                <a:cxn ang="0">
                  <a:pos x="T10" y="T11"/>
                </a:cxn>
              </a:cxnLst>
              <a:rect l="0" t="0" r="r" b="b"/>
              <a:pathLst>
                <a:path w="815" h="1014">
                  <a:moveTo>
                    <a:pt x="0" y="1"/>
                  </a:moveTo>
                  <a:cubicBezTo>
                    <a:pt x="0" y="927"/>
                    <a:pt x="0" y="927"/>
                    <a:pt x="0" y="927"/>
                  </a:cubicBezTo>
                  <a:cubicBezTo>
                    <a:pt x="815" y="1014"/>
                    <a:pt x="815" y="1014"/>
                    <a:pt x="815" y="1014"/>
                  </a:cubicBezTo>
                  <a:cubicBezTo>
                    <a:pt x="815" y="766"/>
                    <a:pt x="727" y="461"/>
                    <a:pt x="552" y="286"/>
                  </a:cubicBezTo>
                  <a:cubicBezTo>
                    <a:pt x="411" y="145"/>
                    <a:pt x="248" y="0"/>
                    <a:pt x="0" y="0"/>
                  </a:cubicBezTo>
                  <a:lnTo>
                    <a:pt x="0" y="1"/>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sp>
          <p:nvSpPr>
            <p:cNvPr id="83" name="Freeform 13">
              <a:extLst>
                <a:ext uri="{FF2B5EF4-FFF2-40B4-BE49-F238E27FC236}">
                  <a16:creationId xmlns:a16="http://schemas.microsoft.com/office/drawing/2014/main" id="{B5D8EAB6-E161-4A6B-A158-8C75E3DE72D1}"/>
                </a:ext>
              </a:extLst>
            </p:cNvPr>
            <p:cNvSpPr/>
            <p:nvPr/>
          </p:nvSpPr>
          <p:spPr bwMode="auto">
            <a:xfrm>
              <a:off x="3566" y="253"/>
              <a:ext cx="1902" cy="2277"/>
            </a:xfrm>
            <a:custGeom>
              <a:avLst/>
              <a:gdLst>
                <a:gd name="T0" fmla="*/ 804 w 804"/>
                <a:gd name="T1" fmla="*/ 875 h 963"/>
                <a:gd name="T2" fmla="*/ 589 w 804"/>
                <a:gd name="T3" fmla="*/ 278 h 963"/>
                <a:gd name="T4" fmla="*/ 157 w 804"/>
                <a:gd name="T5" fmla="*/ 0 h 963"/>
                <a:gd name="T6" fmla="*/ 102 w 804"/>
                <a:gd name="T7" fmla="*/ 119 h 963"/>
                <a:gd name="T8" fmla="*/ 4 w 804"/>
                <a:gd name="T9" fmla="*/ 653 h 963"/>
                <a:gd name="T10" fmla="*/ 0 w 804"/>
                <a:gd name="T11" fmla="*/ 806 h 963"/>
                <a:gd name="T12" fmla="*/ 4 w 804"/>
                <a:gd name="T13" fmla="*/ 959 h 963"/>
                <a:gd name="T14" fmla="*/ 157 w 804"/>
                <a:gd name="T15" fmla="*/ 963 h 963"/>
                <a:gd name="T16" fmla="*/ 310 w 804"/>
                <a:gd name="T17" fmla="*/ 959 h 963"/>
                <a:gd name="T18" fmla="*/ 804 w 804"/>
                <a:gd name="T19" fmla="*/ 875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63">
                  <a:moveTo>
                    <a:pt x="804" y="875"/>
                  </a:moveTo>
                  <a:cubicBezTo>
                    <a:pt x="785" y="653"/>
                    <a:pt x="706" y="418"/>
                    <a:pt x="589" y="278"/>
                  </a:cubicBezTo>
                  <a:cubicBezTo>
                    <a:pt x="456" y="119"/>
                    <a:pt x="323" y="24"/>
                    <a:pt x="157" y="0"/>
                  </a:cubicBezTo>
                  <a:cubicBezTo>
                    <a:pt x="141" y="27"/>
                    <a:pt x="122" y="65"/>
                    <a:pt x="102" y="119"/>
                  </a:cubicBezTo>
                  <a:cubicBezTo>
                    <a:pt x="49" y="264"/>
                    <a:pt x="16" y="450"/>
                    <a:pt x="4" y="653"/>
                  </a:cubicBezTo>
                  <a:cubicBezTo>
                    <a:pt x="2" y="703"/>
                    <a:pt x="0" y="754"/>
                    <a:pt x="0" y="806"/>
                  </a:cubicBezTo>
                  <a:cubicBezTo>
                    <a:pt x="0" y="858"/>
                    <a:pt x="2" y="909"/>
                    <a:pt x="4" y="959"/>
                  </a:cubicBezTo>
                  <a:cubicBezTo>
                    <a:pt x="54" y="961"/>
                    <a:pt x="105" y="963"/>
                    <a:pt x="157" y="963"/>
                  </a:cubicBezTo>
                  <a:cubicBezTo>
                    <a:pt x="209" y="963"/>
                    <a:pt x="260" y="961"/>
                    <a:pt x="310" y="959"/>
                  </a:cubicBezTo>
                  <a:cubicBezTo>
                    <a:pt x="495" y="948"/>
                    <a:pt x="666" y="920"/>
                    <a:pt x="804" y="8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30" tIns="45716" rIns="91430" bIns="45716" numCol="1" anchor="t" anchorCtr="0" compatLnSpc="1"/>
            <a:lstStyle/>
            <a:p>
              <a:pPr algn="just">
                <a:lnSpc>
                  <a:spcPct val="120000"/>
                </a:lnSpc>
              </a:pPr>
              <a:endParaRPr lang="en-US" sz="900">
                <a:latin typeface="Source Han Sans SC"/>
                <a:cs typeface="+mn-ea"/>
                <a:sym typeface="Source Han Sans SC"/>
              </a:endParaRPr>
            </a:p>
          </p:txBody>
        </p:sp>
      </p:grpSp>
      <p:sp>
        <p:nvSpPr>
          <p:cNvPr id="3" name="矩形 2">
            <a:extLst>
              <a:ext uri="{FF2B5EF4-FFF2-40B4-BE49-F238E27FC236}">
                <a16:creationId xmlns:a16="http://schemas.microsoft.com/office/drawing/2014/main" id="{C509DCCC-AA12-43D8-91ED-BEBDF0F2E23B}"/>
              </a:ext>
            </a:extLst>
          </p:cNvPr>
          <p:cNvSpPr/>
          <p:nvPr/>
        </p:nvSpPr>
        <p:spPr>
          <a:xfrm>
            <a:off x="3906939" y="1497235"/>
            <a:ext cx="4378122" cy="369332"/>
          </a:xfrm>
          <a:prstGeom prst="rect">
            <a:avLst/>
          </a:prstGeom>
        </p:spPr>
        <p:txBody>
          <a:bodyPr wrap="none">
            <a:spAutoFit/>
          </a:bodyPr>
          <a:lstStyle/>
          <a:p>
            <a:pPr indent="266700" algn="just">
              <a:spcAft>
                <a:spcPts val="0"/>
              </a:spcAft>
            </a:pPr>
            <a:r>
              <a:rPr lang="zh-CN" altLang="zh-CN" b="1" kern="100" dirty="0">
                <a:solidFill>
                  <a:srgbClr val="000000"/>
                </a:solidFill>
                <a:latin typeface="等线" panose="02010600030101010101" pitchFamily="2" charset="-122"/>
                <a:ea typeface="微软雅黑" panose="020B0503020204020204" pitchFamily="34" charset="-122"/>
                <a:cs typeface="Times New Roman" panose="02020603050405020304" pitchFamily="18" charset="0"/>
              </a:rPr>
              <a:t>信用评级一般分为外部评级和内部评级</a:t>
            </a:r>
            <a:endParaRPr lang="zh-CN" altLang="zh-CN" b="1" kern="100" dirty="0">
              <a:latin typeface="等线"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AD807FB6-9EDF-4947-A28D-1EDB55F26352}"/>
              </a:ext>
            </a:extLst>
          </p:cNvPr>
          <p:cNvSpPr/>
          <p:nvPr/>
        </p:nvSpPr>
        <p:spPr>
          <a:xfrm>
            <a:off x="672353" y="2423954"/>
            <a:ext cx="3567964" cy="3043525"/>
          </a:xfrm>
          <a:prstGeom prst="rect">
            <a:avLst/>
          </a:prstGeom>
        </p:spPr>
        <p:txBody>
          <a:bodyPr wrap="square">
            <a:spAutoFit/>
          </a:bodyPr>
          <a:lstStyle/>
          <a:p>
            <a:pPr>
              <a:lnSpc>
                <a:spcPct val="200000"/>
              </a:lnSpc>
            </a:pPr>
            <a:r>
              <a:rPr lang="zh-CN" altLang="en-US" sz="1400" dirty="0">
                <a:latin typeface="微软雅黑" panose="020B0503020204020204" pitchFamily="34" charset="-122"/>
                <a:ea typeface="微软雅黑" panose="020B0503020204020204" pitchFamily="34" charset="-122"/>
              </a:rPr>
              <a:t>外部评级：是指公开市场专业评级机构（如穆迪、标普、惠誉、中诚信、中债资信等）对发行证券的客户主体或融资工具进行的资信评价。评级所依据的信息，主要是公开市场所披露的财务信息和经营数据，如银行间和交易所市场所披露的各类债券发行人主体评级和债券评级。</a:t>
            </a:r>
          </a:p>
        </p:txBody>
      </p:sp>
      <p:sp>
        <p:nvSpPr>
          <p:cNvPr id="5" name="矩形 4">
            <a:extLst>
              <a:ext uri="{FF2B5EF4-FFF2-40B4-BE49-F238E27FC236}">
                <a16:creationId xmlns:a16="http://schemas.microsoft.com/office/drawing/2014/main" id="{6866AC71-7757-4438-B457-BEB6CCE99951}"/>
              </a:ext>
            </a:extLst>
          </p:cNvPr>
          <p:cNvSpPr/>
          <p:nvPr/>
        </p:nvSpPr>
        <p:spPr>
          <a:xfrm>
            <a:off x="7640912" y="2423954"/>
            <a:ext cx="3993834" cy="2181751"/>
          </a:xfrm>
          <a:prstGeom prst="rect">
            <a:avLst/>
          </a:prstGeom>
        </p:spPr>
        <p:txBody>
          <a:bodyPr wrap="square">
            <a:spAutoFit/>
          </a:bodyPr>
          <a:lstStyle/>
          <a:p>
            <a:pPr>
              <a:lnSpc>
                <a:spcPct val="200000"/>
              </a:lnSpc>
            </a:pPr>
            <a:r>
              <a:rPr lang="zh-CN" altLang="zh-CN" sz="1400" dirty="0">
                <a:latin typeface="微软雅黑" panose="020B0503020204020204" pitchFamily="34" charset="-122"/>
                <a:ea typeface="微软雅黑" panose="020B0503020204020204" pitchFamily="34" charset="-122"/>
              </a:rPr>
              <a:t>内部评级</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是指商业银行依据内部收集的信息和自身的评价标准，对本行客户及其所开展业务风险进行的评价。内部评级包括银行针对已授信或拟授信对象的客户评级，也包括银行针对所开展具体业务特定交易结构的债项评级。</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4415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p:tgtEl>
                                          <p:spTgt spid="63"/>
                                        </p:tgtEl>
                                        <p:attrNameLst>
                                          <p:attrName>ppt_y</p:attrName>
                                        </p:attrNameLst>
                                      </p:cBhvr>
                                      <p:tavLst>
                                        <p:tav tm="0">
                                          <p:val>
                                            <p:strVal val="#ppt_y+#ppt_h*1.125000"/>
                                          </p:val>
                                        </p:tav>
                                        <p:tav tm="100000">
                                          <p:val>
                                            <p:strVal val="#ppt_y"/>
                                          </p:val>
                                        </p:tav>
                                      </p:tavLst>
                                    </p:anim>
                                    <p:animEffect transition="in" filter="wipe(up)">
                                      <p:cBhvr>
                                        <p:cTn id="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客户信用评级</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客户评级因素及方法</a:t>
            </a:r>
          </a:p>
        </p:txBody>
      </p:sp>
    </p:spTree>
    <p:extLst>
      <p:ext uri="{BB962C8B-B14F-4D97-AF65-F5344CB8AC3E}">
        <p14:creationId xmlns:p14="http://schemas.microsoft.com/office/powerpoint/2010/main" val="3522656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0" name="Rectangle 18"/>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客户信用评级</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客户评级因素及方法</a:t>
            </a:r>
          </a:p>
        </p:txBody>
      </p:sp>
      <p:grpSp>
        <p:nvGrpSpPr>
          <p:cNvPr id="52" name="组合 51">
            <a:extLst>
              <a:ext uri="{FF2B5EF4-FFF2-40B4-BE49-F238E27FC236}">
                <a16:creationId xmlns:a16="http://schemas.microsoft.com/office/drawing/2014/main" id="{C787A429-D163-4950-B466-CE7CB69DD785}"/>
              </a:ext>
            </a:extLst>
          </p:cNvPr>
          <p:cNvGrpSpPr/>
          <p:nvPr/>
        </p:nvGrpSpPr>
        <p:grpSpPr>
          <a:xfrm>
            <a:off x="1214649" y="2097909"/>
            <a:ext cx="3283636" cy="3283636"/>
            <a:chOff x="999816" y="1847946"/>
            <a:chExt cx="3879086" cy="3879086"/>
          </a:xfrm>
        </p:grpSpPr>
        <p:sp>
          <p:nvSpPr>
            <p:cNvPr id="53" name="矩形: 圆角 52">
              <a:extLst>
                <a:ext uri="{FF2B5EF4-FFF2-40B4-BE49-F238E27FC236}">
                  <a16:creationId xmlns:a16="http://schemas.microsoft.com/office/drawing/2014/main" id="{884B6408-F891-46ED-B356-6945200CCE67}"/>
                </a:ext>
              </a:extLst>
            </p:cNvPr>
            <p:cNvSpPr/>
            <p:nvPr/>
          </p:nvSpPr>
          <p:spPr bwMode="auto">
            <a:xfrm rot="2700000" flipH="1">
              <a:off x="999816" y="1847946"/>
              <a:ext cx="3879086" cy="3879086"/>
            </a:xfrm>
            <a:prstGeom prst="roundRect">
              <a:avLst/>
            </a:prstGeom>
            <a:solidFill>
              <a:schemeClr val="bg1"/>
            </a:solidFill>
            <a:ln w="57150">
              <a:solidFill>
                <a:srgbClr val="FFFFFF"/>
              </a:solidFill>
              <a:round/>
              <a:headEnd/>
              <a:tailEnd/>
            </a:ln>
            <a:effectLst>
              <a:outerShdw blurRad="1143000" algn="c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sym typeface="思源黑体 CN Normal" panose="020B0400000000000000" pitchFamily="34" charset="-122"/>
              </a:endParaRPr>
            </a:p>
          </p:txBody>
        </p:sp>
        <p:sp>
          <p:nvSpPr>
            <p:cNvPr id="54" name="文本框 27">
              <a:extLst>
                <a:ext uri="{FF2B5EF4-FFF2-40B4-BE49-F238E27FC236}">
                  <a16:creationId xmlns:a16="http://schemas.microsoft.com/office/drawing/2014/main" id="{5D8DA71A-92EA-42BD-BAC2-D86CD4D2DB64}"/>
                </a:ext>
              </a:extLst>
            </p:cNvPr>
            <p:cNvSpPr/>
            <p:nvPr/>
          </p:nvSpPr>
          <p:spPr>
            <a:xfrm>
              <a:off x="1233755" y="2906486"/>
              <a:ext cx="3411207" cy="1209386"/>
            </a:xfrm>
            <a:prstGeom prst="rect">
              <a:avLst/>
            </a:prstGeom>
          </p:spPr>
          <p:txBody>
            <a:bodyPr wrap="square">
              <a:spAutoFit/>
            </a:bodyPr>
            <a:lstStyle/>
            <a:p>
              <a:pPr lvl="0" algn="just" defTabSz="914332">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指的是一些比较难以量化的指标，但这并不意味着定性指标是纯粹依据个人主观判断。</a:t>
              </a:r>
            </a:p>
          </p:txBody>
        </p:sp>
        <p:sp>
          <p:nvSpPr>
            <p:cNvPr id="56" name="文本框 28">
              <a:extLst>
                <a:ext uri="{FF2B5EF4-FFF2-40B4-BE49-F238E27FC236}">
                  <a16:creationId xmlns:a16="http://schemas.microsoft.com/office/drawing/2014/main" id="{664C1092-CE7B-48D6-8765-D7ED06E023B1}"/>
                </a:ext>
              </a:extLst>
            </p:cNvPr>
            <p:cNvSpPr txBox="1"/>
            <p:nvPr/>
          </p:nvSpPr>
          <p:spPr>
            <a:xfrm>
              <a:off x="1749111" y="2338783"/>
              <a:ext cx="2380497" cy="590225"/>
            </a:xfrm>
            <a:prstGeom prst="rect">
              <a:avLst/>
            </a:prstGeom>
            <a:noFill/>
          </p:spPr>
          <p:txBody>
            <a:bodyPr wrap="square" rtlCol="0">
              <a:spAutoFit/>
            </a:bodyPr>
            <a:lstStyle/>
            <a:p>
              <a:pPr lvl="0" algn="ctr">
                <a:lnSpc>
                  <a:spcPct val="150000"/>
                </a:lnSpc>
              </a:pPr>
              <a:r>
                <a:rPr lang="zh-CN" altLang="en-US" sz="20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rPr>
                <a:t>定性指标</a:t>
              </a:r>
              <a:endParaRPr lang="en-US" altLang="zh-CN" sz="2000" b="1" dirty="0">
                <a:solidFill>
                  <a:srgbClr val="004D73"/>
                </a:solidFill>
                <a:latin typeface="思源宋体 CN" panose="02020400000000000000" pitchFamily="18" charset="-122"/>
                <a:ea typeface="思源宋体 CN" panose="02020400000000000000" pitchFamily="18" charset="-122"/>
                <a:sym typeface="思源黑体 CN Bold" panose="020B0800000000000000" pitchFamily="34" charset="-122"/>
              </a:endParaRPr>
            </a:p>
          </p:txBody>
        </p:sp>
      </p:grpSp>
      <p:grpSp>
        <p:nvGrpSpPr>
          <p:cNvPr id="61" name="组合 60">
            <a:extLst>
              <a:ext uri="{FF2B5EF4-FFF2-40B4-BE49-F238E27FC236}">
                <a16:creationId xmlns:a16="http://schemas.microsoft.com/office/drawing/2014/main" id="{E910F5DB-1F20-49B1-88B1-7333257D40DC}"/>
              </a:ext>
            </a:extLst>
          </p:cNvPr>
          <p:cNvGrpSpPr/>
          <p:nvPr/>
        </p:nvGrpSpPr>
        <p:grpSpPr>
          <a:xfrm>
            <a:off x="7693716" y="2097909"/>
            <a:ext cx="3291115" cy="3283636"/>
            <a:chOff x="7313099" y="1847946"/>
            <a:chExt cx="3887921" cy="3879086"/>
          </a:xfrm>
        </p:grpSpPr>
        <p:sp>
          <p:nvSpPr>
            <p:cNvPr id="62" name="矩形: 圆角 61">
              <a:extLst>
                <a:ext uri="{FF2B5EF4-FFF2-40B4-BE49-F238E27FC236}">
                  <a16:creationId xmlns:a16="http://schemas.microsoft.com/office/drawing/2014/main" id="{EFFEA28E-D67C-4069-8D4D-ACE6E830B449}"/>
                </a:ext>
              </a:extLst>
            </p:cNvPr>
            <p:cNvSpPr/>
            <p:nvPr/>
          </p:nvSpPr>
          <p:spPr bwMode="auto">
            <a:xfrm rot="2700000">
              <a:off x="7313099" y="1847946"/>
              <a:ext cx="3879086" cy="3879086"/>
            </a:xfrm>
            <a:prstGeom prst="roundRect">
              <a:avLst/>
            </a:prstGeom>
            <a:solidFill>
              <a:schemeClr val="bg1"/>
            </a:solidFill>
            <a:ln w="57150">
              <a:solidFill>
                <a:srgbClr val="FFFFFF"/>
              </a:solidFill>
              <a:round/>
              <a:headEnd/>
              <a:tailEnd/>
            </a:ln>
            <a:effectLst>
              <a:outerShdw blurRad="1143000" algn="c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sym typeface="思源黑体 CN Normal" panose="020B0400000000000000" pitchFamily="34" charset="-122"/>
              </a:endParaRPr>
            </a:p>
          </p:txBody>
        </p:sp>
        <p:sp>
          <p:nvSpPr>
            <p:cNvPr id="63" name="文本框 27">
              <a:extLst>
                <a:ext uri="{FF2B5EF4-FFF2-40B4-BE49-F238E27FC236}">
                  <a16:creationId xmlns:a16="http://schemas.microsoft.com/office/drawing/2014/main" id="{A2181736-2E08-49F8-9D18-F4AEA617235C}"/>
                </a:ext>
              </a:extLst>
            </p:cNvPr>
            <p:cNvSpPr/>
            <p:nvPr/>
          </p:nvSpPr>
          <p:spPr>
            <a:xfrm>
              <a:off x="7584939" y="2906486"/>
              <a:ext cx="3616081" cy="1591153"/>
            </a:xfrm>
            <a:prstGeom prst="rect">
              <a:avLst/>
            </a:prstGeom>
          </p:spPr>
          <p:txBody>
            <a:bodyPr wrap="square">
              <a:spAutoFit/>
            </a:bodyPr>
            <a:lstStyle/>
            <a:p>
              <a:pPr algn="just" defTabSz="914332">
                <a:lnSpc>
                  <a:spcPct val="150000"/>
                </a:lnSpc>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一般又分为财务类的定量分析指标和非财务类的定量分析指标。财务类的分析指标一般是围绕经过审计的或者能经得起检验的财务报表数据进行。</a:t>
              </a:r>
            </a:p>
          </p:txBody>
        </p:sp>
        <p:sp>
          <p:nvSpPr>
            <p:cNvPr id="65" name="文本框 28">
              <a:extLst>
                <a:ext uri="{FF2B5EF4-FFF2-40B4-BE49-F238E27FC236}">
                  <a16:creationId xmlns:a16="http://schemas.microsoft.com/office/drawing/2014/main" id="{69C6FB8A-1BEA-4B7A-A7F7-41ECF60A2AD4}"/>
                </a:ext>
              </a:extLst>
            </p:cNvPr>
            <p:cNvSpPr txBox="1"/>
            <p:nvPr/>
          </p:nvSpPr>
          <p:spPr>
            <a:xfrm>
              <a:off x="8146444" y="2338783"/>
              <a:ext cx="2212398" cy="597194"/>
            </a:xfrm>
            <a:prstGeom prst="rect">
              <a:avLst/>
            </a:prstGeom>
            <a:noFill/>
          </p:spPr>
          <p:txBody>
            <a:bodyPr wrap="square" rtlCol="0">
              <a:spAutoFit/>
            </a:bodyPr>
            <a:lstStyle/>
            <a:p>
              <a:pPr lvl="0" algn="ctr">
                <a:lnSpc>
                  <a:spcPct val="150000"/>
                </a:lnSpc>
              </a:pPr>
              <a:r>
                <a:rPr lang="zh-CN" altLang="en-US" sz="2000" b="1" dirty="0">
                  <a:solidFill>
                    <a:srgbClr val="004D73"/>
                  </a:solidFill>
                  <a:ea typeface="思源宋体 CN" panose="02020400000000000000" pitchFamily="18" charset="-122"/>
                  <a:sym typeface="思源黑体 CN Bold" panose="020B0800000000000000" pitchFamily="34" charset="-122"/>
                </a:rPr>
                <a:t>定量指标</a:t>
              </a:r>
              <a:endParaRPr lang="en-US" altLang="zh-CN" sz="2000" b="1" dirty="0">
                <a:solidFill>
                  <a:srgbClr val="004D73"/>
                </a:solidFill>
                <a:ea typeface="思源宋体 CN" panose="02020400000000000000" pitchFamily="18" charset="-122"/>
                <a:sym typeface="思源黑体 CN Bold" panose="020B0800000000000000" pitchFamily="34" charset="-122"/>
              </a:endParaRPr>
            </a:p>
          </p:txBody>
        </p:sp>
      </p:grpSp>
      <p:sp>
        <p:nvSpPr>
          <p:cNvPr id="67" name="矩形: 圆角 66">
            <a:extLst>
              <a:ext uri="{FF2B5EF4-FFF2-40B4-BE49-F238E27FC236}">
                <a16:creationId xmlns:a16="http://schemas.microsoft.com/office/drawing/2014/main" id="{865145FB-4713-40CD-BB93-AC8E9675118F}"/>
              </a:ext>
            </a:extLst>
          </p:cNvPr>
          <p:cNvSpPr/>
          <p:nvPr/>
        </p:nvSpPr>
        <p:spPr bwMode="auto">
          <a:xfrm rot="2700000" flipH="1">
            <a:off x="4912188" y="2555915"/>
            <a:ext cx="2367623" cy="2367624"/>
          </a:xfrm>
          <a:prstGeom prst="roundRect">
            <a:avLst/>
          </a:prstGeom>
          <a:solidFill>
            <a:schemeClr val="bg1"/>
          </a:solidFill>
          <a:ln w="57150">
            <a:solidFill>
              <a:srgbClr val="FFFFFF"/>
            </a:solidFill>
            <a:round/>
            <a:headEnd/>
            <a:tailEnd/>
          </a:ln>
          <a:effectLst>
            <a:outerShdw blurRad="1143000" algn="ctr" rotWithShape="0">
              <a:prstClr val="black">
                <a:alpha val="15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思源宋体 CN" panose="02020400000000000000" pitchFamily="18" charset="-122"/>
              <a:ea typeface="思源宋体 CN" panose="02020400000000000000" pitchFamily="18" charset="-122"/>
              <a:sym typeface="思源黑体 CN Normal" panose="020B0400000000000000" pitchFamily="34" charset="-122"/>
            </a:endParaRPr>
          </a:p>
        </p:txBody>
      </p:sp>
      <p:sp>
        <p:nvSpPr>
          <p:cNvPr id="2" name="矩形 1">
            <a:extLst>
              <a:ext uri="{FF2B5EF4-FFF2-40B4-BE49-F238E27FC236}">
                <a16:creationId xmlns:a16="http://schemas.microsoft.com/office/drawing/2014/main" id="{E0F0451C-51F7-4E4E-B9B2-B1551B086889}"/>
              </a:ext>
            </a:extLst>
          </p:cNvPr>
          <p:cNvSpPr/>
          <p:nvPr/>
        </p:nvSpPr>
        <p:spPr>
          <a:xfrm>
            <a:off x="4967158" y="3006781"/>
            <a:ext cx="2336801" cy="1144609"/>
          </a:xfrm>
          <a:prstGeom prst="rect">
            <a:avLst/>
          </a:prstGeom>
        </p:spPr>
        <p:txBody>
          <a:bodyPr wrap="square">
            <a:spAutoFit/>
          </a:bodyPr>
          <a:lstStyle/>
          <a:p>
            <a:pPr>
              <a:lnSpc>
                <a:spcPct val="200000"/>
              </a:lnSpc>
            </a:pPr>
            <a:r>
              <a:rPr lang="zh-CN" altLang="en-US" sz="1200" b="1" dirty="0">
                <a:solidFill>
                  <a:srgbClr val="004D73"/>
                </a:solidFill>
                <a:latin typeface="微软雅黑" panose="020B0503020204020204" pitchFamily="34" charset="-122"/>
                <a:ea typeface="微软雅黑" panose="020B0503020204020204" pitchFamily="34" charset="-122"/>
              </a:rPr>
              <a:t>评级因素，一般也称为评级指标，指的是用于对企业信用能力以及信用意愿作出风险预测的指标。</a:t>
            </a:r>
          </a:p>
        </p:txBody>
      </p:sp>
    </p:spTree>
    <p:extLst>
      <p:ext uri="{BB962C8B-B14F-4D97-AF65-F5344CB8AC3E}">
        <p14:creationId xmlns:p14="http://schemas.microsoft.com/office/powerpoint/2010/main" val="10646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anim calcmode="lin" valueType="num">
                                      <p:cBhvr>
                                        <p:cTn id="10" dur="500" fill="hold"/>
                                        <p:tgtEl>
                                          <p:spTgt spid="52"/>
                                        </p:tgtEl>
                                        <p:attrNameLst>
                                          <p:attrName>ppt_x</p:attrName>
                                        </p:attrNameLst>
                                      </p:cBhvr>
                                      <p:tavLst>
                                        <p:tav tm="0">
                                          <p:val>
                                            <p:fltVal val="0.5"/>
                                          </p:val>
                                        </p:tav>
                                        <p:tav tm="100000">
                                          <p:val>
                                            <p:strVal val="#ppt_x"/>
                                          </p:val>
                                        </p:tav>
                                      </p:tavLst>
                                    </p:anim>
                                    <p:anim calcmode="lin" valueType="num">
                                      <p:cBhvr>
                                        <p:cTn id="11" dur="500" fill="hold"/>
                                        <p:tgtEl>
                                          <p:spTgt spid="5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fltVal val="0.5"/>
                                          </p:val>
                                        </p:tav>
                                        <p:tav tm="100000">
                                          <p:val>
                                            <p:strVal val="#ppt_x"/>
                                          </p:val>
                                        </p:tav>
                                      </p:tavLst>
                                    </p:anim>
                                    <p:anim calcmode="lin" valueType="num">
                                      <p:cBhvr>
                                        <p:cTn id="18"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1" y="301326"/>
            <a:ext cx="12192000" cy="6556674"/>
            <a:chOff x="1" y="301326"/>
            <a:chExt cx="12192000" cy="6556674"/>
          </a:xfrm>
        </p:grpSpPr>
        <p:sp>
          <p:nvSpPr>
            <p:cNvPr id="57" name="Freeform 19"/>
            <p:cNvSpPr/>
            <p:nvPr/>
          </p:nvSpPr>
          <p:spPr bwMode="auto">
            <a:xfrm flipH="1">
              <a:off x="317634" y="301326"/>
              <a:ext cx="354719" cy="577922"/>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8" name="Freeform 19"/>
            <p:cNvSpPr/>
            <p:nvPr/>
          </p:nvSpPr>
          <p:spPr bwMode="auto">
            <a:xfrm flipH="1">
              <a:off x="672353" y="377879"/>
              <a:ext cx="260744" cy="424815"/>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59" name="Rectangle 3"/>
            <p:cNvSpPr/>
            <p:nvPr/>
          </p:nvSpPr>
          <p:spPr>
            <a:xfrm>
              <a:off x="1" y="6556674"/>
              <a:ext cx="12192000" cy="30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grpSp>
      <p:sp>
        <p:nvSpPr>
          <p:cNvPr id="50" name="Rectangle 18"/>
          <p:cNvSpPr/>
          <p:nvPr/>
        </p:nvSpPr>
        <p:spPr>
          <a:xfrm>
            <a:off x="1009860" y="402584"/>
            <a:ext cx="5295247" cy="400110"/>
          </a:xfrm>
          <a:prstGeom prst="rect">
            <a:avLst/>
          </a:prstGeom>
        </p:spPr>
        <p:txBody>
          <a:bodyPr wrap="square">
            <a:spAutoFit/>
          </a:bodyPr>
          <a:lstStyle/>
          <a:p>
            <a:pPr lvl="0">
              <a:defRPr/>
            </a:pPr>
            <a:r>
              <a:rPr lang="zh-CN" altLang="en-US" sz="2000" b="1" dirty="0">
                <a:solidFill>
                  <a:srgbClr val="004D73"/>
                </a:solidFill>
                <a:latin typeface="微软雅黑" panose="020B0503020204020204" pitchFamily="34" charset="-122"/>
                <a:ea typeface="微软雅黑" panose="020B0503020204020204" pitchFamily="34" charset="-122"/>
              </a:rPr>
              <a:t>客户信用评级</a:t>
            </a:r>
            <a:r>
              <a:rPr lang="en-US" altLang="zh-CN" sz="2000" b="1" dirty="0">
                <a:solidFill>
                  <a:srgbClr val="004D73"/>
                </a:solidFill>
                <a:latin typeface="微软雅黑" panose="020B0503020204020204" pitchFamily="34" charset="-122"/>
                <a:ea typeface="微软雅黑" panose="020B0503020204020204" pitchFamily="34" charset="-122"/>
              </a:rPr>
              <a:t>——</a:t>
            </a:r>
            <a:r>
              <a:rPr lang="zh-CN" altLang="en-US" sz="2000" b="1" dirty="0">
                <a:solidFill>
                  <a:srgbClr val="004D73"/>
                </a:solidFill>
                <a:latin typeface="微软雅黑" panose="020B0503020204020204" pitchFamily="34" charset="-122"/>
                <a:ea typeface="微软雅黑" panose="020B0503020204020204" pitchFamily="34" charset="-122"/>
              </a:rPr>
              <a:t>客户评级因素及方法</a:t>
            </a:r>
          </a:p>
        </p:txBody>
      </p:sp>
      <p:grpSp>
        <p:nvGrpSpPr>
          <p:cNvPr id="17" name="组合 16">
            <a:extLst>
              <a:ext uri="{FF2B5EF4-FFF2-40B4-BE49-F238E27FC236}">
                <a16:creationId xmlns:a16="http://schemas.microsoft.com/office/drawing/2014/main" id="{7772C8A7-2B2F-4339-BFD6-85916670A723}"/>
              </a:ext>
            </a:extLst>
          </p:cNvPr>
          <p:cNvGrpSpPr/>
          <p:nvPr/>
        </p:nvGrpSpPr>
        <p:grpSpPr>
          <a:xfrm>
            <a:off x="1513612" y="1283369"/>
            <a:ext cx="3822755" cy="4489471"/>
            <a:chOff x="1958106" y="1283369"/>
            <a:chExt cx="3822755" cy="4489471"/>
          </a:xfrm>
        </p:grpSpPr>
        <p:sp>
          <p:nvSpPr>
            <p:cNvPr id="18" name="矩形: 圆角 17">
              <a:extLst>
                <a:ext uri="{FF2B5EF4-FFF2-40B4-BE49-F238E27FC236}">
                  <a16:creationId xmlns:a16="http://schemas.microsoft.com/office/drawing/2014/main" id="{4EAD1944-F4CC-4645-98A3-4C8BEEC1DC8B}"/>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19" name="文本框 18">
              <a:extLst>
                <a:ext uri="{FF2B5EF4-FFF2-40B4-BE49-F238E27FC236}">
                  <a16:creationId xmlns:a16="http://schemas.microsoft.com/office/drawing/2014/main" id="{BDACD8D4-FB87-4981-930E-781C6AF32390}"/>
                </a:ext>
              </a:extLst>
            </p:cNvPr>
            <p:cNvSpPr txBox="1"/>
            <p:nvPr/>
          </p:nvSpPr>
          <p:spPr>
            <a:xfrm>
              <a:off x="2323198" y="2728973"/>
              <a:ext cx="3147160" cy="2275688"/>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专家分析法是商业银行在长期经营信贷业务、承担信用风险过程中逐步发展并完善起来的传统信用分析法。</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专家系统是依赖高级信贷人员和信贷专家自身的专业知识、技能和丰富经验，运用各种专业性分析工具，在分析评价各种关键要素的基础上依据主观判断来综合评定信用风险的分析系统。</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a:extLst>
                <a:ext uri="{FF2B5EF4-FFF2-40B4-BE49-F238E27FC236}">
                  <a16:creationId xmlns:a16="http://schemas.microsoft.com/office/drawing/2014/main" id="{E1B4987C-EA1B-45B2-B0C3-5D4B71659DC8}"/>
                </a:ext>
              </a:extLst>
            </p:cNvPr>
            <p:cNvGrpSpPr/>
            <p:nvPr/>
          </p:nvGrpSpPr>
          <p:grpSpPr>
            <a:xfrm>
              <a:off x="2546010" y="1283369"/>
              <a:ext cx="2646947" cy="545432"/>
              <a:chOff x="1042736" y="1716506"/>
              <a:chExt cx="2646947" cy="545432"/>
            </a:xfrm>
          </p:grpSpPr>
          <p:sp>
            <p:nvSpPr>
              <p:cNvPr id="21" name="矩形: 圆角 20">
                <a:extLst>
                  <a:ext uri="{FF2B5EF4-FFF2-40B4-BE49-F238E27FC236}">
                    <a16:creationId xmlns:a16="http://schemas.microsoft.com/office/drawing/2014/main" id="{42A051C2-4FC1-452C-B5F7-45F8ED942954}"/>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22" name="文本框 21">
                <a:extLst>
                  <a:ext uri="{FF2B5EF4-FFF2-40B4-BE49-F238E27FC236}">
                    <a16:creationId xmlns:a16="http://schemas.microsoft.com/office/drawing/2014/main" id="{C2989BE1-5E1C-479E-B105-4F36FBA8B520}"/>
                  </a:ext>
                </a:extLst>
              </p:cNvPr>
              <p:cNvSpPr txBox="1"/>
              <p:nvPr/>
            </p:nvSpPr>
            <p:spPr>
              <a:xfrm>
                <a:off x="1659970" y="1776642"/>
                <a:ext cx="1467068" cy="400110"/>
              </a:xfrm>
              <a:prstGeom prst="rect">
                <a:avLst/>
              </a:prstGeom>
              <a:noFill/>
            </p:spPr>
            <p:txBody>
              <a:bodyPr wrap="none" rtlCol="0">
                <a:spAutoFit/>
              </a:bodyPr>
              <a:lstStyle/>
              <a:p>
                <a:pPr algn="ctr"/>
                <a:r>
                  <a:rPr lang="zh-CN" altLang="en-US" sz="2000" b="1" dirty="0">
                    <a:solidFill>
                      <a:schemeClr val="bg1"/>
                    </a:solidFill>
                    <a:latin typeface="思源宋体 CN" panose="02020400000000000000" pitchFamily="18" charset="-122"/>
                    <a:ea typeface="思源宋体 CN" panose="02020400000000000000" pitchFamily="18" charset="-122"/>
                  </a:rPr>
                  <a:t>专家分析法</a:t>
                </a:r>
                <a:endParaRPr lang="en-US" altLang="zh-CN" sz="2000" b="1" dirty="0">
                  <a:solidFill>
                    <a:schemeClr val="bg1"/>
                  </a:solidFill>
                  <a:latin typeface="思源宋体 CN" panose="02020400000000000000" pitchFamily="18" charset="-122"/>
                  <a:ea typeface="思源宋体 CN" panose="02020400000000000000" pitchFamily="18" charset="-122"/>
                </a:endParaRPr>
              </a:p>
            </p:txBody>
          </p:sp>
        </p:grpSp>
      </p:grpSp>
      <p:grpSp>
        <p:nvGrpSpPr>
          <p:cNvPr id="23" name="组合 22">
            <a:extLst>
              <a:ext uri="{FF2B5EF4-FFF2-40B4-BE49-F238E27FC236}">
                <a16:creationId xmlns:a16="http://schemas.microsoft.com/office/drawing/2014/main" id="{90F3F321-86A4-4F25-864F-93753E0E4485}"/>
              </a:ext>
            </a:extLst>
          </p:cNvPr>
          <p:cNvGrpSpPr/>
          <p:nvPr/>
        </p:nvGrpSpPr>
        <p:grpSpPr>
          <a:xfrm>
            <a:off x="6855633" y="1283369"/>
            <a:ext cx="3822755" cy="4489471"/>
            <a:chOff x="1958106" y="1283369"/>
            <a:chExt cx="3822755" cy="4489471"/>
          </a:xfrm>
        </p:grpSpPr>
        <p:sp>
          <p:nvSpPr>
            <p:cNvPr id="24" name="矩形: 圆角 23">
              <a:extLst>
                <a:ext uri="{FF2B5EF4-FFF2-40B4-BE49-F238E27FC236}">
                  <a16:creationId xmlns:a16="http://schemas.microsoft.com/office/drawing/2014/main" id="{313158CC-576A-4A19-9A2E-16EC31D03CAF}"/>
                </a:ext>
              </a:extLst>
            </p:cNvPr>
            <p:cNvSpPr/>
            <p:nvPr/>
          </p:nvSpPr>
          <p:spPr>
            <a:xfrm rot="2700000">
              <a:off x="1958106" y="1950085"/>
              <a:ext cx="3822755" cy="3822755"/>
            </a:xfrm>
            <a:prstGeom prst="roundRect">
              <a:avLst/>
            </a:prstGeom>
            <a:solidFill>
              <a:schemeClr val="bg1"/>
            </a:solidFill>
            <a:ln>
              <a:noFill/>
            </a:ln>
            <a:effectLst>
              <a:outerShdw blurRad="38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4166A9"/>
                </a:solidFill>
                <a:effectLst/>
                <a:uLnTx/>
                <a:uFillTx/>
                <a:latin typeface="思源宋体 CN Heavy" panose="02020900000000000000" pitchFamily="18" charset="-122"/>
                <a:ea typeface="思源宋体 CN Heavy" panose="02020900000000000000" pitchFamily="18" charset="-122"/>
                <a:cs typeface="+mn-cs"/>
              </a:endParaRPr>
            </a:p>
          </p:txBody>
        </p:sp>
        <p:sp>
          <p:nvSpPr>
            <p:cNvPr id="25" name="文本框 24">
              <a:extLst>
                <a:ext uri="{FF2B5EF4-FFF2-40B4-BE49-F238E27FC236}">
                  <a16:creationId xmlns:a16="http://schemas.microsoft.com/office/drawing/2014/main" id="{AAC6070F-7CBC-4382-9A3B-E32D01999FF5}"/>
                </a:ext>
              </a:extLst>
            </p:cNvPr>
            <p:cNvSpPr txBox="1"/>
            <p:nvPr/>
          </p:nvSpPr>
          <p:spPr>
            <a:xfrm>
              <a:off x="2546010" y="2818839"/>
              <a:ext cx="3115076" cy="1721690"/>
            </a:xfrm>
            <a:prstGeom prst="rect">
              <a:avLst/>
            </a:prstGeom>
            <a:noFill/>
          </p:spPr>
          <p:txBody>
            <a:bodyPr wrap="square"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统计分析法在信用评级中越来越受到重视，目前业内通常采用逻辑回归（</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Logistic Regression</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）方法，逻辑回归是一种用于解决二分类（</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0or1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）问题的数理统计方法，用于估计借款人在未来一段时期内（一般为</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年）违约的可能性。</a:t>
              </a:r>
            </a:p>
          </p:txBody>
        </p:sp>
        <p:grpSp>
          <p:nvGrpSpPr>
            <p:cNvPr id="26" name="组合 25">
              <a:extLst>
                <a:ext uri="{FF2B5EF4-FFF2-40B4-BE49-F238E27FC236}">
                  <a16:creationId xmlns:a16="http://schemas.microsoft.com/office/drawing/2014/main" id="{06927C0D-80E5-4378-8B9D-2EC8EDDBA327}"/>
                </a:ext>
              </a:extLst>
            </p:cNvPr>
            <p:cNvGrpSpPr/>
            <p:nvPr/>
          </p:nvGrpSpPr>
          <p:grpSpPr>
            <a:xfrm>
              <a:off x="2546010" y="1283369"/>
              <a:ext cx="2646947" cy="545432"/>
              <a:chOff x="1042736" y="1716506"/>
              <a:chExt cx="2646947" cy="545432"/>
            </a:xfrm>
          </p:grpSpPr>
          <p:sp>
            <p:nvSpPr>
              <p:cNvPr id="27" name="矩形: 圆角 26">
                <a:extLst>
                  <a:ext uri="{FF2B5EF4-FFF2-40B4-BE49-F238E27FC236}">
                    <a16:creationId xmlns:a16="http://schemas.microsoft.com/office/drawing/2014/main" id="{2B1E2E58-5641-46FF-A801-ADBF2F4A0269}"/>
                  </a:ext>
                </a:extLst>
              </p:cNvPr>
              <p:cNvSpPr/>
              <p:nvPr/>
            </p:nvSpPr>
            <p:spPr>
              <a:xfrm>
                <a:off x="1042736" y="1716506"/>
                <a:ext cx="2646947" cy="545432"/>
              </a:xfrm>
              <a:prstGeom prst="roundRect">
                <a:avLst>
                  <a:gd name="adj" fmla="val 50000"/>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28" name="文本框 27">
                <a:extLst>
                  <a:ext uri="{FF2B5EF4-FFF2-40B4-BE49-F238E27FC236}">
                    <a16:creationId xmlns:a16="http://schemas.microsoft.com/office/drawing/2014/main" id="{487786A6-82EF-45A4-9D03-CF07D23D43A6}"/>
                  </a:ext>
                </a:extLst>
              </p:cNvPr>
              <p:cNvSpPr txBox="1"/>
              <p:nvPr/>
            </p:nvSpPr>
            <p:spPr>
              <a:xfrm>
                <a:off x="1625190" y="1785944"/>
                <a:ext cx="1467068" cy="400110"/>
              </a:xfrm>
              <a:prstGeom prst="rect">
                <a:avLst/>
              </a:prstGeom>
              <a:noFill/>
            </p:spPr>
            <p:txBody>
              <a:bodyPr wrap="none" rtlCol="0">
                <a:spAutoFit/>
              </a:bodyPr>
              <a:lstStyle/>
              <a:p>
                <a:pPr algn="ctr"/>
                <a:r>
                  <a:rPr lang="zh-CN" altLang="en-US" sz="2000" b="1" dirty="0">
                    <a:solidFill>
                      <a:schemeClr val="bg1"/>
                    </a:solidFill>
                    <a:latin typeface="思源宋体 CN" panose="02020400000000000000" pitchFamily="18" charset="-122"/>
                    <a:ea typeface="思源宋体 CN" panose="02020400000000000000" pitchFamily="18" charset="-122"/>
                  </a:rPr>
                  <a:t>统计分析法</a:t>
                </a:r>
              </a:p>
            </p:txBody>
          </p:sp>
        </p:grpSp>
      </p:grpSp>
    </p:spTree>
    <p:extLst>
      <p:ext uri="{BB962C8B-B14F-4D97-AF65-F5344CB8AC3E}">
        <p14:creationId xmlns:p14="http://schemas.microsoft.com/office/powerpoint/2010/main" val="22352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vertical)">
                                      <p:cBhvr>
                                        <p:cTn id="7" dur="500"/>
                                        <p:tgtEl>
                                          <p:spTgt spid="17"/>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vertic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15" name="标题 4">
            <a:extLst>
              <a:ext uri="{FF2B5EF4-FFF2-40B4-BE49-F238E27FC236}">
                <a16:creationId xmlns:a16="http://schemas.microsoft.com/office/drawing/2014/main" id="{6DC9C9F3-850C-471D-A55C-8D20582B85D9}"/>
              </a:ext>
            </a:extLst>
          </p:cNvPr>
          <p:cNvSpPr txBox="1">
            <a:spLocks/>
          </p:cNvSpPr>
          <p:nvPr/>
        </p:nvSpPr>
        <p:spPr bwMode="auto">
          <a:xfrm>
            <a:off x="3386137" y="1257749"/>
            <a:ext cx="5419725" cy="161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lnSpcReduction="10000"/>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lnSpc>
                <a:spcPct val="200000"/>
              </a:lnSpc>
            </a:pPr>
            <a:r>
              <a:rPr lang="zh-CN" altLang="en-US"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客户信用评级</a:t>
            </a:r>
            <a:endParaRPr lang="en-US" altLang="zh-CN" sz="32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endParaRPr>
          </a:p>
          <a:p>
            <a:pPr algn="ctr">
              <a:lnSpc>
                <a:spcPct val="200000"/>
              </a:lnSpc>
            </a:pPr>
            <a:r>
              <a:rPr lang="zh-CN" altLang="en-US" sz="24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客户评级主标尺</a:t>
            </a:r>
          </a:p>
        </p:txBody>
      </p:sp>
    </p:spTree>
    <p:extLst>
      <p:ext uri="{BB962C8B-B14F-4D97-AF65-F5344CB8AC3E}">
        <p14:creationId xmlns:p14="http://schemas.microsoft.com/office/powerpoint/2010/main" val="18330486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831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Custom 27">
      <a:dk1>
        <a:srgbClr val="000000"/>
      </a:dk1>
      <a:lt1>
        <a:srgbClr val="FFFFFF"/>
      </a:lt1>
      <a:dk2>
        <a:srgbClr val="44546A"/>
      </a:dk2>
      <a:lt2>
        <a:srgbClr val="E7E6E6"/>
      </a:lt2>
      <a:accent1>
        <a:srgbClr val="004D73"/>
      </a:accent1>
      <a:accent2>
        <a:srgbClr val="3C7AA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1318</TotalTime>
  <Words>773</Words>
  <Application>Microsoft Office PowerPoint</Application>
  <PresentationFormat>宽屏</PresentationFormat>
  <Paragraphs>65</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FZQingKeBenYueSongS-R-GB</vt:lpstr>
      <vt:lpstr>Microsoft YaHei Light</vt:lpstr>
      <vt:lpstr>Source Han Sans SC</vt:lpstr>
      <vt:lpstr>等线</vt:lpstr>
      <vt:lpstr>等线 Light</vt:lpstr>
      <vt:lpstr>思源黑体</vt:lpstr>
      <vt:lpstr>思源宋体 CN</vt:lpstr>
      <vt:lpstr>思源宋体 CN Heavy</vt:lpstr>
      <vt:lpstr>微软雅黑</vt:lpstr>
      <vt:lpstr>Arial</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45</cp:revision>
  <dcterms:created xsi:type="dcterms:W3CDTF">2022-09-09T01:53:11Z</dcterms:created>
  <dcterms:modified xsi:type="dcterms:W3CDTF">2022-09-30T07:01:53Z</dcterms:modified>
</cp:coreProperties>
</file>