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67" r:id="rId3"/>
    <p:sldId id="270" r:id="rId4"/>
    <p:sldId id="271" r:id="rId5"/>
    <p:sldId id="258" r:id="rId6"/>
    <p:sldId id="259" r:id="rId7"/>
    <p:sldId id="260" r:id="rId8"/>
    <p:sldId id="261" r:id="rId9"/>
    <p:sldId id="262" r:id="rId10"/>
    <p:sldId id="263" r:id="rId11"/>
    <p:sldId id="264" r:id="rId12"/>
    <p:sldId id="265" r:id="rId13"/>
    <p:sldId id="266"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73"/>
    <a:srgbClr val="1F6D9B"/>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0" d="100"/>
          <a:sy n="90" d="100"/>
        </p:scale>
        <p:origin x="57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178030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298238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353794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a:defRPr/>
            </a:pPr>
            <a:fld id="{B99160E2-3D85-407C-AF91-CFA8414A4791}" type="datetime1">
              <a:rPr lang="zh-CN" altLang="en-US"/>
              <a:pPr>
                <a:defRPr/>
              </a:pPr>
              <a:t>2022/10/21</a:t>
            </a:fld>
            <a:endParaRPr lang="zh-CN" altLang="en-US" sz="2400">
              <a:solidFill>
                <a:schemeClr val="tx1"/>
              </a:solidFill>
            </a:endParaRPr>
          </a:p>
        </p:txBody>
      </p:sp>
      <p:sp>
        <p:nvSpPr>
          <p:cNvPr id="4" name="Footer Placeholder 4"/>
          <p:cNvSpPr>
            <a:spLocks noGrp="1" noChangeArrowheads="1"/>
          </p:cNvSpPr>
          <p:nvPr>
            <p:ph type="ftr" sz="quarter" idx="11"/>
          </p:nvPr>
        </p:nvSpPr>
        <p:spPr>
          <a:ln/>
        </p:spPr>
        <p:txBody>
          <a:bodyPr/>
          <a:lstStyle>
            <a:lvl1pPr>
              <a:defRPr/>
            </a:lvl1pPr>
          </a:lstStyle>
          <a:p>
            <a:pPr>
              <a:defRPr/>
            </a:pPr>
            <a:endParaRPr lang="zh-CN" altLang="zh-CN"/>
          </a:p>
        </p:txBody>
      </p:sp>
      <p:sp>
        <p:nvSpPr>
          <p:cNvPr id="5" name="Slide Number Placeholder 5"/>
          <p:cNvSpPr>
            <a:spLocks noGrp="1" noChangeArrowheads="1"/>
          </p:cNvSpPr>
          <p:nvPr>
            <p:ph type="sldNum" sz="quarter" idx="12"/>
          </p:nvPr>
        </p:nvSpPr>
        <p:spPr>
          <a:ln/>
        </p:spPr>
        <p:txBody>
          <a:bodyPr/>
          <a:lstStyle>
            <a:lvl1pPr>
              <a:defRPr/>
            </a:lvl1pPr>
          </a:lstStyle>
          <a:p>
            <a:pPr>
              <a:defRPr/>
            </a:pPr>
            <a:fld id="{56D7AA15-9C54-4D47-88BB-01741AC39E3C}" type="slidenum">
              <a:rPr lang="zh-CN" altLang="en-US"/>
              <a:pPr>
                <a:defRPr/>
              </a:pPr>
              <a:t>‹#›</a:t>
            </a:fld>
            <a:endParaRPr lang="zh-CN" altLang="en-US" sz="2400">
              <a:solidFill>
                <a:schemeClr val="tx1"/>
              </a:solidFill>
            </a:endParaRPr>
          </a:p>
        </p:txBody>
      </p:sp>
    </p:spTree>
    <p:extLst>
      <p:ext uri="{BB962C8B-B14F-4D97-AF65-F5344CB8AC3E}">
        <p14:creationId xmlns:p14="http://schemas.microsoft.com/office/powerpoint/2010/main" val="719829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222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875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826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188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1073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7888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895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1848041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5489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04899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45630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1726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35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4069"/>
            <a:ext cx="10515600" cy="1327151"/>
          </a:xfrm>
        </p:spPr>
        <p:txBody>
          <a:bodyPr/>
          <a:lstStyle/>
          <a:p>
            <a:r>
              <a:rPr lang="zh-CN" altLang="en-US"/>
              <a:t>单击此处编辑母版标题样式</a:t>
            </a:r>
          </a:p>
        </p:txBody>
      </p:sp>
      <p:sp>
        <p:nvSpPr>
          <p:cNvPr id="3" name="Date Placeholder 3"/>
          <p:cNvSpPr>
            <a:spLocks noGrp="1" noChangeArrowheads="1"/>
          </p:cNvSpPr>
          <p:nvPr>
            <p:ph type="dt" sz="half" idx="10"/>
          </p:nvPr>
        </p:nvSpPr>
        <p:spPr>
          <a:ln/>
        </p:spPr>
        <p:txBody>
          <a:bodyPr/>
          <a:lstStyle>
            <a:lvl1pPr>
              <a:defRPr/>
            </a:lvl1pPr>
          </a:lstStyle>
          <a:p>
            <a:pPr fontAlgn="base">
              <a:spcBef>
                <a:spcPct val="0"/>
              </a:spcBef>
              <a:spcAft>
                <a:spcPct val="0"/>
              </a:spcAft>
              <a:defRPr/>
            </a:pPr>
            <a:fld id="{BF817420-7A5F-4E8A-8A95-A1D1AB6D74FC}" type="datetime1">
              <a:rPr lang="zh-CN" altLang="en-US" smtClean="0">
                <a:latin typeface="Arial" panose="020B0604020202020204" pitchFamily="34" charset="0"/>
                <a:ea typeface="宋体" panose="02010600030101010101" pitchFamily="2" charset="-122"/>
              </a:rPr>
              <a:pPr fontAlgn="base">
                <a:spcBef>
                  <a:spcPct val="0"/>
                </a:spcBef>
                <a:spcAft>
                  <a:spcPct val="0"/>
                </a:spcAft>
                <a:defRPr/>
              </a:pPr>
              <a:t>2022/10/21</a:t>
            </a:fld>
            <a:endParaRPr lang="zh-CN" altLang="en-US" sz="2400">
              <a:solidFill>
                <a:srgbClr val="000000"/>
              </a:solidFill>
              <a:latin typeface="Arial" panose="020B0604020202020204" pitchFamily="34" charset="0"/>
              <a:ea typeface="宋体" panose="02010600030101010101" pitchFamily="2" charset="-122"/>
            </a:endParaRPr>
          </a:p>
        </p:txBody>
      </p:sp>
      <p:sp>
        <p:nvSpPr>
          <p:cNvPr id="4" name="Footer Placeholder 4"/>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zh-CN" altLang="zh-CN">
              <a:latin typeface="Arial" panose="020B0604020202020204" pitchFamily="34" charset="0"/>
              <a:ea typeface="宋体" panose="02010600030101010101" pitchFamily="2" charset="-122"/>
            </a:endParaRPr>
          </a:p>
        </p:txBody>
      </p:sp>
      <p:sp>
        <p:nvSpPr>
          <p:cNvPr id="5" name="Slide Number Placeholder 5"/>
          <p:cNvSpPr>
            <a:spLocks noGrp="1" noChangeArrowheads="1"/>
          </p:cNvSpPr>
          <p:nvPr>
            <p:ph type="sldNum" sz="quarter" idx="12"/>
          </p:nvPr>
        </p:nvSpPr>
        <p:spPr>
          <a:ln/>
        </p:spPr>
        <p:txBody>
          <a:bodyPr/>
          <a:lstStyle>
            <a:lvl1pPr>
              <a:defRPr/>
            </a:lvl1pPr>
          </a:lstStyle>
          <a:p>
            <a:pPr defTabSz="912261" fontAlgn="base">
              <a:spcBef>
                <a:spcPct val="0"/>
              </a:spcBef>
              <a:spcAft>
                <a:spcPct val="0"/>
              </a:spcAft>
              <a:defRPr/>
            </a:pPr>
            <a:fld id="{62E0817F-478C-43E8-B957-E97021C4B95C}" type="slidenum">
              <a:rPr lang="zh-CN" altLang="en-US" smtClean="0">
                <a:latin typeface="Arial" panose="020B0604020202020204" pitchFamily="34" charset="0"/>
                <a:ea typeface="宋体" panose="02010600030101010101" pitchFamily="2" charset="-122"/>
              </a:rPr>
              <a:pPr defTabSz="912261" fontAlgn="base">
                <a:spcBef>
                  <a:spcPct val="0"/>
                </a:spcBef>
                <a:spcAft>
                  <a:spcPct val="0"/>
                </a:spcAft>
                <a:defRPr/>
              </a:pPr>
              <a:t>‹#›</a:t>
            </a:fld>
            <a:endParaRPr lang="zh-CN" altLang="en-US" sz="2400">
              <a:solidFill>
                <a:srgbClr val="000000"/>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719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72096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230996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394328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321771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104372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219501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3A74A35-91C8-46C9-8B0F-B7AB210D34A3}" type="datetimeFigureOut">
              <a:rPr lang="zh-CN" altLang="en-US" smtClean="0"/>
              <a:t>2022/10/21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694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74A35-91C8-46C9-8B0F-B7AB210D34A3}" type="datetimeFigureOut">
              <a:rPr lang="zh-CN" altLang="en-US" smtClean="0"/>
              <a:t>2022/10/21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39B34-9EB4-4BD9-B918-58FB244BFA74}" type="slidenum">
              <a:rPr lang="zh-CN" altLang="en-US" smtClean="0"/>
              <a:t>‹#›</a:t>
            </a:fld>
            <a:endParaRPr lang="zh-CN" altLang="en-US"/>
          </a:p>
        </p:txBody>
      </p:sp>
    </p:spTree>
    <p:extLst>
      <p:ext uri="{BB962C8B-B14F-4D97-AF65-F5344CB8AC3E}">
        <p14:creationId xmlns:p14="http://schemas.microsoft.com/office/powerpoint/2010/main" val="67659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50B044-2F85-4439-AF07-2F5DDB68A958}"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2022/10/21</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063C9D-ABE5-47AC-B46C-8DEF1D9C616A}" type="slidenum">
              <a:rPr kumimoji="0" lang="zh-CN" altLang="en-US" sz="1200" b="0" i="0" u="none" strike="noStrike" kern="1200" cap="none" spc="0" normalizeH="0" baseline="0" noProof="0" smtClean="0">
                <a:ln>
                  <a:noFill/>
                </a:ln>
                <a:solidFill>
                  <a:srgbClr val="000000">
                    <a:tint val="75000"/>
                  </a:srgbClr>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97460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9.xml"/><Relationship Id="rId5" Type="http://schemas.openxmlformats.org/officeDocument/2006/relationships/tags" Target="../tags/tag5.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255278"/>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19142" y="1881164"/>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mn-lt"/>
              </a:rPr>
              <a:t>金融服务师认证培训</a:t>
            </a:r>
          </a:p>
        </p:txBody>
      </p:sp>
      <p:sp>
        <p:nvSpPr>
          <p:cNvPr id="5" name="文本框 6"/>
          <p:cNvSpPr txBox="1"/>
          <p:nvPr/>
        </p:nvSpPr>
        <p:spPr>
          <a:xfrm>
            <a:off x="2089350" y="2811300"/>
            <a:ext cx="8097388" cy="645160"/>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1200" cap="none" spc="0" normalizeH="0" baseline="0" noProof="0" dirty="0">
              <a:ln>
                <a:noFill/>
              </a:ln>
              <a:solidFill>
                <a:srgbClr val="FFFFFF"/>
              </a:solidFill>
              <a:effectLst/>
              <a:uLnTx/>
              <a:uFillTx/>
              <a:latin typeface="Microsoft YaHei Light" panose="020B0502040204020203" pitchFamily="34" charset="-122"/>
              <a:ea typeface="Microsoft YaHei Light" panose="020B0502040204020203" pitchFamily="34" charset="-122"/>
              <a:cs typeface="+mn-ea"/>
              <a:sym typeface="+mn-lt"/>
            </a:endParaRPr>
          </a:p>
        </p:txBody>
      </p:sp>
      <p:sp>
        <p:nvSpPr>
          <p:cNvPr id="7" name="Freeform 19"/>
          <p:cNvSpPr/>
          <p:nvPr/>
        </p:nvSpPr>
        <p:spPr bwMode="auto">
          <a:xfrm rot="5400000" flipH="1">
            <a:off x="4907006" y="-661857"/>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Tree>
    <p:extLst>
      <p:ext uri="{BB962C8B-B14F-4D97-AF65-F5344CB8AC3E}">
        <p14:creationId xmlns:p14="http://schemas.microsoft.com/office/powerpoint/2010/main" val="111977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贸易融资</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1987852"/>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商业银行贸易融资是基于商品交易买卖双方信用需求提供的融资，融资主体可以是买方，也可以是卖方。贸易融资分为国内贸易融资和国际贸易融资两大类。</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96917" y="845092"/>
            <a:ext cx="5486666" cy="4942507"/>
          </a:xfrm>
          <a:prstGeom prst="rect">
            <a:avLst/>
          </a:prstGeom>
          <a:noFill/>
        </p:spPr>
        <p:txBody>
          <a:bodyPr wrap="square" rtlCol="0">
            <a:spAutoFit/>
          </a:bodyPr>
          <a:lstStyle/>
          <a:p>
            <a:pPr algn="just">
              <a:lnSpc>
                <a:spcPct val="200000"/>
              </a:lnSpc>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、国际贸易融资</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国际贸易融资业务基础是境内外客户之间进行的跨境商品或服务贸易，按银行提供服务对象的不同可以分为两大类，一类是</a:t>
            </a:r>
            <a:r>
              <a:rPr lang="zh-CN" altLang="en-US" sz="1600" b="1" dirty="0">
                <a:solidFill>
                  <a:srgbClr val="00B0F0"/>
                </a:solidFill>
                <a:latin typeface="微软雅黑" panose="020B0503020204020204" pitchFamily="34" charset="-122"/>
                <a:ea typeface="微软雅黑" panose="020B0503020204020204" pitchFamily="34" charset="-122"/>
              </a:rPr>
              <a:t>进口方银行为进口商提供的服务</a:t>
            </a:r>
            <a:r>
              <a:rPr lang="zh-CN" altLang="en-US" sz="1600" dirty="0">
                <a:solidFill>
                  <a:schemeClr val="bg1"/>
                </a:solidFill>
                <a:latin typeface="微软雅黑" panose="020B0503020204020204" pitchFamily="34" charset="-122"/>
                <a:ea typeface="微软雅黑" panose="020B0503020204020204" pitchFamily="34" charset="-122"/>
              </a:rPr>
              <a:t>，另一类是</a:t>
            </a:r>
            <a:r>
              <a:rPr lang="zh-CN" altLang="en-US" sz="1600" b="1" dirty="0">
                <a:solidFill>
                  <a:srgbClr val="00B0F0"/>
                </a:solidFill>
                <a:latin typeface="微软雅黑" panose="020B0503020204020204" pitchFamily="34" charset="-122"/>
                <a:ea typeface="微软雅黑" panose="020B0503020204020204" pitchFamily="34" charset="-122"/>
              </a:rPr>
              <a:t>出口方银行为出口商提供的服务</a:t>
            </a:r>
            <a:r>
              <a:rPr lang="zh-CN" altLang="en-US" sz="1600" dirty="0">
                <a:solidFill>
                  <a:schemeClr val="bg1"/>
                </a:solidFill>
                <a:latin typeface="微软雅黑" panose="020B0503020204020204" pitchFamily="34" charset="-122"/>
                <a:ea typeface="微软雅黑" panose="020B0503020204020204" pitchFamily="34" charset="-122"/>
              </a:rPr>
              <a:t>。</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）信用证</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）打包贷款</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）押汇</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）保理</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）福费廷</a:t>
            </a:r>
          </a:p>
        </p:txBody>
      </p:sp>
    </p:spTree>
    <p:extLst>
      <p:ext uri="{BB962C8B-B14F-4D97-AF65-F5344CB8AC3E}">
        <p14:creationId xmlns:p14="http://schemas.microsoft.com/office/powerpoint/2010/main" val="4014861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贸易融资</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1987852"/>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商业银行贸易融资是基于商品交易买卖双方信用需求提供的融资，融资主体可以是买方，也可以是卖方。贸易融资分为国内贸易融资和国际贸易融资两大类。</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48365" y="1188214"/>
            <a:ext cx="5486666" cy="3465179"/>
          </a:xfrm>
          <a:prstGeom prst="rect">
            <a:avLst/>
          </a:prstGeom>
          <a:noFill/>
        </p:spPr>
        <p:txBody>
          <a:bodyPr wrap="square" rtlCol="0">
            <a:spAutoFit/>
          </a:bodyPr>
          <a:lstStyle/>
          <a:p>
            <a:pPr algn="just">
              <a:lnSpc>
                <a:spcPct val="200000"/>
              </a:lnSpc>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、商业汇票的承兑与贴现</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商业汇票的承兑是指银行作为付款人，</a:t>
            </a:r>
            <a:r>
              <a:rPr lang="zh-CN" altLang="en-US" sz="1600" b="1" dirty="0">
                <a:solidFill>
                  <a:srgbClr val="00B0F0"/>
                </a:solidFill>
                <a:latin typeface="微软雅黑" panose="020B0503020204020204" pitchFamily="34" charset="-122"/>
                <a:ea typeface="微软雅黑" panose="020B0503020204020204" pitchFamily="34" charset="-122"/>
              </a:rPr>
              <a:t>根据出票人的申请，承诺在汇票到期日对收款人或持票人无条件支付汇票金额的票据行为</a:t>
            </a:r>
            <a:r>
              <a:rPr lang="zh-CN" altLang="en-US" sz="1600" dirty="0">
                <a:solidFill>
                  <a:schemeClr val="bg1"/>
                </a:solidFill>
                <a:latin typeface="微软雅黑" panose="020B0503020204020204" pitchFamily="34" charset="-122"/>
                <a:ea typeface="微软雅黑" panose="020B0503020204020204" pitchFamily="34" charset="-122"/>
              </a:rPr>
              <a:t>。商业汇票承兑是银行的表外信贷业务。</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商业汇票贴现是指商业汇票的合法持票人，在商业汇票到期以前为获取票款，由持票人或第三人向金融机构贴付一定的利息后，以背书方式将票据转让给金融机构。</a:t>
            </a:r>
          </a:p>
        </p:txBody>
      </p:sp>
    </p:spTree>
    <p:extLst>
      <p:ext uri="{BB962C8B-B14F-4D97-AF65-F5344CB8AC3E}">
        <p14:creationId xmlns:p14="http://schemas.microsoft.com/office/powerpoint/2010/main" val="45381900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保证业务</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1987852"/>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保证业务是指银行应申请人的请求，向受益人开立书面信用担保凭证，</a:t>
            </a:r>
            <a:r>
              <a:rPr lang="zh-CN" altLang="en-US" sz="1600" b="1" dirty="0">
                <a:solidFill>
                  <a:srgbClr val="004D73"/>
                </a:solidFill>
                <a:latin typeface="微软雅黑" panose="020B0503020204020204" pitchFamily="34" charset="-122"/>
                <a:ea typeface="微软雅黑" panose="020B0503020204020204" pitchFamily="34" charset="-122"/>
              </a:rPr>
              <a:t>保证在申请人未能按双方协议履行其责任或义务时，由银行代其按照约定履行一定金额的某种支付或经济赔偿责任的信贷业务产品</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48365" y="1278223"/>
            <a:ext cx="5486666" cy="3957622"/>
          </a:xfrm>
          <a:prstGeom prst="rect">
            <a:avLst/>
          </a:prstGeom>
          <a:noFill/>
        </p:spPr>
        <p:txBody>
          <a:bodyPr wrap="square" rtlCol="0">
            <a:spAutoFit/>
          </a:bodyPr>
          <a:lstStyle/>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保证业务分为</a:t>
            </a:r>
            <a:r>
              <a:rPr lang="zh-CN" altLang="en-US" sz="1600" b="1" dirty="0">
                <a:solidFill>
                  <a:srgbClr val="00B0F0"/>
                </a:solidFill>
                <a:latin typeface="微软雅黑" panose="020B0503020204020204" pitchFamily="34" charset="-122"/>
                <a:ea typeface="微软雅黑" panose="020B0503020204020204" pitchFamily="34" charset="-122"/>
              </a:rPr>
              <a:t>融资性保证业务</a:t>
            </a:r>
            <a:r>
              <a:rPr lang="zh-CN" altLang="en-US" sz="1600" dirty="0">
                <a:solidFill>
                  <a:schemeClr val="bg1"/>
                </a:solidFill>
                <a:latin typeface="微软雅黑" panose="020B0503020204020204" pitchFamily="34" charset="-122"/>
                <a:ea typeface="微软雅黑" panose="020B0503020204020204" pitchFamily="34" charset="-122"/>
              </a:rPr>
              <a:t>和</a:t>
            </a:r>
            <a:r>
              <a:rPr lang="zh-CN" altLang="en-US" sz="1600" b="1" dirty="0">
                <a:solidFill>
                  <a:srgbClr val="00B0F0"/>
                </a:solidFill>
                <a:latin typeface="微软雅黑" panose="020B0503020204020204" pitchFamily="34" charset="-122"/>
                <a:ea typeface="微软雅黑" panose="020B0503020204020204" pitchFamily="34" charset="-122"/>
              </a:rPr>
              <a:t>非融资性保证业务</a:t>
            </a:r>
            <a:r>
              <a:rPr lang="zh-CN" altLang="en-US" sz="1600" dirty="0">
                <a:solidFill>
                  <a:schemeClr val="bg1"/>
                </a:solidFill>
                <a:latin typeface="微软雅黑" panose="020B0503020204020204" pitchFamily="34" charset="-122"/>
                <a:ea typeface="微软雅黑" panose="020B0503020204020204" pitchFamily="34" charset="-122"/>
              </a:rPr>
              <a:t>两大类。</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融资性保证业务主要有借款保证、债券偿付保证等</a:t>
            </a:r>
            <a:r>
              <a:rPr lang="en-US" altLang="zh-CN" sz="1600" dirty="0">
                <a:solidFill>
                  <a:schemeClr val="bg1"/>
                </a:solidFill>
                <a:latin typeface="微软雅黑" panose="020B0503020204020204" pitchFamily="34" charset="-122"/>
                <a:ea typeface="微软雅黑" panose="020B0503020204020204" pitchFamily="34" charset="-122"/>
              </a:rPr>
              <a:t>;</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非融资性保证业务较常见的产品有</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algn="just">
              <a:lnSpc>
                <a:spcPct val="200000"/>
              </a:lnSpc>
              <a:buAutoNum type="arabicPeriod"/>
            </a:pPr>
            <a:r>
              <a:rPr lang="zh-CN" altLang="en-US" sz="1600" dirty="0">
                <a:solidFill>
                  <a:schemeClr val="bg1"/>
                </a:solidFill>
                <a:latin typeface="微软雅黑" panose="020B0503020204020204" pitchFamily="34" charset="-122"/>
                <a:ea typeface="微软雅黑" panose="020B0503020204020204" pitchFamily="34" charset="-122"/>
              </a:rPr>
              <a:t>投标保证</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algn="just">
              <a:lnSpc>
                <a:spcPct val="200000"/>
              </a:lnSpc>
              <a:buAutoNum type="arabicPeriod"/>
            </a:pPr>
            <a:r>
              <a:rPr lang="zh-CN" altLang="en-US" sz="1600" dirty="0">
                <a:solidFill>
                  <a:schemeClr val="bg1"/>
                </a:solidFill>
                <a:latin typeface="微软雅黑" panose="020B0503020204020204" pitchFamily="34" charset="-122"/>
                <a:ea typeface="微软雅黑" panose="020B0503020204020204" pitchFamily="34" charset="-122"/>
              </a:rPr>
              <a:t>履约保证</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algn="just">
              <a:lnSpc>
                <a:spcPct val="200000"/>
              </a:lnSpc>
              <a:buAutoNum type="arabicPeriod"/>
            </a:pPr>
            <a:r>
              <a:rPr lang="zh-CN" altLang="en-US" sz="1600" dirty="0">
                <a:solidFill>
                  <a:schemeClr val="bg1"/>
                </a:solidFill>
                <a:latin typeface="微软雅黑" panose="020B0503020204020204" pitchFamily="34" charset="-122"/>
                <a:ea typeface="微软雅黑" panose="020B0503020204020204" pitchFamily="34" charset="-122"/>
              </a:rPr>
              <a:t>预收</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付</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款退款保证</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algn="just">
              <a:lnSpc>
                <a:spcPct val="200000"/>
              </a:lnSpc>
              <a:buAutoNum type="arabicPeriod"/>
            </a:pPr>
            <a:r>
              <a:rPr lang="zh-CN" altLang="en-US" sz="1600" dirty="0">
                <a:solidFill>
                  <a:schemeClr val="bg1"/>
                </a:solidFill>
                <a:latin typeface="微软雅黑" panose="020B0503020204020204" pitchFamily="34" charset="-122"/>
                <a:ea typeface="微软雅黑" panose="020B0503020204020204" pitchFamily="34" charset="-122"/>
              </a:rPr>
              <a:t>质量保证</a:t>
            </a:r>
            <a:endParaRPr lang="en-US" altLang="zh-CN" sz="1600" dirty="0">
              <a:solidFill>
                <a:schemeClr val="bg1"/>
              </a:solidFill>
              <a:latin typeface="微软雅黑" panose="020B0503020204020204" pitchFamily="34" charset="-122"/>
              <a:ea typeface="微软雅黑" panose="020B0503020204020204" pitchFamily="34" charset="-122"/>
            </a:endParaRPr>
          </a:p>
          <a:p>
            <a:pPr marL="342900" indent="-342900" algn="just">
              <a:lnSpc>
                <a:spcPct val="200000"/>
              </a:lnSpc>
              <a:buAutoNum type="arabicPeriod"/>
            </a:pPr>
            <a:r>
              <a:rPr lang="zh-CN" altLang="en-US" sz="1600" dirty="0">
                <a:solidFill>
                  <a:schemeClr val="bg1"/>
                </a:solidFill>
                <a:latin typeface="微软雅黑" panose="020B0503020204020204" pitchFamily="34" charset="-122"/>
                <a:ea typeface="微软雅黑" panose="020B0503020204020204" pitchFamily="34" charset="-122"/>
              </a:rPr>
              <a:t>付款保证</a:t>
            </a:r>
          </a:p>
        </p:txBody>
      </p:sp>
    </p:spTree>
    <p:extLst>
      <p:ext uri="{BB962C8B-B14F-4D97-AF65-F5344CB8AC3E}">
        <p14:creationId xmlns:p14="http://schemas.microsoft.com/office/powerpoint/2010/main" val="127618076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p:cNvSpPr/>
          <p:nvPr/>
        </p:nvSpPr>
        <p:spPr>
          <a:xfrm>
            <a:off x="0" y="0"/>
            <a:ext cx="12192000" cy="6858000"/>
          </a:xfrm>
          <a:prstGeom prst="rect">
            <a:avLst/>
          </a:prstGeom>
          <a:blipFill>
            <a:blip r:embed="rId2"/>
            <a:srcRect/>
            <a:stretch>
              <a:fillRect t="-68518" b="-685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sp>
        <p:nvSpPr>
          <p:cNvPr id="3" name="Pentagon 8"/>
          <p:cNvSpPr/>
          <p:nvPr/>
        </p:nvSpPr>
        <p:spPr>
          <a:xfrm rot="5400000">
            <a:off x="3850550" y="-2309066"/>
            <a:ext cx="4490900" cy="10531420"/>
          </a:xfrm>
          <a:prstGeom prst="homePlate">
            <a:avLst>
              <a:gd name="adj" fmla="val 29908"/>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h-TH" sz="1800" b="0" i="0" u="none" strike="noStrike" kern="1200" cap="none" spc="0" normalizeH="0" baseline="0" noProof="0">
              <a:ln>
                <a:noFill/>
              </a:ln>
              <a:solidFill>
                <a:srgbClr val="FBFBFB"/>
              </a:solidFill>
              <a:effectLst/>
              <a:uLnTx/>
              <a:uFillTx/>
              <a:latin typeface="微软雅黑" panose="020B0503020204020204" pitchFamily="34" charset="-122"/>
              <a:ea typeface="微软雅黑" panose="020B0503020204020204" pitchFamily="34" charset="-122"/>
              <a:cs typeface="+mn-cs"/>
              <a:sym typeface="+mn-lt"/>
            </a:endParaRPr>
          </a:p>
        </p:txBody>
      </p:sp>
      <p:sp>
        <p:nvSpPr>
          <p:cNvPr id="4" name="Title 5"/>
          <p:cNvSpPr txBox="1"/>
          <p:nvPr/>
        </p:nvSpPr>
        <p:spPr>
          <a:xfrm>
            <a:off x="1861186" y="2389781"/>
            <a:ext cx="8553713" cy="7989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j-cs"/>
                <a:sym typeface="+mn-lt"/>
              </a:rPr>
              <a:t>谢谢观看</a:t>
            </a:r>
          </a:p>
        </p:txBody>
      </p:sp>
      <p:sp>
        <p:nvSpPr>
          <p:cNvPr id="7" name="Freeform 19"/>
          <p:cNvSpPr/>
          <p:nvPr/>
        </p:nvSpPr>
        <p:spPr bwMode="auto">
          <a:xfrm rot="5400000" flipH="1">
            <a:off x="4907006" y="-715645"/>
            <a:ext cx="2462075" cy="12276083"/>
          </a:xfrm>
          <a:custGeom>
            <a:avLst/>
            <a:gdLst>
              <a:gd name="T0" fmla="*/ 453 w 453"/>
              <a:gd name="T1" fmla="*/ 4 h 814"/>
              <a:gd name="T2" fmla="*/ 284 w 453"/>
              <a:gd name="T3" fmla="*/ 4 h 814"/>
              <a:gd name="T4" fmla="*/ 286 w 453"/>
              <a:gd name="T5" fmla="*/ 0 h 814"/>
              <a:gd name="T6" fmla="*/ 0 w 453"/>
              <a:gd name="T7" fmla="*/ 414 h 814"/>
              <a:gd name="T8" fmla="*/ 275 w 453"/>
              <a:gd name="T9" fmla="*/ 814 h 814"/>
              <a:gd name="T10" fmla="*/ 444 w 453"/>
              <a:gd name="T11" fmla="*/ 814 h 814"/>
              <a:gd name="T12" fmla="*/ 166 w 453"/>
              <a:gd name="T13" fmla="*/ 416 h 814"/>
              <a:gd name="T14" fmla="*/ 453 w 453"/>
              <a:gd name="T15" fmla="*/ 4 h 8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814">
                <a:moveTo>
                  <a:pt x="453" y="4"/>
                </a:moveTo>
                <a:lnTo>
                  <a:pt x="284" y="4"/>
                </a:lnTo>
                <a:lnTo>
                  <a:pt x="286" y="0"/>
                </a:lnTo>
                <a:lnTo>
                  <a:pt x="0" y="414"/>
                </a:lnTo>
                <a:lnTo>
                  <a:pt x="275" y="814"/>
                </a:lnTo>
                <a:lnTo>
                  <a:pt x="444" y="814"/>
                </a:lnTo>
                <a:lnTo>
                  <a:pt x="166" y="416"/>
                </a:lnTo>
                <a:lnTo>
                  <a:pt x="453" y="4"/>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sym typeface="+mn-lt"/>
            </a:endParaRPr>
          </a:p>
        </p:txBody>
      </p:sp>
      <p:sp>
        <p:nvSpPr>
          <p:cNvPr id="8" name="文本框 7"/>
          <p:cNvSpPr txBox="1"/>
          <p:nvPr/>
        </p:nvSpPr>
        <p:spPr>
          <a:xfrm>
            <a:off x="3048000" y="3106420"/>
            <a:ext cx="6096000" cy="36830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369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8310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7983"/>
            <a:ext cx="12192000" cy="2635177"/>
            <a:chOff x="0" y="-7983"/>
            <a:chExt cx="12192000" cy="2860920"/>
          </a:xfrm>
        </p:grpSpPr>
        <p:sp useBgFill="1">
          <p:nvSpPr>
            <p:cNvPr id="22" name="í$ḷïḑé"/>
            <p:cNvSpPr/>
            <p:nvPr/>
          </p:nvSpPr>
          <p:spPr>
            <a:xfrm>
              <a:off x="0" y="4589"/>
              <a:ext cx="12192000" cy="2848347"/>
            </a:xfrm>
            <a:prstGeom prst="roundRect">
              <a:avLst>
                <a:gd name="adj" fmla="val 0"/>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3" name="ïS1íḍè"/>
            <p:cNvSpPr/>
            <p:nvPr/>
          </p:nvSpPr>
          <p:spPr>
            <a:xfrm>
              <a:off x="669925" y="-7983"/>
              <a:ext cx="10851358" cy="2860920"/>
            </a:xfrm>
            <a:prstGeom prst="rect">
              <a:avLst/>
            </a:prstGeom>
            <a:solidFill>
              <a:schemeClr val="accent1"/>
            </a:solidFill>
            <a:ln>
              <a:noFill/>
            </a:ln>
            <a:effectLst>
              <a:outerShdw blurRad="63500" sx="102000" sy="102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4" name="ïşlîḓé"/>
            <p:cNvSpPr txBox="1"/>
            <p:nvPr/>
          </p:nvSpPr>
          <p:spPr>
            <a:xfrm>
              <a:off x="669925" y="1285201"/>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CONTENTS</a:t>
              </a:r>
              <a:endParaRPr kumimoji="0" lang="zh-CN" altLang="en-US" sz="4800" b="1" i="0" u="none" strike="noStrike" kern="1200" cap="none" spc="60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3" name="ïşlîḓé"/>
            <p:cNvSpPr txBox="1"/>
            <p:nvPr/>
          </p:nvSpPr>
          <p:spPr>
            <a:xfrm>
              <a:off x="669925" y="471106"/>
              <a:ext cx="10851357" cy="956309"/>
            </a:xfrm>
            <a:prstGeom prst="rect">
              <a:avLst/>
            </a:prstGeom>
          </p:spPr>
          <p:txBody>
            <a:bodyPr vert="horz" wrap="square" lIns="91440" tIns="45720" rIns="91440" bIns="45720" rtlCol="0" anchor="b">
              <a:noAutofit/>
            </a:bodyPr>
            <a:lstStyle>
              <a:lvl1pPr algn="l" defTabSz="914400" rtl="0" eaLnBrk="1" latinLnBrk="0" hangingPunct="1">
                <a:lnSpc>
                  <a:spcPct val="100000"/>
                </a:lnSpc>
                <a:spcBef>
                  <a:spcPct val="0"/>
                </a:spcBef>
                <a:buNone/>
                <a:defRPr sz="2800" b="1" kern="1200">
                  <a:solidFill>
                    <a:schemeClr val="tx1"/>
                  </a:solidFill>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8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rPr>
                <a:t>目录</a:t>
              </a:r>
              <a:endParaRPr kumimoji="0" lang="zh-CN" altLang="en-US" sz="6000" b="0" i="0" u="none" strike="noStrike" kern="1200" cap="none" spc="600" normalizeH="0" baseline="0" noProof="0" dirty="0">
                <a:ln>
                  <a:noFill/>
                </a:ln>
                <a:solidFill>
                  <a:srgbClr val="FFFFFF"/>
                </a:solidFill>
                <a:effectLst/>
                <a:uLnTx/>
                <a:uFillTx/>
                <a:latin typeface="FZQingKeBenYueSongS-R-GB" panose="02000000000000000000" pitchFamily="2" charset="-122"/>
                <a:ea typeface="FZQingKeBenYueSongS-R-GB" panose="02000000000000000000" pitchFamily="2" charset="-122"/>
                <a:cs typeface="+mn-ea"/>
                <a:sym typeface="思源黑体" panose="020B0500000000000000" pitchFamily="34" charset="-122"/>
              </a:endParaRPr>
            </a:p>
          </p:txBody>
        </p:sp>
      </p:grpSp>
      <p:grpSp>
        <p:nvGrpSpPr>
          <p:cNvPr id="29" name="iṧľîḑè">
            <a:extLst>
              <a:ext uri="{FF2B5EF4-FFF2-40B4-BE49-F238E27FC236}">
                <a16:creationId xmlns:a16="http://schemas.microsoft.com/office/drawing/2014/main" id="{71294AAB-5497-44CC-90FA-1412853D39EB}"/>
              </a:ext>
            </a:extLst>
          </p:cNvPr>
          <p:cNvGrpSpPr/>
          <p:nvPr/>
        </p:nvGrpSpPr>
        <p:grpSpPr>
          <a:xfrm>
            <a:off x="680144" y="4450658"/>
            <a:ext cx="2804062" cy="1744681"/>
            <a:chOff x="1536059" y="1595209"/>
            <a:chExt cx="2804062" cy="1744681"/>
          </a:xfrm>
        </p:grpSpPr>
        <p:sp>
          <p:nvSpPr>
            <p:cNvPr id="30" name="iṥľîďê">
              <a:extLst>
                <a:ext uri="{FF2B5EF4-FFF2-40B4-BE49-F238E27FC236}">
                  <a16:creationId xmlns:a16="http://schemas.microsoft.com/office/drawing/2014/main" id="{B434BD01-4A2F-4E7C-A5EA-C54036D5565C}"/>
                </a:ext>
              </a:extLst>
            </p:cNvPr>
            <p:cNvSpPr/>
            <p:nvPr/>
          </p:nvSpPr>
          <p:spPr>
            <a:xfrm>
              <a:off x="1536059" y="2077292"/>
              <a:ext cx="864096" cy="864096"/>
            </a:xfrm>
            <a:prstGeom prst="rect">
              <a:avLst/>
            </a:prstGeom>
            <a:solidFill>
              <a:srgbClr val="004D7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1" name="íŝliďé">
              <a:extLst>
                <a:ext uri="{FF2B5EF4-FFF2-40B4-BE49-F238E27FC236}">
                  <a16:creationId xmlns:a16="http://schemas.microsoft.com/office/drawing/2014/main" id="{B78CB039-5249-48CF-BA42-F8FA129109EB}"/>
                </a:ext>
              </a:extLst>
            </p:cNvPr>
            <p:cNvSpPr txBox="1"/>
            <p:nvPr/>
          </p:nvSpPr>
          <p:spPr>
            <a:xfrm>
              <a:off x="1656069" y="17702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1</a:t>
              </a:r>
            </a:p>
          </p:txBody>
        </p:sp>
        <p:sp>
          <p:nvSpPr>
            <p:cNvPr id="32" name="íşḷïďê">
              <a:extLst>
                <a:ext uri="{FF2B5EF4-FFF2-40B4-BE49-F238E27FC236}">
                  <a16:creationId xmlns:a16="http://schemas.microsoft.com/office/drawing/2014/main" id="{25159327-74FA-4DF4-9BBE-2FC9A23AC7AA}"/>
                </a:ext>
              </a:extLst>
            </p:cNvPr>
            <p:cNvSpPr/>
            <p:nvPr/>
          </p:nvSpPr>
          <p:spPr>
            <a:xfrm>
              <a:off x="2399253" y="1595209"/>
              <a:ext cx="1940868" cy="864096"/>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spc="600" dirty="0">
                  <a:solidFill>
                    <a:srgbClr val="004D73"/>
                  </a:solidFill>
                  <a:latin typeface="思源黑体" panose="020B0500000000000000" pitchFamily="34" charset="-122"/>
                  <a:ea typeface="思源黑体" panose="020B0500000000000000" pitchFamily="34" charset="-122"/>
                  <a:cs typeface="+mn-ea"/>
                  <a:sym typeface="思源黑体" panose="020B0500000000000000" pitchFamily="34" charset="-122"/>
                </a:rPr>
                <a:t>融资实务</a:t>
              </a:r>
              <a:r>
                <a:rPr kumimoji="0" lang="zh-CN" altLang="en-US" sz="2400" b="1" i="0" u="none" strike="noStrike" kern="1200" cap="none" spc="60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基础知识</a:t>
              </a:r>
            </a:p>
          </p:txBody>
        </p:sp>
      </p:grpSp>
      <p:grpSp>
        <p:nvGrpSpPr>
          <p:cNvPr id="34" name="îślíḋè">
            <a:extLst>
              <a:ext uri="{FF2B5EF4-FFF2-40B4-BE49-F238E27FC236}">
                <a16:creationId xmlns:a16="http://schemas.microsoft.com/office/drawing/2014/main" id="{F67C17C8-A6A9-4C7F-9A30-C423E4264F8A}"/>
              </a:ext>
            </a:extLst>
          </p:cNvPr>
          <p:cNvGrpSpPr/>
          <p:nvPr/>
        </p:nvGrpSpPr>
        <p:grpSpPr>
          <a:xfrm>
            <a:off x="3716500" y="3148473"/>
            <a:ext cx="3328952" cy="1651908"/>
            <a:chOff x="1516246" y="265729"/>
            <a:chExt cx="3328952" cy="1651908"/>
          </a:xfrm>
        </p:grpSpPr>
        <p:sp>
          <p:nvSpPr>
            <p:cNvPr id="35" name="iṩlíḍe">
              <a:extLst>
                <a:ext uri="{FF2B5EF4-FFF2-40B4-BE49-F238E27FC236}">
                  <a16:creationId xmlns:a16="http://schemas.microsoft.com/office/drawing/2014/main" id="{516B9F6B-D69E-438D-8638-4E84CBD54C60}"/>
                </a:ext>
              </a:extLst>
            </p:cNvPr>
            <p:cNvSpPr/>
            <p:nvPr/>
          </p:nvSpPr>
          <p:spPr>
            <a:xfrm>
              <a:off x="1516246" y="655039"/>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6" name="îśļiḓe">
              <a:extLst>
                <a:ext uri="{FF2B5EF4-FFF2-40B4-BE49-F238E27FC236}">
                  <a16:creationId xmlns:a16="http://schemas.microsoft.com/office/drawing/2014/main" id="{FE8BB4FC-C43E-4452-9844-6C3F25D7992C}"/>
                </a:ext>
              </a:extLst>
            </p:cNvPr>
            <p:cNvSpPr txBox="1"/>
            <p:nvPr/>
          </p:nvSpPr>
          <p:spPr>
            <a:xfrm>
              <a:off x="1639025" y="347977"/>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a:t>
              </a:r>
            </a:p>
          </p:txBody>
        </p:sp>
        <p:sp>
          <p:nvSpPr>
            <p:cNvPr id="37" name="iṩļiḑe">
              <a:extLst>
                <a:ext uri="{FF2B5EF4-FFF2-40B4-BE49-F238E27FC236}">
                  <a16:creationId xmlns:a16="http://schemas.microsoft.com/office/drawing/2014/main" id="{5CE66759-1A0C-44E7-A0B8-9E796CFBAA45}"/>
                </a:ext>
              </a:extLst>
            </p:cNvPr>
            <p:cNvSpPr/>
            <p:nvPr/>
          </p:nvSpPr>
          <p:spPr>
            <a:xfrm>
              <a:off x="2529988" y="265729"/>
              <a:ext cx="2315210" cy="825907"/>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2400" b="1" i="0" u="none" strike="noStrike" kern="1200" cap="none" spc="600" normalizeH="0" baseline="0" noProof="0" dirty="0">
                  <a:ln>
                    <a:noFill/>
                  </a:ln>
                  <a:solidFill>
                    <a:schemeClr val="bg2">
                      <a:lumMod val="50000"/>
                    </a:schemeClr>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贷前申请受理和调查</a:t>
              </a:r>
            </a:p>
          </p:txBody>
        </p:sp>
      </p:grpSp>
      <p:grpSp>
        <p:nvGrpSpPr>
          <p:cNvPr id="38" name="íSḷîḓè">
            <a:extLst>
              <a:ext uri="{FF2B5EF4-FFF2-40B4-BE49-F238E27FC236}">
                <a16:creationId xmlns:a16="http://schemas.microsoft.com/office/drawing/2014/main" id="{6FF99B00-CE0A-42C8-A5F2-8F0666CACDF3}"/>
              </a:ext>
            </a:extLst>
          </p:cNvPr>
          <p:cNvGrpSpPr/>
          <p:nvPr/>
        </p:nvGrpSpPr>
        <p:grpSpPr>
          <a:xfrm>
            <a:off x="6042681" y="4411479"/>
            <a:ext cx="2804062" cy="1569660"/>
            <a:chOff x="1198262" y="1556030"/>
            <a:chExt cx="2804062" cy="1569660"/>
          </a:xfrm>
        </p:grpSpPr>
        <p:sp>
          <p:nvSpPr>
            <p:cNvPr id="39" name="íṡlïdé">
              <a:extLst>
                <a:ext uri="{FF2B5EF4-FFF2-40B4-BE49-F238E27FC236}">
                  <a16:creationId xmlns:a16="http://schemas.microsoft.com/office/drawing/2014/main" id="{74E56A9A-9C0D-4357-87C0-7B0CB6221A2C}"/>
                </a:ext>
              </a:extLst>
            </p:cNvPr>
            <p:cNvSpPr/>
            <p:nvPr/>
          </p:nvSpPr>
          <p:spPr>
            <a:xfrm>
              <a:off x="1198262" y="1863092"/>
              <a:ext cx="864096" cy="864096"/>
            </a:xfrm>
            <a:prstGeom prst="rect">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0" name="îš1ïḍè">
              <a:extLst>
                <a:ext uri="{FF2B5EF4-FFF2-40B4-BE49-F238E27FC236}">
                  <a16:creationId xmlns:a16="http://schemas.microsoft.com/office/drawing/2014/main" id="{7FBEFE02-53F5-4B21-880B-30B6FD319597}"/>
                </a:ext>
              </a:extLst>
            </p:cNvPr>
            <p:cNvSpPr txBox="1"/>
            <p:nvPr/>
          </p:nvSpPr>
          <p:spPr>
            <a:xfrm>
              <a:off x="1318271" y="1556030"/>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3</a:t>
              </a:r>
            </a:p>
          </p:txBody>
        </p:sp>
        <p:sp>
          <p:nvSpPr>
            <p:cNvPr id="41" name="îSlíḍé">
              <a:extLst>
                <a:ext uri="{FF2B5EF4-FFF2-40B4-BE49-F238E27FC236}">
                  <a16:creationId xmlns:a16="http://schemas.microsoft.com/office/drawing/2014/main" id="{3B123F82-7402-4373-A712-8E18C747BE50}"/>
                </a:ext>
              </a:extLst>
            </p:cNvPr>
            <p:cNvSpPr/>
            <p:nvPr/>
          </p:nvSpPr>
          <p:spPr>
            <a:xfrm>
              <a:off x="2061456" y="1863092"/>
              <a:ext cx="1940868" cy="382013"/>
            </a:xfrm>
            <a:prstGeom prst="rect">
              <a:avLst/>
            </a:prstGeom>
          </p:spPr>
          <p:txBody>
            <a:bodyPr wrap="square" lIns="91440" tIns="45720" rIns="91440" bIns="45720" anchor="b">
              <a:noAutofit/>
            </a:bodyPr>
            <a:lstStyle/>
            <a:p>
              <a:pPr>
                <a:defRPr/>
              </a:pPr>
              <a:r>
                <a:rPr lang="zh-CN" altLang="en-US" sz="2400" b="1" spc="600" dirty="0">
                  <a:solidFill>
                    <a:schemeClr val="bg2">
                      <a:lumMod val="50000"/>
                    </a:schemeClr>
                  </a:solidFill>
                  <a:ea typeface="思源黑体" panose="020B0500000000000000" pitchFamily="34" charset="-122"/>
                  <a:cs typeface="+mn-ea"/>
                  <a:sym typeface="思源黑体" panose="020B0500000000000000" pitchFamily="34" charset="-122"/>
                </a:rPr>
                <a:t>贷款分析</a:t>
              </a:r>
            </a:p>
          </p:txBody>
        </p:sp>
      </p:grpSp>
      <p:grpSp>
        <p:nvGrpSpPr>
          <p:cNvPr id="42" name="组合 41">
            <a:extLst>
              <a:ext uri="{FF2B5EF4-FFF2-40B4-BE49-F238E27FC236}">
                <a16:creationId xmlns:a16="http://schemas.microsoft.com/office/drawing/2014/main" id="{FD259F85-4794-40FB-A5D3-6C1C73422CC2}"/>
              </a:ext>
            </a:extLst>
          </p:cNvPr>
          <p:cNvGrpSpPr/>
          <p:nvPr/>
        </p:nvGrpSpPr>
        <p:grpSpPr>
          <a:xfrm>
            <a:off x="9034122" y="3059649"/>
            <a:ext cx="2804062" cy="1569660"/>
            <a:chOff x="10227816" y="2857066"/>
            <a:chExt cx="2804062" cy="1569660"/>
          </a:xfrm>
        </p:grpSpPr>
        <p:sp>
          <p:nvSpPr>
            <p:cNvPr id="43" name="í$ḷïḋé">
              <a:extLst>
                <a:ext uri="{FF2B5EF4-FFF2-40B4-BE49-F238E27FC236}">
                  <a16:creationId xmlns:a16="http://schemas.microsoft.com/office/drawing/2014/main" id="{7FCB5FDF-9700-47EF-81A8-D862B8C19CAB}"/>
                </a:ext>
              </a:extLst>
            </p:cNvPr>
            <p:cNvSpPr/>
            <p:nvPr/>
          </p:nvSpPr>
          <p:spPr>
            <a:xfrm>
              <a:off x="10227816" y="3164128"/>
              <a:ext cx="864096" cy="86409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44" name="ïsḻíde">
              <a:extLst>
                <a:ext uri="{FF2B5EF4-FFF2-40B4-BE49-F238E27FC236}">
                  <a16:creationId xmlns:a16="http://schemas.microsoft.com/office/drawing/2014/main" id="{5CE59549-0CF5-4C86-9006-FEBA9F35D911}"/>
                </a:ext>
              </a:extLst>
            </p:cNvPr>
            <p:cNvSpPr txBox="1"/>
            <p:nvPr/>
          </p:nvSpPr>
          <p:spPr>
            <a:xfrm>
              <a:off x="10322077" y="2857066"/>
              <a:ext cx="869149" cy="1569660"/>
            </a:xfrm>
            <a:prstGeom prst="rect">
              <a:avLst/>
            </a:prstGeom>
            <a:noFill/>
          </p:spPr>
          <p:txBody>
            <a:bodyPr wrap="square" lIns="91440" tIns="45720" rIns="91440" bIns="4572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a:noFill/>
                  </a:ln>
                  <a:solidFill>
                    <a:srgbClr val="FFFFFF"/>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4</a:t>
              </a:r>
            </a:p>
          </p:txBody>
        </p:sp>
        <p:sp>
          <p:nvSpPr>
            <p:cNvPr id="45" name="ïṧlïḑê">
              <a:extLst>
                <a:ext uri="{FF2B5EF4-FFF2-40B4-BE49-F238E27FC236}">
                  <a16:creationId xmlns:a16="http://schemas.microsoft.com/office/drawing/2014/main" id="{5F12C70D-8D92-4527-A5F9-DD6621087330}"/>
                </a:ext>
              </a:extLst>
            </p:cNvPr>
            <p:cNvSpPr/>
            <p:nvPr/>
          </p:nvSpPr>
          <p:spPr>
            <a:xfrm>
              <a:off x="11091010" y="3164128"/>
              <a:ext cx="1940868" cy="382013"/>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600" normalizeH="0" baseline="0" noProof="0" dirty="0">
                  <a:ln>
                    <a:noFill/>
                  </a:ln>
                  <a:solidFill>
                    <a:schemeClr val="bg2">
                      <a:lumMod val="50000"/>
                    </a:schemeClr>
                  </a:solidFill>
                  <a:effectLst/>
                  <a:uLnTx/>
                  <a:uFillTx/>
                  <a:latin typeface="等线"/>
                  <a:ea typeface="思源黑体" panose="020B0500000000000000" pitchFamily="34" charset="-122"/>
                  <a:cs typeface="+mn-ea"/>
                  <a:sym typeface="思源黑体" panose="020B0500000000000000" pitchFamily="34" charset="-122"/>
                </a:rPr>
                <a:t>贷后风险</a:t>
              </a:r>
            </a:p>
          </p:txBody>
        </p:sp>
      </p:grpSp>
      <p:sp>
        <p:nvSpPr>
          <p:cNvPr id="46" name="PA-文本框 42">
            <a:extLst>
              <a:ext uri="{FF2B5EF4-FFF2-40B4-BE49-F238E27FC236}">
                <a16:creationId xmlns:a16="http://schemas.microsoft.com/office/drawing/2014/main" id="{1ABB4999-53E1-43B1-A4DD-91EF78D2A244}"/>
              </a:ext>
            </a:extLst>
          </p:cNvPr>
          <p:cNvSpPr txBox="1"/>
          <p:nvPr>
            <p:custDataLst>
              <p:tags r:id="rId2"/>
            </p:custDataLst>
          </p:nvPr>
        </p:nvSpPr>
        <p:spPr>
          <a:xfrm>
            <a:off x="1543338" y="5328793"/>
            <a:ext cx="1938154" cy="613694"/>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lvl="0">
              <a:lnSpc>
                <a:spcPct val="150000"/>
              </a:lnSpc>
              <a:defRPr/>
            </a:pPr>
            <a:r>
              <a:rPr kumimoji="0" lang="zh-CN" altLang="id-ID"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公司信贷的</a:t>
            </a: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基础与种类</a:t>
            </a:r>
            <a:endParaRPr lang="en-US" altLang="zh-CN"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004D73"/>
                </a:solidFill>
                <a:latin typeface="思源黑体" panose="020B0500000000000000" pitchFamily="34" charset="-122"/>
                <a:ea typeface="思源黑体" panose="020B0500000000000000" pitchFamily="34" charset="-122"/>
                <a:sym typeface="思源黑体" panose="020B0500000000000000" pitchFamily="34" charset="-122"/>
              </a:rPr>
              <a:t>公司信贷的主要产品</a:t>
            </a:r>
            <a:endParaRPr kumimoji="0" lang="en-US" altLang="zh-CN" sz="1200" b="0" i="0" u="none" strike="noStrike" kern="1200" cap="none" spc="0" normalizeH="0" baseline="0" noProof="0" dirty="0">
              <a:ln>
                <a:noFill/>
              </a:ln>
              <a:solidFill>
                <a:srgbClr val="004D73"/>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PA-文本框 42">
            <a:extLst>
              <a:ext uri="{FF2B5EF4-FFF2-40B4-BE49-F238E27FC236}">
                <a16:creationId xmlns:a16="http://schemas.microsoft.com/office/drawing/2014/main" id="{55914FBB-BDBC-4E02-91C4-FD76880FF93D}"/>
              </a:ext>
            </a:extLst>
          </p:cNvPr>
          <p:cNvSpPr txBox="1"/>
          <p:nvPr>
            <p:custDataLst>
              <p:tags r:id="rId3"/>
            </p:custDataLst>
          </p:nvPr>
        </p:nvSpPr>
        <p:spPr>
          <a:xfrm>
            <a:off x="4730242" y="3950607"/>
            <a:ext cx="1938154" cy="33083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借款人、借款需求的匹配</a:t>
            </a:r>
          </a:p>
        </p:txBody>
      </p:sp>
      <p:sp>
        <p:nvSpPr>
          <p:cNvPr id="48" name="PA-文本框 42">
            <a:extLst>
              <a:ext uri="{FF2B5EF4-FFF2-40B4-BE49-F238E27FC236}">
                <a16:creationId xmlns:a16="http://schemas.microsoft.com/office/drawing/2014/main" id="{5A4063F1-E8FC-44DB-A1E6-904C136D79A1}"/>
              </a:ext>
            </a:extLst>
          </p:cNvPr>
          <p:cNvSpPr txBox="1"/>
          <p:nvPr>
            <p:custDataLst>
              <p:tags r:id="rId4"/>
            </p:custDataLst>
          </p:nvPr>
        </p:nvSpPr>
        <p:spPr>
          <a:xfrm>
            <a:off x="7027980" y="5150589"/>
            <a:ext cx="2177961" cy="144469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50000"/>
              </a:lnSpc>
              <a:spcBef>
                <a:spcPts val="0"/>
              </a:spcBef>
              <a:spcAft>
                <a:spcPts val="0"/>
              </a:spcAft>
              <a:buClrTx/>
              <a:buSzTx/>
              <a:buFontTx/>
              <a:buNone/>
              <a:tabLst/>
              <a:defRPr/>
            </a:pPr>
            <a:r>
              <a:rPr lang="zh-CN" altLang="id-ID" sz="1200" dirty="0">
                <a:solidFill>
                  <a:srgbClr val="FFFFFF">
                    <a:lumMod val="65000"/>
                  </a:srgbClr>
                </a:solidFill>
                <a:ea typeface="思源黑体" panose="020B0500000000000000" pitchFamily="34" charset="-122"/>
                <a:sym typeface="思源黑体" panose="020B0500000000000000" pitchFamily="34" charset="-122"/>
              </a:rPr>
              <a:t>借款需求的分析</a:t>
            </a:r>
            <a:r>
              <a:rPr lang="en-US" altLang="zh-CN" sz="1200" dirty="0">
                <a:solidFill>
                  <a:srgbClr val="FFFFFF">
                    <a:lumMod val="65000"/>
                  </a:srgbClr>
                </a:solidFill>
                <a:ea typeface="思源黑体" panose="020B0500000000000000" pitchFamily="34" charset="-122"/>
                <a:sym typeface="思源黑体" panose="020B0500000000000000" pitchFamily="34" charset="-122"/>
              </a:rPr>
              <a:t> </a:t>
            </a:r>
          </a:p>
          <a:p>
            <a:pPr marL="0" marR="0" lvl="0" indent="0" algn="l" defTabSz="457200" rtl="0" eaLnBrk="1" fontAlgn="auto" latinLnBrk="0" hangingPunct="1">
              <a:lnSpc>
                <a:spcPct val="150000"/>
              </a:lnSpc>
              <a:spcBef>
                <a:spcPts val="0"/>
              </a:spcBef>
              <a:spcAft>
                <a:spcPts val="0"/>
              </a:spcAft>
              <a:buClrTx/>
              <a:buSzTx/>
              <a:buFontTx/>
              <a:buNone/>
              <a:tabLst/>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贷款环境的分析</a:t>
            </a:r>
            <a:r>
              <a:rPr lang="en-US" altLang="zh-CN" sz="1200" dirty="0">
                <a:solidFill>
                  <a:srgbClr val="FFFFFF">
                    <a:lumMod val="65000"/>
                  </a:srgbClr>
                </a:solidFill>
                <a:ea typeface="思源黑体" panose="020B0500000000000000" pitchFamily="34" charset="-122"/>
                <a:sym typeface="思源黑体" panose="020B0500000000000000" pitchFamily="34" charset="-122"/>
              </a:rPr>
              <a:t> </a:t>
            </a:r>
          </a:p>
          <a:p>
            <a:pPr lvl="0">
              <a:lnSpc>
                <a:spcPct val="150000"/>
              </a:lnSpc>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客户分析</a:t>
            </a:r>
            <a:endParaRPr lang="en-US" altLang="zh-CN" sz="1200" dirty="0">
              <a:solidFill>
                <a:srgbClr val="FFFFFF">
                  <a:lumMod val="65000"/>
                </a:srgbClr>
              </a:solidFill>
              <a:ea typeface="思源黑体" panose="020B0500000000000000" pitchFamily="34" charset="-122"/>
              <a:sym typeface="思源黑体" panose="020B0500000000000000" pitchFamily="34" charset="-122"/>
            </a:endParaRPr>
          </a:p>
          <a:p>
            <a:pPr lvl="0">
              <a:lnSpc>
                <a:spcPct val="150000"/>
              </a:lnSpc>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信用评级</a:t>
            </a:r>
            <a:endParaRPr lang="en-US" altLang="zh-CN" sz="1200" dirty="0">
              <a:solidFill>
                <a:srgbClr val="FFFFFF">
                  <a:lumMod val="65000"/>
                </a:srgbClr>
              </a:solidFill>
              <a:ea typeface="思源黑体" panose="020B0500000000000000" pitchFamily="34" charset="-122"/>
              <a:sym typeface="思源黑体" panose="020B0500000000000000" pitchFamily="34" charset="-122"/>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zh-CN" altLang="en-US" sz="1200" dirty="0">
                <a:solidFill>
                  <a:srgbClr val="FFFFFF">
                    <a:lumMod val="65000"/>
                  </a:srgbClr>
                </a:solidFill>
                <a:ea typeface="思源黑体" panose="020B0500000000000000" pitchFamily="34" charset="-122"/>
                <a:sym typeface="思源黑体" panose="020B0500000000000000" pitchFamily="34" charset="-122"/>
              </a:rPr>
              <a:t>资产评估</a:t>
            </a:r>
          </a:p>
        </p:txBody>
      </p:sp>
      <p:sp>
        <p:nvSpPr>
          <p:cNvPr id="49" name="PA-文本框 42">
            <a:extLst>
              <a:ext uri="{FF2B5EF4-FFF2-40B4-BE49-F238E27FC236}">
                <a16:creationId xmlns:a16="http://schemas.microsoft.com/office/drawing/2014/main" id="{47752118-98EA-4C39-8839-E394D3D6B809}"/>
              </a:ext>
            </a:extLst>
          </p:cNvPr>
          <p:cNvSpPr txBox="1"/>
          <p:nvPr>
            <p:custDataLst>
              <p:tags r:id="rId5"/>
            </p:custDataLst>
          </p:nvPr>
        </p:nvSpPr>
        <p:spPr>
          <a:xfrm>
            <a:off x="9948734" y="3723932"/>
            <a:ext cx="1938154" cy="57086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marL="0" marR="0" lvl="0" indent="0" algn="l" defTabSz="457200" rtl="0" eaLnBrk="1" fontAlgn="auto" latinLnBrk="0" hangingPunct="1">
              <a:lnSpc>
                <a:spcPct val="130000"/>
              </a:lnSpc>
              <a:spcBef>
                <a:spcPts val="0"/>
              </a:spcBef>
              <a:spcAft>
                <a:spcPts val="0"/>
              </a:spcAft>
              <a:buClrTx/>
              <a:buSzTx/>
              <a:buFontTx/>
              <a:buNone/>
              <a:tabLst/>
              <a:defRPr/>
            </a:pPr>
            <a:r>
              <a:rPr kumimoji="0" lang="zh-CN" altLang="id-ID"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借款人的贷后监控</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贷后管理</a:t>
            </a:r>
            <a:r>
              <a:rPr kumimoji="0" lang="en-US" altLang="zh-CN"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 </a:t>
            </a:r>
            <a:r>
              <a:rPr kumimoji="0" lang="zh-CN" altLang="en-US" sz="1200" b="0" i="0" u="none" strike="noStrike" kern="1200" cap="none" spc="0" normalizeH="0" baseline="0" noProof="0" dirty="0">
                <a:ln>
                  <a:noFill/>
                </a:ln>
                <a:solidFill>
                  <a:srgbClr val="FFFFFF">
                    <a:lumMod val="65000"/>
                  </a:srgbClr>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贷款风险的分类</a:t>
            </a:r>
          </a:p>
        </p:txBody>
      </p:sp>
    </p:spTree>
    <p:extLst>
      <p:ext uri="{BB962C8B-B14F-4D97-AF65-F5344CB8AC3E}">
        <p14:creationId xmlns:p14="http://schemas.microsoft.com/office/powerpoint/2010/main" val="27538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5_1">
            <a:extLst>
              <a:ext uri="{FF2B5EF4-FFF2-40B4-BE49-F238E27FC236}">
                <a16:creationId xmlns:a16="http://schemas.microsoft.com/office/drawing/2014/main" id="{B0A66E68-D5B0-4DF9-90E9-B2EF9FAC5259}"/>
              </a:ext>
            </a:extLst>
          </p:cNvPr>
          <p:cNvSpPr/>
          <p:nvPr/>
        </p:nvSpPr>
        <p:spPr>
          <a:xfrm>
            <a:off x="0" y="0"/>
            <a:ext cx="12206514" cy="6858000"/>
          </a:xfrm>
          <a:prstGeom prst="rect">
            <a:avLst/>
          </a:prstGeom>
          <a:blipFill dpi="0" rotWithShape="1">
            <a:blip r:embed="rId2">
              <a:alphaModFix amt="80000"/>
            </a:blip>
            <a:srcRect/>
            <a:stretch>
              <a:fillRect t="-20580" b="-24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508D9A07-FF23-43C6-B87B-E5244B05FFAB}"/>
              </a:ext>
            </a:extLst>
          </p:cNvPr>
          <p:cNvSpPr/>
          <p:nvPr/>
        </p:nvSpPr>
        <p:spPr>
          <a:xfrm>
            <a:off x="0" y="0"/>
            <a:ext cx="12206514" cy="6858000"/>
          </a:xfrm>
          <a:prstGeom prst="rect">
            <a:avLst/>
          </a:prstGeom>
          <a:solidFill>
            <a:schemeClr val="bg1">
              <a:lumMod val="50000"/>
              <a:alpha val="50000"/>
            </a:schemeClr>
          </a:solidFill>
          <a:ln w="12700" cap="flat" cmpd="sng" algn="ctr">
            <a:solidFill>
              <a:srgbClr val="004D73"/>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任意多边形: 形状 13">
            <a:extLst>
              <a:ext uri="{FF2B5EF4-FFF2-40B4-BE49-F238E27FC236}">
                <a16:creationId xmlns:a16="http://schemas.microsoft.com/office/drawing/2014/main" id="{61302F6A-AA90-46A4-9C08-7C9400970CBD}"/>
              </a:ext>
            </a:extLst>
          </p:cNvPr>
          <p:cNvSpPr>
            <a:spLocks/>
          </p:cNvSpPr>
          <p:nvPr/>
        </p:nvSpPr>
        <p:spPr bwMode="auto">
          <a:xfrm rot="16200000">
            <a:off x="3373649" y="-2703723"/>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7" name="任意多边形: 形状 6">
            <a:extLst>
              <a:ext uri="{FF2B5EF4-FFF2-40B4-BE49-F238E27FC236}">
                <a16:creationId xmlns:a16="http://schemas.microsoft.com/office/drawing/2014/main" id="{CB8CC19C-BCD3-40EF-9BAF-63965A8AA39A}"/>
              </a:ext>
            </a:extLst>
          </p:cNvPr>
          <p:cNvSpPr>
            <a:spLocks/>
          </p:cNvSpPr>
          <p:nvPr/>
        </p:nvSpPr>
        <p:spPr bwMode="auto">
          <a:xfrm rot="10800000">
            <a:off x="-686481" y="-1250257"/>
            <a:ext cx="5429024"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9" name="任意多边形: 形状 8">
            <a:extLst>
              <a:ext uri="{FF2B5EF4-FFF2-40B4-BE49-F238E27FC236}">
                <a16:creationId xmlns:a16="http://schemas.microsoft.com/office/drawing/2014/main" id="{B28DB9F9-5900-411F-BC71-57DF7DCB412E}"/>
              </a:ext>
            </a:extLst>
          </p:cNvPr>
          <p:cNvSpPr>
            <a:spLocks/>
          </p:cNvSpPr>
          <p:nvPr/>
        </p:nvSpPr>
        <p:spPr bwMode="auto">
          <a:xfrm rot="10800000" flipH="1">
            <a:off x="7427639" y="-1250256"/>
            <a:ext cx="5429026" cy="10836471"/>
          </a:xfrm>
          <a:custGeom>
            <a:avLst/>
            <a:gdLst>
              <a:gd name="connsiteX0" fmla="*/ 1196975 w 1198563"/>
              <a:gd name="connsiteY0" fmla="*/ 0 h 2392363"/>
              <a:gd name="connsiteX1" fmla="*/ 1198563 w 1198563"/>
              <a:gd name="connsiteY1" fmla="*/ 1582 h 2392363"/>
              <a:gd name="connsiteX2" fmla="*/ 1198563 w 1198563"/>
              <a:gd name="connsiteY2" fmla="*/ 2390779 h 2392363"/>
              <a:gd name="connsiteX3" fmla="*/ 1196975 w 1198563"/>
              <a:gd name="connsiteY3" fmla="*/ 2392363 h 2392363"/>
              <a:gd name="connsiteX4" fmla="*/ 0 w 1198563"/>
              <a:gd name="connsiteY4" fmla="*/ 1195388 h 2392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563" h="2392363">
                <a:moveTo>
                  <a:pt x="1196975" y="0"/>
                </a:moveTo>
                <a:lnTo>
                  <a:pt x="1198563" y="1582"/>
                </a:lnTo>
                <a:lnTo>
                  <a:pt x="1198563" y="2390779"/>
                </a:lnTo>
                <a:lnTo>
                  <a:pt x="1196975" y="2392363"/>
                </a:lnTo>
                <a:lnTo>
                  <a:pt x="0" y="1195388"/>
                </a:lnTo>
                <a:close/>
              </a:path>
            </a:pathLst>
          </a:custGeom>
          <a:solidFill>
            <a:schemeClr val="accent1">
              <a:lumMod val="75000"/>
              <a:alpha val="80000"/>
            </a:schemeClr>
          </a:solidFill>
          <a:ln>
            <a:noFill/>
          </a:ln>
        </p:spPr>
        <p:txBody>
          <a:bodyPr vert="horz" wrap="square" lIns="91440" tIns="45720" rIns="91440" bIns="45720" numCol="1" anchor="t" anchorCtr="0" compatLnSpc="1">
            <a:prstTxWarp prst="textNoShape">
              <a:avLst/>
            </a:prstTxWarp>
            <a:noAutofit/>
          </a:bodyPr>
          <a:lstStyle/>
          <a:p>
            <a:endParaRPr lang="zh-CN" altLang="en-US" dirty="0"/>
          </a:p>
        </p:txBody>
      </p:sp>
      <p:sp>
        <p:nvSpPr>
          <p:cNvPr id="6" name="标题 4">
            <a:extLst>
              <a:ext uri="{FF2B5EF4-FFF2-40B4-BE49-F238E27FC236}">
                <a16:creationId xmlns:a16="http://schemas.microsoft.com/office/drawing/2014/main" id="{3FB723DF-CDC6-4493-9CB3-2F75F2D7270E}"/>
              </a:ext>
            </a:extLst>
          </p:cNvPr>
          <p:cNvSpPr txBox="1">
            <a:spLocks/>
          </p:cNvSpPr>
          <p:nvPr/>
        </p:nvSpPr>
        <p:spPr bwMode="auto">
          <a:xfrm>
            <a:off x="3375229" y="2002027"/>
            <a:ext cx="5419725" cy="201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normAutofit/>
          </a:bodyPr>
          <a:lstStyle>
            <a:lvl1pPr marL="912261" indent="-912261"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2pPr>
            <a:lvl3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3pPr>
            <a:lvl4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4pPr>
            <a:lvl5pPr marL="912261" indent="-912261" algn="l" rtl="0" eaLnBrk="0" fontAlgn="base" hangingPunct="0">
              <a:lnSpc>
                <a:spcPct val="90000"/>
              </a:lnSpc>
              <a:spcBef>
                <a:spcPct val="0"/>
              </a:spcBef>
              <a:spcAft>
                <a:spcPct val="0"/>
              </a:spcAft>
              <a:defRPr sz="4400">
                <a:solidFill>
                  <a:schemeClr val="tx1"/>
                </a:solidFill>
                <a:latin typeface="Calibri Light" pitchFamily="34" charset="0"/>
                <a:ea typeface="微软雅黑" pitchFamily="34" charset="-122"/>
                <a:sym typeface="Calibri Light" panose="020F0302020204030204" pitchFamily="34" charset="0"/>
              </a:defRPr>
            </a:lvl5pPr>
            <a:lvl6pPr marL="1523925"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6pPr>
            <a:lvl7pPr marL="2133493"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7pPr>
            <a:lvl8pPr marL="274306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8pPr>
            <a:lvl9pPr marL="3352632" indent="-914354" algn="l" rtl="0" fontAlgn="base">
              <a:lnSpc>
                <a:spcPct val="90000"/>
              </a:lnSpc>
              <a:spcBef>
                <a:spcPct val="0"/>
              </a:spcBef>
              <a:spcAft>
                <a:spcPct val="0"/>
              </a:spcAft>
              <a:defRPr sz="4400">
                <a:solidFill>
                  <a:schemeClr val="tx1"/>
                </a:solidFill>
                <a:latin typeface="Calibri Light" pitchFamily="34" charset="0"/>
                <a:ea typeface="微软雅黑" pitchFamily="34" charset="-122"/>
                <a:sym typeface="Calibri Light" pitchFamily="34" charset="0"/>
              </a:defRPr>
            </a:lvl9pPr>
          </a:lstStyle>
          <a:p>
            <a:pPr algn="ctr"/>
            <a:r>
              <a:rPr lang="zh-CN" altLang="en-US" sz="4000" b="1" kern="0" dirty="0">
                <a:solidFill>
                  <a:schemeClr val="bg1"/>
                </a:solidFill>
                <a:latin typeface="思源黑体" panose="020B0400000000000000" pitchFamily="34" charset="-122"/>
                <a:ea typeface="思源黑体" panose="020B0400000000000000" pitchFamily="34" charset="-122"/>
                <a:sym typeface="思源黑体" panose="020B0400000000000000" pitchFamily="34" charset="-122"/>
              </a:rPr>
              <a:t>公司信贷主要产品</a:t>
            </a:r>
          </a:p>
        </p:txBody>
      </p:sp>
    </p:spTree>
    <p:extLst>
      <p:ext uri="{BB962C8B-B14F-4D97-AF65-F5344CB8AC3E}">
        <p14:creationId xmlns:p14="http://schemas.microsoft.com/office/powerpoint/2010/main" val="261778570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2092875"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流动资金贷款</a:t>
            </a:r>
          </a:p>
        </p:txBody>
      </p:sp>
      <p:grpSp>
        <p:nvGrpSpPr>
          <p:cNvPr id="9227" name="Group 16"/>
          <p:cNvGrpSpPr>
            <a:grpSpLocks/>
          </p:cNvGrpSpPr>
          <p:nvPr/>
        </p:nvGrpSpPr>
        <p:grpSpPr bwMode="auto">
          <a:xfrm>
            <a:off x="10303933"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255836" y="2110354"/>
            <a:ext cx="4731800" cy="2062103"/>
          </a:xfrm>
          <a:prstGeom prst="rect">
            <a:avLst/>
          </a:prstGeom>
          <a:noFill/>
        </p:spPr>
        <p:txBody>
          <a:bodyPr wrap="square" rtlCol="0">
            <a:spAutoFit/>
          </a:bodyPr>
          <a:lstStyle/>
          <a:p>
            <a:pPr algn="l">
              <a:lnSpc>
                <a:spcPct val="2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流动资金贷款管理暂行办法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银监会令</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2010</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规定，流动资金贷款是指贷款人向企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事</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业法人或国家规定可以作为借款人的其他组织发放的用于借款人日常生产经营周转的本外币贷款。</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5936518" y="1215333"/>
            <a:ext cx="5486666" cy="4031873"/>
          </a:xfrm>
          <a:prstGeom prst="rect">
            <a:avLst/>
          </a:prstGeom>
          <a:noFill/>
        </p:spPr>
        <p:txBody>
          <a:bodyPr wrap="square" rtlCol="0">
            <a:spAutoFit/>
          </a:bodyPr>
          <a:lstStyle/>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流动资金贷款用途是满足借款人日常生产经营周转资金需要，</a:t>
            </a:r>
            <a:r>
              <a:rPr lang="zh-CN" altLang="en-US" sz="1600" b="1" dirty="0">
                <a:solidFill>
                  <a:srgbClr val="00B0F0"/>
                </a:solidFill>
                <a:latin typeface="微软雅黑" panose="020B0503020204020204" pitchFamily="34" charset="-122"/>
                <a:ea typeface="微软雅黑" panose="020B0503020204020204" pitchFamily="34" charset="-122"/>
              </a:rPr>
              <a:t>贷款人应根据借款人生产经营的规模和周期特点，合理设定流动资金贷款的额度及业务期限，</a:t>
            </a:r>
            <a:r>
              <a:rPr lang="zh-CN" altLang="en-US" sz="1600" dirty="0">
                <a:solidFill>
                  <a:schemeClr val="bg1"/>
                </a:solidFill>
                <a:latin typeface="微软雅黑" panose="020B0503020204020204" pitchFamily="34" charset="-122"/>
                <a:ea typeface="微软雅黑" panose="020B0503020204020204" pitchFamily="34" charset="-122"/>
              </a:rPr>
              <a:t>以满足借款人生产经营的合理资金需求，实现对贷款资金回笼的有效控制。</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lnSpc>
                <a:spcPct val="200000"/>
              </a:lnSpc>
            </a:pPr>
            <a:endParaRPr lang="zh-CN" altLang="en-US" sz="1600" dirty="0">
              <a:solidFill>
                <a:schemeClr val="bg1"/>
              </a:solidFill>
              <a:latin typeface="微软雅黑" panose="020B0503020204020204" pitchFamily="34" charset="-122"/>
              <a:ea typeface="微软雅黑" panose="020B0503020204020204" pitchFamily="34" charset="-122"/>
            </a:endParaRP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流动资金贷款按具体用途及还款来源差异大致可分为</a:t>
            </a:r>
            <a:r>
              <a:rPr lang="zh-CN" altLang="en-US" sz="1600" b="1" dirty="0">
                <a:solidFill>
                  <a:srgbClr val="00B0F0"/>
                </a:solidFill>
                <a:latin typeface="微软雅黑" panose="020B0503020204020204" pitchFamily="34" charset="-122"/>
                <a:ea typeface="微软雅黑" panose="020B0503020204020204" pitchFamily="34" charset="-122"/>
              </a:rPr>
              <a:t>一般周转类流动资金贷款及满足某笔特定经营业务资金需求的专项流动资金贷款。</a:t>
            </a:r>
          </a:p>
        </p:txBody>
      </p:sp>
    </p:spTree>
    <p:extLst>
      <p:ext uri="{BB962C8B-B14F-4D97-AF65-F5344CB8AC3E}">
        <p14:creationId xmlns:p14="http://schemas.microsoft.com/office/powerpoint/2010/main" val="120615333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2092875"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固定资产贷款</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255836" y="2110354"/>
            <a:ext cx="4731800" cy="2062103"/>
          </a:xfrm>
          <a:prstGeom prst="rect">
            <a:avLst/>
          </a:prstGeom>
          <a:noFill/>
        </p:spPr>
        <p:txBody>
          <a:bodyPr wrap="square" rtlCol="0">
            <a:spAutoFit/>
          </a:bodyPr>
          <a:lstStyle/>
          <a:p>
            <a:pPr>
              <a:lnSpc>
                <a:spcPct val="2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固定资产贷款管理暂行办法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银监会令</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2009</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年第</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规定，固定资产贷款是指贷款人向企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事</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业法人或国家规定可以作为借款人的其他组织发放的，用于借款人固定资产投资的本外币贷款。</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48365" y="2254805"/>
            <a:ext cx="5486666" cy="1495409"/>
          </a:xfrm>
          <a:prstGeom prst="rect">
            <a:avLst/>
          </a:prstGeom>
          <a:noFill/>
        </p:spPr>
        <p:txBody>
          <a:bodyPr wrap="square" rtlCol="0">
            <a:spAutoFit/>
          </a:bodyPr>
          <a:lstStyle/>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固定资产投资是建造或购置固定资产的活动，固定资产贷款按照所支持固定资产投资性质差异主要分为</a:t>
            </a:r>
            <a:r>
              <a:rPr lang="zh-CN" altLang="en-US" sz="1600" b="1" dirty="0">
                <a:solidFill>
                  <a:srgbClr val="00B0F0"/>
                </a:solidFill>
                <a:latin typeface="微软雅黑" panose="020B0503020204020204" pitchFamily="34" charset="-122"/>
                <a:ea typeface="微软雅黑" panose="020B0503020204020204" pitchFamily="34" charset="-122"/>
              </a:rPr>
              <a:t>基本建设贷款和技术改造贷款两类。</a:t>
            </a:r>
            <a:endParaRPr lang="en-US" altLang="zh-CN" sz="1600" b="1"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549547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项目融资</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4177682"/>
          </a:xfrm>
          <a:prstGeom prst="rect">
            <a:avLst/>
          </a:prstGeom>
          <a:noFill/>
        </p:spPr>
        <p:txBody>
          <a:bodyPr wrap="square" rtlCol="0">
            <a:spAutoFit/>
          </a:bodyPr>
          <a:lstStyle/>
          <a:p>
            <a:pPr>
              <a:lnSpc>
                <a:spcPct val="200000"/>
              </a:lnSpc>
            </a:pP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项目融资业务指引</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银监发</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〔2009〕71</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规定，项目融资是指符合以下特征的贷款：贷款用途通常是</a:t>
            </a:r>
            <a:r>
              <a:rPr lang="zh-CN" altLang="en-US" sz="1500" b="1" dirty="0">
                <a:solidFill>
                  <a:srgbClr val="004D73"/>
                </a:solidFill>
                <a:latin typeface="微软雅黑" panose="020B0503020204020204" pitchFamily="34" charset="-122"/>
                <a:ea typeface="微软雅黑" panose="020B0503020204020204" pitchFamily="34" charset="-122"/>
              </a:rPr>
              <a:t>用于建造一个或一组大型生产装置、基础设施、房地产项目或其他项目</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，包括对在建或已建项目的再融资；</a:t>
            </a:r>
            <a:endPar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20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借款人通常是为建设、经营该项目或为该项目融资而专门组建的企事业法人，包括主要</a:t>
            </a:r>
            <a:r>
              <a:rPr lang="zh-CN" altLang="en-US" sz="1500" b="1" dirty="0">
                <a:solidFill>
                  <a:srgbClr val="004D73"/>
                </a:solidFill>
                <a:latin typeface="微软雅黑" panose="020B0503020204020204" pitchFamily="34" charset="-122"/>
                <a:ea typeface="微软雅黑" panose="020B0503020204020204" pitchFamily="34" charset="-122"/>
              </a:rPr>
              <a:t>从事该项目建设、经营或融资的既有企事业法人</a:t>
            </a:r>
            <a:r>
              <a:rPr lang="zh-CN" altLang="en-US" sz="1500" dirty="0">
                <a:solidFill>
                  <a:srgbClr val="004D73"/>
                </a:solidFill>
                <a:latin typeface="微软雅黑" panose="020B0503020204020204" pitchFamily="34" charset="-122"/>
                <a:ea typeface="微软雅黑" panose="020B0503020204020204" pitchFamily="34" charset="-122"/>
              </a:rPr>
              <a:t>；</a:t>
            </a:r>
            <a:endParaRPr lang="en-US" altLang="zh-CN" sz="1500" dirty="0">
              <a:solidFill>
                <a:srgbClr val="004D73"/>
              </a:solidFill>
              <a:latin typeface="微软雅黑" panose="020B0503020204020204" pitchFamily="34" charset="-122"/>
              <a:ea typeface="微软雅黑" panose="020B0503020204020204" pitchFamily="34" charset="-122"/>
            </a:endParaRPr>
          </a:p>
          <a:p>
            <a:pPr>
              <a:lnSpc>
                <a:spcPct val="200000"/>
              </a:lnSpc>
            </a:pPr>
            <a:r>
              <a:rPr lang="zh-CN" altLang="en-US" sz="1500" b="1" dirty="0">
                <a:solidFill>
                  <a:srgbClr val="004D73"/>
                </a:solidFill>
                <a:latin typeface="微软雅黑" panose="020B0503020204020204" pitchFamily="34" charset="-122"/>
                <a:ea typeface="微软雅黑" panose="020B0503020204020204" pitchFamily="34" charset="-122"/>
              </a:rPr>
              <a:t>还款资金来源主要依赖该项目产生的销售收入、补贴收入或其他收入</a:t>
            </a:r>
            <a:r>
              <a:rPr lang="zh-CN" altLang="en-US" sz="1500" dirty="0">
                <a:solidFill>
                  <a:srgbClr val="004D73"/>
                </a:solidFill>
                <a:latin typeface="微软雅黑" panose="020B0503020204020204" pitchFamily="34" charset="-122"/>
                <a:ea typeface="微软雅黑" panose="020B0503020204020204" pitchFamily="34" charset="-122"/>
              </a:rPr>
              <a:t>，</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一般不具备其他还款来源。</a:t>
            </a:r>
            <a:endParaRPr lang="zh-CN" altLang="en-US" sz="15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48365" y="2254805"/>
            <a:ext cx="5486666" cy="1987852"/>
          </a:xfrm>
          <a:prstGeom prst="rect">
            <a:avLst/>
          </a:prstGeom>
          <a:noFill/>
        </p:spPr>
        <p:txBody>
          <a:bodyPr wrap="square" rtlCol="0">
            <a:spAutoFit/>
          </a:bodyPr>
          <a:lstStyle/>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项目融资借款人通常为项目公司，且未提供第三方担保，还款来源单一，主要依赖项目自身收人，银行对融资项目的选择标准及准入门槛较高，适用于经营风险小、收益稳定、自身还款来源充足的优质项目。</a:t>
            </a:r>
          </a:p>
        </p:txBody>
      </p:sp>
    </p:spTree>
    <p:extLst>
      <p:ext uri="{BB962C8B-B14F-4D97-AF65-F5344CB8AC3E}">
        <p14:creationId xmlns:p14="http://schemas.microsoft.com/office/powerpoint/2010/main" val="418091409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银团贷款</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2972737"/>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银团贷款又称辛迪加贷款，是一种特殊的贷款组织形式。修订后的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银团贷款业务指引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银监发</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〔2011]85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规定，银团贷款是指由两家或两家以上银行基于相同贷款条件，</a:t>
            </a:r>
            <a:r>
              <a:rPr lang="zh-CN" altLang="en-US" sz="1600" b="1" dirty="0">
                <a:solidFill>
                  <a:srgbClr val="004D73"/>
                </a:solidFill>
                <a:latin typeface="微软雅黑" panose="020B0503020204020204" pitchFamily="34" charset="-122"/>
                <a:ea typeface="微软雅黑" panose="020B0503020204020204" pitchFamily="34" charset="-122"/>
              </a:rPr>
              <a:t>依据同一贷款合同，按约定时间和比例，通过代理行向借款人提供的本外币贷款或授信业务</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48365" y="2254805"/>
            <a:ext cx="5486666" cy="1987852"/>
          </a:xfrm>
          <a:prstGeom prst="rect">
            <a:avLst/>
          </a:prstGeom>
          <a:noFill/>
        </p:spPr>
        <p:txBody>
          <a:bodyPr wrap="square" rtlCol="0">
            <a:spAutoFit/>
          </a:bodyPr>
          <a:lstStyle/>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按照在银团贷款中的职能和分工，银团成员通常分为牵头行、代理行和参加行等角色，也可根据实际规模与需要在银团内部增设副牵头行、联合牵头行等，并按照银团贷款合同履行相应职责。</a:t>
            </a:r>
          </a:p>
        </p:txBody>
      </p:sp>
    </p:spTree>
    <p:extLst>
      <p:ext uri="{BB962C8B-B14F-4D97-AF65-F5344CB8AC3E}">
        <p14:creationId xmlns:p14="http://schemas.microsoft.com/office/powerpoint/2010/main" val="167719565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并购贷款</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3465179"/>
          </a:xfrm>
          <a:prstGeom prst="rect">
            <a:avLst/>
          </a:prstGeom>
          <a:noFill/>
        </p:spPr>
        <p:txBody>
          <a:bodyPr wrap="square" rtlCol="0">
            <a:spAutoFit/>
          </a:bodyPr>
          <a:lstStyle/>
          <a:p>
            <a:pPr>
              <a:lnSpc>
                <a:spcPct val="20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商业银行并购贷款风险管理指引</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银监发</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2015]5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号</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规定，并购贷款是</a:t>
            </a:r>
            <a:r>
              <a:rPr lang="zh-CN" altLang="en-US" sz="1600" b="1" dirty="0">
                <a:solidFill>
                  <a:srgbClr val="004D73"/>
                </a:solidFill>
                <a:latin typeface="微软雅黑" panose="020B0503020204020204" pitchFamily="34" charset="-122"/>
                <a:ea typeface="微软雅黑" panose="020B0503020204020204" pitchFamily="34" charset="-122"/>
              </a:rPr>
              <a:t>指商业银行向并购方或其子公司发放的，用于支付并购交易价款的贷款</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。并购是指境内并购方企业通过受让现有股权、认购新增股权，或收购资产、承接债务等方式以实现合并或实际控制已设立并持续经营的目标企业或资产的交易行为。</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96917" y="1910746"/>
            <a:ext cx="5486666" cy="2480294"/>
          </a:xfrm>
          <a:prstGeom prst="rect">
            <a:avLst/>
          </a:prstGeom>
          <a:noFill/>
        </p:spPr>
        <p:txBody>
          <a:bodyPr wrap="square" rtlCol="0">
            <a:spAutoFit/>
          </a:bodyPr>
          <a:lstStyle/>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根据并购目标企业不同，</a:t>
            </a:r>
            <a:r>
              <a:rPr lang="zh-CN" altLang="en-US" sz="1600" b="1" dirty="0">
                <a:solidFill>
                  <a:srgbClr val="00B0F0"/>
                </a:solidFill>
                <a:latin typeface="微软雅黑" panose="020B0503020204020204" pitchFamily="34" charset="-122"/>
                <a:ea typeface="微软雅黑" panose="020B0503020204020204" pitchFamily="34" charset="-122"/>
              </a:rPr>
              <a:t>并购通常可分为同行业或上下游企业并购与跨行业并购</a:t>
            </a:r>
            <a:r>
              <a:rPr lang="zh-CN" altLang="en-US" sz="1600" dirty="0">
                <a:solidFill>
                  <a:schemeClr val="bg1"/>
                </a:solidFill>
                <a:latin typeface="微软雅黑" panose="020B0503020204020204" pitchFamily="34" charset="-122"/>
                <a:ea typeface="微软雅黑" panose="020B0503020204020204" pitchFamily="34" charset="-122"/>
              </a:rPr>
              <a:t>。</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银行办理并购贷款须合理评估并购目标企业价值及并购交易价格合理性，</a:t>
            </a:r>
            <a:r>
              <a:rPr lang="zh-CN" altLang="en-US" sz="1600" b="1" dirty="0">
                <a:solidFill>
                  <a:srgbClr val="00B0F0"/>
                </a:solidFill>
                <a:latin typeface="微软雅黑" panose="020B0503020204020204" pitchFamily="34" charset="-122"/>
                <a:ea typeface="微软雅黑" panose="020B0503020204020204" pitchFamily="34" charset="-122"/>
              </a:rPr>
              <a:t>并购交易价款中并购贷款所占比例不应高于</a:t>
            </a:r>
            <a:r>
              <a:rPr lang="en-US" altLang="zh-CN" sz="1600" b="1" dirty="0">
                <a:solidFill>
                  <a:srgbClr val="00B0F0"/>
                </a:solidFill>
                <a:latin typeface="微软雅黑" panose="020B0503020204020204" pitchFamily="34" charset="-122"/>
                <a:ea typeface="微软雅黑" panose="020B0503020204020204" pitchFamily="34" charset="-122"/>
              </a:rPr>
              <a:t>60%</a:t>
            </a:r>
            <a:r>
              <a:rPr lang="zh-CN" altLang="en-US" sz="1600" b="1" dirty="0">
                <a:solidFill>
                  <a:srgbClr val="00B0F0"/>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并购贷款期限一般不超过</a:t>
            </a: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年。</a:t>
            </a:r>
          </a:p>
        </p:txBody>
      </p:sp>
    </p:spTree>
    <p:extLst>
      <p:ext uri="{BB962C8B-B14F-4D97-AF65-F5344CB8AC3E}">
        <p14:creationId xmlns:p14="http://schemas.microsoft.com/office/powerpoint/2010/main" val="3825670226"/>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 y="0"/>
            <a:ext cx="12192000" cy="6858000"/>
            <a:chOff x="-1" y="0"/>
            <a:chExt cx="9145378" cy="5143501"/>
          </a:xfrm>
        </p:grpSpPr>
        <p:sp>
          <p:nvSpPr>
            <p:cNvPr id="9233" name="等腰三角形 21"/>
            <p:cNvSpPr>
              <a:spLocks noChangeArrowheads="1"/>
            </p:cNvSpPr>
            <p:nvPr/>
          </p:nvSpPr>
          <p:spPr bwMode="auto">
            <a:xfrm rot="5400000">
              <a:off x="-1412098" y="1412097"/>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4" name="等腰三角形 20"/>
            <p:cNvSpPr>
              <a:spLocks noChangeArrowheads="1"/>
            </p:cNvSpPr>
            <p:nvPr/>
          </p:nvSpPr>
          <p:spPr bwMode="auto">
            <a:xfrm rot="16200000" flipH="1">
              <a:off x="841974" y="1412098"/>
              <a:ext cx="5143499" cy="2319306"/>
            </a:xfrm>
            <a:prstGeom prst="triangle">
              <a:avLst>
                <a:gd name="adj" fmla="val 50000"/>
              </a:avLst>
            </a:prstGeom>
            <a:solidFill>
              <a:srgbClr val="EFF5F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5" name="矩形 3"/>
            <p:cNvSpPr>
              <a:spLocks noChangeArrowheads="1"/>
            </p:cNvSpPr>
            <p:nvPr/>
          </p:nvSpPr>
          <p:spPr bwMode="auto">
            <a:xfrm rot="16200000" flipH="1">
              <a:off x="4023017" y="21140"/>
              <a:ext cx="5143500" cy="5101221"/>
            </a:xfrm>
            <a:prstGeom prst="rect">
              <a:avLst/>
            </a:prstGeom>
            <a:solidFill>
              <a:srgbClr val="004D73"/>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9219" name="文本框 10"/>
          <p:cNvSpPr>
            <a:spLocks noChangeArrowheads="1"/>
          </p:cNvSpPr>
          <p:nvPr/>
        </p:nvSpPr>
        <p:spPr bwMode="auto">
          <a:xfrm>
            <a:off x="442306" y="444984"/>
            <a:ext cx="2323707" cy="400108"/>
          </a:xfrm>
          <a:prstGeom prst="rect">
            <a:avLst/>
          </a:prstGeom>
          <a:solidFill>
            <a:srgbClr val="1F6D9B"/>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1800" dirty="0">
                <a:solidFill>
                  <a:schemeClr val="bg1"/>
                </a:solidFill>
              </a:rPr>
              <a:t>公司信贷的主要产品</a:t>
            </a:r>
          </a:p>
        </p:txBody>
      </p:sp>
      <p:sp>
        <p:nvSpPr>
          <p:cNvPr id="9221" name="文本框 15"/>
          <p:cNvSpPr>
            <a:spLocks noChangeArrowheads="1"/>
          </p:cNvSpPr>
          <p:nvPr/>
        </p:nvSpPr>
        <p:spPr bwMode="auto">
          <a:xfrm>
            <a:off x="2052911" y="1043856"/>
            <a:ext cx="1477321" cy="492440"/>
          </a:xfrm>
          <a:prstGeom prst="rect">
            <a:avLst/>
          </a:prstGeom>
          <a:solidFill>
            <a:srgbClr val="3B3838"/>
          </a:solidFill>
          <a:ln>
            <a:noFill/>
          </a:ln>
        </p:spPr>
        <p:txBody>
          <a:bodyPr wrap="none" lIns="121917" tIns="60959" rIns="121917" bIns="60959">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nSpc>
                <a:spcPct val="100000"/>
              </a:lnSpc>
              <a:spcBef>
                <a:spcPct val="0"/>
              </a:spcBef>
              <a:buNone/>
            </a:pPr>
            <a:r>
              <a:rPr lang="zh-CN" altLang="en-US" sz="2400" b="1" dirty="0">
                <a:solidFill>
                  <a:schemeClr val="bg1"/>
                </a:solidFill>
              </a:rPr>
              <a:t>贸易融资</a:t>
            </a:r>
          </a:p>
        </p:txBody>
      </p:sp>
      <p:grpSp>
        <p:nvGrpSpPr>
          <p:cNvPr id="9227" name="Group 16"/>
          <p:cNvGrpSpPr>
            <a:grpSpLocks/>
          </p:cNvGrpSpPr>
          <p:nvPr/>
        </p:nvGrpSpPr>
        <p:grpSpPr bwMode="auto">
          <a:xfrm>
            <a:off x="10318751" y="4969933"/>
            <a:ext cx="1888067" cy="1888067"/>
            <a:chOff x="0" y="0"/>
            <a:chExt cx="1416572" cy="1416574"/>
          </a:xfrm>
        </p:grpSpPr>
        <p:sp>
          <p:nvSpPr>
            <p:cNvPr id="9228" name="直角三角形 26"/>
            <p:cNvSpPr>
              <a:spLocks noChangeArrowheads="1"/>
            </p:cNvSpPr>
            <p:nvPr/>
          </p:nvSpPr>
          <p:spPr bwMode="auto">
            <a:xfrm rot="5400000" flipH="1" flipV="1">
              <a:off x="2" y="4"/>
              <a:ext cx="1416568" cy="1416568"/>
            </a:xfrm>
            <a:prstGeom prst="rtTriangle">
              <a:avLst/>
            </a:prstGeom>
            <a:solidFill>
              <a:srgbClr val="004D6C"/>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29" name="直角三角形 27"/>
            <p:cNvSpPr>
              <a:spLocks noChangeArrowheads="1"/>
            </p:cNvSpPr>
            <p:nvPr/>
          </p:nvSpPr>
          <p:spPr bwMode="auto">
            <a:xfrm flipV="1">
              <a:off x="708286" y="708288"/>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sp>
          <p:nvSpPr>
            <p:cNvPr id="9230" name="直角三角形 28"/>
            <p:cNvSpPr>
              <a:spLocks noChangeArrowheads="1"/>
            </p:cNvSpPr>
            <p:nvPr/>
          </p:nvSpPr>
          <p:spPr bwMode="auto">
            <a:xfrm rot="10800000" flipV="1">
              <a:off x="0" y="0"/>
              <a:ext cx="708286" cy="708286"/>
            </a:xfrm>
            <a:prstGeom prst="rtTriangle">
              <a:avLst/>
            </a:prstGeom>
            <a:solidFill>
              <a:srgbClr val="1F6D9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defTabSz="6842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733">
                <a:solidFill>
                  <a:srgbClr val="FFFFFF"/>
                </a:solidFill>
                <a:latin typeface="Arial" panose="020B0604020202020204" pitchFamily="34" charset="0"/>
                <a:ea typeface="宋体" panose="02010600030101010101" pitchFamily="2" charset="-122"/>
              </a:endParaRPr>
            </a:p>
          </p:txBody>
        </p:sp>
      </p:grpSp>
      <p:sp>
        <p:nvSpPr>
          <p:cNvPr id="21" name="TextBox 7"/>
          <p:cNvSpPr txBox="1"/>
          <p:nvPr/>
        </p:nvSpPr>
        <p:spPr>
          <a:xfrm>
            <a:off x="331113" y="1735060"/>
            <a:ext cx="4731800" cy="1987852"/>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商业银行贸易融资是基于</a:t>
            </a:r>
            <a:r>
              <a:rPr lang="zh-CN" altLang="en-US" sz="1600" b="1" dirty="0">
                <a:solidFill>
                  <a:srgbClr val="004D73"/>
                </a:solidFill>
                <a:latin typeface="微软雅黑" panose="020B0503020204020204" pitchFamily="34" charset="-122"/>
                <a:ea typeface="微软雅黑" panose="020B0503020204020204" pitchFamily="34" charset="-122"/>
              </a:rPr>
              <a:t>商品交易买卖双方信用需求提供的融资</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，融资主体可以是买方，也可以是卖方。贸易融资分为国内贸易融资和国际贸易融资两大类。</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96917" y="1910746"/>
            <a:ext cx="5486666" cy="2480294"/>
          </a:xfrm>
          <a:prstGeom prst="rect">
            <a:avLst/>
          </a:prstGeom>
          <a:noFill/>
        </p:spPr>
        <p:txBody>
          <a:bodyPr wrap="square" rtlCol="0">
            <a:spAutoFit/>
          </a:bodyPr>
          <a:lstStyle/>
          <a:p>
            <a:pPr algn="just">
              <a:lnSpc>
                <a:spcPct val="200000"/>
              </a:lnSpc>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、国内贸易融资</a:t>
            </a:r>
          </a:p>
          <a:p>
            <a:pPr algn="just">
              <a:lnSpc>
                <a:spcPct val="200000"/>
              </a:lnSpc>
            </a:pPr>
            <a:r>
              <a:rPr lang="zh-CN" altLang="en-US" sz="1600" dirty="0">
                <a:solidFill>
                  <a:schemeClr val="bg1"/>
                </a:solidFill>
                <a:latin typeface="微软雅黑" panose="020B0503020204020204" pitchFamily="34" charset="-122"/>
                <a:ea typeface="微软雅黑" panose="020B0503020204020204" pitchFamily="34" charset="-122"/>
              </a:rPr>
              <a:t>国内贸易融资业务基础是境内客户之间进行的</a:t>
            </a:r>
            <a:r>
              <a:rPr lang="zh-CN" altLang="en-US" sz="1600" b="1" dirty="0">
                <a:solidFill>
                  <a:srgbClr val="00B0F0"/>
                </a:solidFill>
                <a:latin typeface="微软雅黑" panose="020B0503020204020204" pitchFamily="34" charset="-122"/>
                <a:ea typeface="微软雅黑" panose="020B0503020204020204" pitchFamily="34" charset="-122"/>
              </a:rPr>
              <a:t>境内商品或服务贸易，其融资标的可以是交易中产生的存货、预付款、应收账款等资产</a:t>
            </a:r>
            <a:r>
              <a:rPr lang="zh-CN" altLang="en-US" sz="1600" dirty="0">
                <a:solidFill>
                  <a:schemeClr val="bg1"/>
                </a:solidFill>
                <a:latin typeface="微软雅黑" panose="020B0503020204020204" pitchFamily="34" charset="-122"/>
                <a:ea typeface="微软雅黑" panose="020B0503020204020204" pitchFamily="34" charset="-122"/>
              </a:rPr>
              <a:t>。目前，我国国内贸易融资业务主要有国内保理、国内信用证、国内信用证项打包贷款等产品。</a:t>
            </a:r>
          </a:p>
        </p:txBody>
      </p:sp>
    </p:spTree>
    <p:extLst>
      <p:ext uri="{BB962C8B-B14F-4D97-AF65-F5344CB8AC3E}">
        <p14:creationId xmlns:p14="http://schemas.microsoft.com/office/powerpoint/2010/main" val="39465080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LIDE.DIAGRAM" val="183100"/>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Custom 27">
      <a:dk1>
        <a:srgbClr val="000000"/>
      </a:dk1>
      <a:lt1>
        <a:srgbClr val="FFFFFF"/>
      </a:lt1>
      <a:dk2>
        <a:srgbClr val="44546A"/>
      </a:dk2>
      <a:lt2>
        <a:srgbClr val="E7E6E6"/>
      </a:lt2>
      <a:accent1>
        <a:srgbClr val="004D73"/>
      </a:accent1>
      <a:accent2>
        <a:srgbClr val="3C7AA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1264</Words>
  <Application>Microsoft Office PowerPoint</Application>
  <PresentationFormat>宽屏</PresentationFormat>
  <Paragraphs>79</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13</vt:i4>
      </vt:variant>
    </vt:vector>
  </HeadingPairs>
  <TitlesOfParts>
    <vt:vector size="24" baseType="lpstr">
      <vt:lpstr>FZQingKeBenYueSongS-R-GB</vt:lpstr>
      <vt:lpstr>Microsoft YaHei Light</vt:lpstr>
      <vt:lpstr>Source Han Sans CN Normal</vt:lpstr>
      <vt:lpstr>等线</vt:lpstr>
      <vt:lpstr>等线 Light</vt:lpstr>
      <vt:lpstr>思源黑体</vt:lpstr>
      <vt:lpstr>微软雅黑</vt:lpstr>
      <vt:lpstr>Arial</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123</cp:lastModifiedBy>
  <cp:revision>12</cp:revision>
  <dcterms:created xsi:type="dcterms:W3CDTF">2022-09-07T04:51:21Z</dcterms:created>
  <dcterms:modified xsi:type="dcterms:W3CDTF">2022-10-21T06:51:06Z</dcterms:modified>
</cp:coreProperties>
</file>