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134" r:id="rId2"/>
    <p:sldId id="270" r:id="rId3"/>
    <p:sldId id="271" r:id="rId4"/>
    <p:sldId id="275" r:id="rId5"/>
    <p:sldId id="1761" r:id="rId6"/>
    <p:sldId id="499" r:id="rId7"/>
    <p:sldId id="2158" r:id="rId8"/>
    <p:sldId id="2159" r:id="rId9"/>
    <p:sldId id="2155" r:id="rId10"/>
    <p:sldId id="2160" r:id="rId11"/>
    <p:sldId id="2161" r:id="rId12"/>
    <p:sldId id="2162" r:id="rId13"/>
    <p:sldId id="283" r:id="rId14"/>
    <p:sldId id="2163" r:id="rId15"/>
    <p:sldId id="2164" r:id="rId16"/>
    <p:sldId id="279" r:id="rId17"/>
    <p:sldId id="2165" r:id="rId18"/>
    <p:sldId id="2166" r:id="rId19"/>
    <p:sldId id="260" r:id="rId20"/>
    <p:sldId id="2136"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熊 彬" initials="熊"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D9B"/>
    <a:srgbClr val="00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2"/>
    <p:restoredTop sz="95401" autoAdjust="0"/>
  </p:normalViewPr>
  <p:slideViewPr>
    <p:cSldViewPr snapToGrid="0">
      <p:cViewPr>
        <p:scale>
          <a:sx n="70" d="100"/>
          <a:sy n="70" d="100"/>
        </p:scale>
        <p:origin x="1374"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fontAlgn="base">
              <a:spcBef>
                <a:spcPct val="0"/>
              </a:spcBef>
              <a:spcAft>
                <a:spcPct val="0"/>
              </a:spcAft>
              <a:defRPr/>
            </a:pPr>
            <a:fld id="{BF817420-7A5F-4E8A-8A95-A1D1AB6D74FC}" type="datetime1">
              <a:rPr lang="zh-CN" altLang="en-US" smtClean="0">
                <a:latin typeface="Arial" panose="020B0604020202020204" pitchFamily="34" charset="0"/>
                <a:ea typeface="宋体" panose="02010600030101010101" pitchFamily="2" charset="-122"/>
              </a:rPr>
              <a:pPr fontAlgn="base">
                <a:spcBef>
                  <a:spcPct val="0"/>
                </a:spcBef>
                <a:spcAft>
                  <a:spcPct val="0"/>
                </a:spcAft>
                <a:defRPr/>
              </a:pPr>
              <a:t>2022/10/21</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zh-CN" altLang="zh-CN">
              <a:latin typeface="Arial" panose="020B0604020202020204" pitchFamily="34" charset="0"/>
              <a:ea typeface="宋体" panose="02010600030101010101" pitchFamily="2" charset="-122"/>
            </a:endParaRPr>
          </a:p>
        </p:txBody>
      </p:sp>
      <p:sp>
        <p:nvSpPr>
          <p:cNvPr id="5" name="Slide Number Placeholder 5"/>
          <p:cNvSpPr>
            <a:spLocks noGrp="1" noChangeArrowheads="1"/>
          </p:cNvSpPr>
          <p:nvPr>
            <p:ph type="sldNum" sz="quarter" idx="12"/>
          </p:nvPr>
        </p:nvSpPr>
        <p:spPr>
          <a:ln/>
        </p:spPr>
        <p:txBody>
          <a:bodyPr/>
          <a:lstStyle>
            <a:lvl1pPr>
              <a:defRPr/>
            </a:lvl1pPr>
          </a:lstStyle>
          <a:p>
            <a:pPr defTabSz="912261" fontAlgn="base">
              <a:spcBef>
                <a:spcPct val="0"/>
              </a:spcBef>
              <a:spcAft>
                <a:spcPct val="0"/>
              </a:spcAft>
              <a:defRPr/>
            </a:pPr>
            <a:fld id="{62E0817F-478C-43E8-B957-E97021C4B95C}" type="slidenum">
              <a:rPr lang="zh-CN" altLang="en-US" smtClean="0">
                <a:latin typeface="Arial" panose="020B0604020202020204" pitchFamily="34" charset="0"/>
                <a:ea typeface="宋体" panose="02010600030101010101" pitchFamily="2" charset="-122"/>
              </a:rPr>
              <a:pPr defTabSz="912261" fontAlgn="base">
                <a:spcBef>
                  <a:spcPct val="0"/>
                </a:spcBef>
                <a:spcAft>
                  <a:spcPct val="0"/>
                </a:spcAft>
                <a:defRPr/>
              </a:pPr>
              <a:t>‹#›</a:t>
            </a:fld>
            <a:endParaRPr lang="zh-CN" altLang="en-US" sz="24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74676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50B044-2F85-4439-AF07-2F5DDB68A958}" type="datetimeFigureOut">
              <a:rPr lang="zh-CN" altLang="en-US" smtClean="0"/>
              <a:t>2022/10/21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063C9D-ABE5-47AC-B46C-8DEF1D9C616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0B044-2F85-4439-AF07-2F5DDB68A958}" type="datetimeFigureOut">
              <a:rPr lang="zh-CN" altLang="en-US" smtClean="0"/>
              <a:t>2022/10/21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63C9D-ABE5-47AC-B46C-8DEF1D9C616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Pentagon 8"/>
          <p:cNvSpPr/>
          <p:nvPr/>
        </p:nvSpPr>
        <p:spPr>
          <a:xfrm rot="5400000">
            <a:off x="3850550" y="-2255278"/>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itle 5"/>
          <p:cNvSpPr txBox="1"/>
          <p:nvPr/>
        </p:nvSpPr>
        <p:spPr>
          <a:xfrm>
            <a:off x="1819142" y="1881164"/>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800" spc="600" dirty="0">
                <a:solidFill>
                  <a:schemeClr val="bg1"/>
                </a:solidFill>
                <a:latin typeface="FZQingKeBenYueSongS-R-GB" panose="02000000000000000000" pitchFamily="2" charset="-122"/>
                <a:ea typeface="FZQingKeBenYueSongS-R-GB" panose="02000000000000000000" pitchFamily="2" charset="-122"/>
                <a:cs typeface="+mn-ea"/>
                <a:sym typeface="+mn-lt"/>
              </a:rPr>
              <a:t>金融服务师认证培训</a:t>
            </a:r>
          </a:p>
        </p:txBody>
      </p:sp>
      <p:sp>
        <p:nvSpPr>
          <p:cNvPr id="5" name="文本框 6"/>
          <p:cNvSpPr txBox="1"/>
          <p:nvPr/>
        </p:nvSpPr>
        <p:spPr>
          <a:xfrm>
            <a:off x="2089350" y="2811300"/>
            <a:ext cx="8097388" cy="64516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ctr"/>
            <a:endParaRPr lang="en-US" altLang="zh-CN" sz="3600" b="1" dirty="0">
              <a:latin typeface="Microsoft YaHei Light" panose="020B0502040204020203" pitchFamily="34" charset="-122"/>
              <a:ea typeface="Microsoft YaHei Light" panose="020B0502040204020203" pitchFamily="34" charset="-122"/>
              <a:cs typeface="+mn-ea"/>
              <a:sym typeface="+mn-lt"/>
            </a:endParaRPr>
          </a:p>
        </p:txBody>
      </p:sp>
      <p:sp>
        <p:nvSpPr>
          <p:cNvPr id="7" name="Freeform 19"/>
          <p:cNvSpPr/>
          <p:nvPr/>
        </p:nvSpPr>
        <p:spPr bwMode="auto">
          <a:xfrm rot="5400000" flipH="1">
            <a:off x="4907006" y="-661857"/>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8"/>
          <p:cNvSpPr/>
          <p:nvPr/>
        </p:nvSpPr>
        <p:spPr>
          <a:xfrm>
            <a:off x="1588" y="0"/>
            <a:ext cx="4486184" cy="6858000"/>
          </a:xfrm>
          <a:prstGeom prst="rect">
            <a:avLst/>
          </a:prstGeom>
          <a:solidFill>
            <a:schemeClr val="bg1"/>
          </a:solidFill>
          <a:ln w="127000">
            <a:noFill/>
          </a:ln>
          <a:effectLst>
            <a:outerShdw blurRad="977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p>
        </p:txBody>
      </p:sp>
      <p:grpSp>
        <p:nvGrpSpPr>
          <p:cNvPr id="14" name="Group 13"/>
          <p:cNvGrpSpPr/>
          <p:nvPr/>
        </p:nvGrpSpPr>
        <p:grpSpPr>
          <a:xfrm>
            <a:off x="1" y="301326"/>
            <a:ext cx="12192000" cy="6556674"/>
            <a:chOff x="1" y="301326"/>
            <a:chExt cx="12192000" cy="6556674"/>
          </a:xfrm>
        </p:grpSpPr>
        <p:sp>
          <p:nvSpPr>
            <p:cNvPr id="15"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8"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文本框 18"/>
          <p:cNvSpPr txBox="1"/>
          <p:nvPr/>
        </p:nvSpPr>
        <p:spPr>
          <a:xfrm>
            <a:off x="4716780" y="377825"/>
            <a:ext cx="7254875" cy="5958170"/>
          </a:xfrm>
          <a:prstGeom prst="rect">
            <a:avLst/>
          </a:prstGeom>
          <a:noFill/>
        </p:spPr>
        <p:txBody>
          <a:bodyPr wrap="square" rtlCol="0">
            <a:spAutoFit/>
          </a:bodyPr>
          <a:lstStyle/>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sym typeface="+mn-ea"/>
              </a:rPr>
              <a:t>交易对象：</a:t>
            </a:r>
            <a:r>
              <a:rPr lang="zh-CN" altLang="en-US" sz="1600" b="1" dirty="0">
                <a:solidFill>
                  <a:srgbClr val="FF0000"/>
                </a:solidFill>
                <a:latin typeface="微软雅黑" panose="020B0503020204020204" pitchFamily="34" charset="-122"/>
                <a:ea typeface="微软雅黑" panose="020B0503020204020204" pitchFamily="34" charset="-122"/>
                <a:cs typeface="黑体" panose="02010609060101010101" charset="-122"/>
                <a:sym typeface="+mn-ea"/>
              </a:rPr>
              <a:t>信贷金额、期限、贷款利率、还款方式</a:t>
            </a:r>
            <a:endParaRPr lang="zh-CN" altLang="en-US" sz="1600" b="1" dirty="0">
              <a:solidFill>
                <a:srgbClr val="FF0000"/>
              </a:solidFill>
              <a:latin typeface="微软雅黑" panose="020B0503020204020204" pitchFamily="34" charset="-122"/>
              <a:ea typeface="微软雅黑" panose="020B0503020204020204" pitchFamily="34" charset="-122"/>
              <a:cs typeface="黑体" panose="02010609060101010101" charset="-122"/>
            </a:endParaRP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信贷金额是指银行向借款人提供的以货币计量的信贷产品数额</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信贷期限有广义和狭义两种，广义的信贷期限是指银行承诺向借款人提供以货币计量的信贷产品的整个期间</a:t>
            </a:r>
            <a:r>
              <a:rPr lang="en-US" altLang="zh-CN" sz="1600" dirty="0">
                <a:latin typeface="微软雅黑" panose="020B0503020204020204" pitchFamily="34" charset="-122"/>
                <a:ea typeface="微软雅黑" panose="020B0503020204020204" pitchFamily="34" charset="-122"/>
                <a:cs typeface="黑体" panose="02010609060101010101" charset="-122"/>
              </a:rPr>
              <a:t> </a:t>
            </a:r>
            <a:r>
              <a:rPr lang="zh-CN" altLang="en-US" sz="1600" dirty="0">
                <a:latin typeface="微软雅黑" panose="020B0503020204020204" pitchFamily="34" charset="-122"/>
                <a:ea typeface="微软雅黑" panose="020B0503020204020204" pitchFamily="34" charset="-122"/>
                <a:cs typeface="黑体" panose="02010609060101010101" charset="-122"/>
              </a:rPr>
              <a:t>，即从签订合同到合同结束的整个期间。狭义的信贷期限是指从具体信贷产品发放到约定的最后还款或清偿的期限。</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贷款的利率是指一定期限内利息与贷款资金总额的比率，是贷款价格的表达形式。即：利率=利息额/贷款本金；利率分为日利率、月利率、年度利率。</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还款方式一般分为以下六种。</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（1）等额本息还款：即贷款的本金和利息之和采用按月等额还款的一种方式。住房公积金贷款和多数银行的商业性个人住房贷款都采用了这种方式。这种方式每月的还款额相同；</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（2）等额本金还款：即借款人将贷款额平均分摊到整个还款期内每期（月）归还，同时付清上一交易日到本次还款日间的贷款利息的一种还款方式。这种方式每月的还款额逐月减少；</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（3）按月付息到期还本：即借款人在贷款到期日一次性归还贷款本金〔期限一年以下（含一年）贷款适用〕，贷款按日计息，利息按月归还；</a:t>
            </a:r>
          </a:p>
        </p:txBody>
      </p:sp>
      <p:sp>
        <p:nvSpPr>
          <p:cNvPr id="13" name="TextBox 7"/>
          <p:cNvSpPr txBox="1"/>
          <p:nvPr/>
        </p:nvSpPr>
        <p:spPr>
          <a:xfrm>
            <a:off x="221330" y="2730481"/>
            <a:ext cx="4132306" cy="1500604"/>
          </a:xfrm>
          <a:prstGeom prst="rect">
            <a:avLst/>
          </a:prstGeom>
          <a:noFill/>
        </p:spPr>
        <p:txBody>
          <a:bodyPr wrap="square" rtlCol="0">
            <a:spAutoFit/>
          </a:bodyPr>
          <a:lstStyle/>
          <a:p>
            <a:pPr algn="l">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公司信贷的基本要素主要包括</a:t>
            </a:r>
            <a:r>
              <a:rPr lang="zh-CN" altLang="en-US" sz="1600" dirty="0">
                <a:solidFill>
                  <a:srgbClr val="FF0000"/>
                </a:solidFill>
                <a:latin typeface="微软雅黑" panose="020B0503020204020204" pitchFamily="34" charset="-122"/>
                <a:ea typeface="微软雅黑" panose="020B0503020204020204" pitchFamily="34" charset="-122"/>
              </a:rPr>
              <a:t>交易对象、</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信贷产品、信贷金额、信贷期限、贷款利率、</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还款方式、担保方式和约束条件</a:t>
            </a:r>
          </a:p>
        </p:txBody>
      </p:sp>
      <p:sp>
        <p:nvSpPr>
          <p:cNvPr id="10" name="Rectangle 18"/>
          <p:cNvSpPr/>
          <p:nvPr/>
        </p:nvSpPr>
        <p:spPr>
          <a:xfrm>
            <a:off x="1009860" y="402584"/>
            <a:ext cx="4519295"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公司信贷的基本要素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8"/>
          <p:cNvSpPr/>
          <p:nvPr/>
        </p:nvSpPr>
        <p:spPr>
          <a:xfrm>
            <a:off x="1588" y="0"/>
            <a:ext cx="4486184" cy="6858000"/>
          </a:xfrm>
          <a:prstGeom prst="rect">
            <a:avLst/>
          </a:prstGeom>
          <a:solidFill>
            <a:schemeClr val="bg1"/>
          </a:solidFill>
          <a:ln w="127000">
            <a:noFill/>
          </a:ln>
          <a:effectLst>
            <a:outerShdw blurRad="977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p>
        </p:txBody>
      </p:sp>
      <p:grpSp>
        <p:nvGrpSpPr>
          <p:cNvPr id="14" name="Group 13"/>
          <p:cNvGrpSpPr/>
          <p:nvPr/>
        </p:nvGrpSpPr>
        <p:grpSpPr>
          <a:xfrm>
            <a:off x="1" y="301326"/>
            <a:ext cx="12192000" cy="6556674"/>
            <a:chOff x="1" y="301326"/>
            <a:chExt cx="12192000" cy="6556674"/>
          </a:xfrm>
        </p:grpSpPr>
        <p:sp>
          <p:nvSpPr>
            <p:cNvPr id="15"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7" name="Rectangle 16"/>
            <p:cNvSpPr/>
            <p:nvPr/>
          </p:nvSpPr>
          <p:spPr>
            <a:xfrm>
              <a:off x="672353" y="1669643"/>
              <a:ext cx="184731" cy="369332"/>
            </a:xfrm>
            <a:prstGeom prst="rect">
              <a:avLst/>
            </a:prstGeom>
          </p:spPr>
          <p:txBody>
            <a:bodyPr wrap="none">
              <a:spAutoFit/>
            </a:bodyPr>
            <a:lstStyle/>
            <a:p>
              <a:endPar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文本框 18"/>
          <p:cNvSpPr txBox="1"/>
          <p:nvPr/>
        </p:nvSpPr>
        <p:spPr>
          <a:xfrm>
            <a:off x="4707514" y="1960965"/>
            <a:ext cx="7254875" cy="3003515"/>
          </a:xfrm>
          <a:prstGeom prst="rect">
            <a:avLst/>
          </a:prstGeom>
          <a:noFill/>
        </p:spPr>
        <p:txBody>
          <a:bodyPr wrap="square" rtlCol="0">
            <a:spAutoFit/>
          </a:bodyPr>
          <a:lstStyle/>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4）提前偿还部分贷款：即借款人向银行提出申请，可以提前偿还部分贷款金额，一般金额为1万或1万的整数倍，偿还后此时贷款银行会出具新的还款计划书，其中还款金额与还款年限是发生变化的，但还款方式是不变的，且新的还款年限不得超过原贷款年限</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（5）提前偿还全部贷款：即借款人向银行提出申请，可以提前偿还全部贷款金额，偿还后此时贷款银行会终止借款人的贷款，并办理相应的解除手续。</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（6）随借随还：借款后利息是按天计算的，用一天算一天息。随时都可以一次性结清款项无须违约金。</a:t>
            </a:r>
          </a:p>
        </p:txBody>
      </p:sp>
      <p:sp>
        <p:nvSpPr>
          <p:cNvPr id="13" name="TextBox 7"/>
          <p:cNvSpPr txBox="1"/>
          <p:nvPr/>
        </p:nvSpPr>
        <p:spPr>
          <a:xfrm>
            <a:off x="221330" y="2730481"/>
            <a:ext cx="4132306" cy="1500604"/>
          </a:xfrm>
          <a:prstGeom prst="rect">
            <a:avLst/>
          </a:prstGeom>
          <a:noFill/>
        </p:spPr>
        <p:txBody>
          <a:bodyPr wrap="square" rtlCol="0">
            <a:spAutoFit/>
          </a:bodyPr>
          <a:lstStyle/>
          <a:p>
            <a:pPr algn="l">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公司信贷的基本要素主要包括</a:t>
            </a:r>
            <a:r>
              <a:rPr lang="zh-CN" altLang="en-US" sz="1600" dirty="0">
                <a:solidFill>
                  <a:srgbClr val="FF0000"/>
                </a:solidFill>
                <a:latin typeface="微软雅黑" panose="020B0503020204020204" pitchFamily="34" charset="-122"/>
                <a:ea typeface="微软雅黑" panose="020B0503020204020204" pitchFamily="34" charset="-122"/>
              </a:rPr>
              <a:t>交易对象、</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信贷产品、信贷金额、信贷期限、贷款利率、</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还款方式、担保方式和约束条件</a:t>
            </a:r>
          </a:p>
        </p:txBody>
      </p:sp>
      <p:sp>
        <p:nvSpPr>
          <p:cNvPr id="12" name="Rectangle 18"/>
          <p:cNvSpPr/>
          <p:nvPr/>
        </p:nvSpPr>
        <p:spPr>
          <a:xfrm>
            <a:off x="1009860" y="402584"/>
            <a:ext cx="4519295"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公司信贷的基本要素</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A6C1B401-42DC-4758-970E-5AD64048E4C5}"/>
              </a:ext>
            </a:extLst>
          </p:cNvPr>
          <p:cNvSpPr txBox="1">
            <a:spLocks/>
          </p:cNvSpPr>
          <p:nvPr/>
        </p:nvSpPr>
        <p:spPr bwMode="auto">
          <a:xfrm>
            <a:off x="3386137" y="1640520"/>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公司信贷的种类</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Tree>
    <p:extLst>
      <p:ext uri="{BB962C8B-B14F-4D97-AF65-F5344CB8AC3E}">
        <p14:creationId xmlns:p14="http://schemas.microsoft.com/office/powerpoint/2010/main" val="3136473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30" name="Rectangle 18">
            <a:extLst>
              <a:ext uri="{FF2B5EF4-FFF2-40B4-BE49-F238E27FC236}">
                <a16:creationId xmlns:a16="http://schemas.microsoft.com/office/drawing/2014/main" id="{49B23E79-E5F6-4FEE-8BE5-9C07DDE1298F}"/>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公司信贷的种类</a:t>
            </a:r>
          </a:p>
        </p:txBody>
      </p:sp>
      <p:grpSp>
        <p:nvGrpSpPr>
          <p:cNvPr id="31" name="组合 30">
            <a:extLst>
              <a:ext uri="{FF2B5EF4-FFF2-40B4-BE49-F238E27FC236}">
                <a16:creationId xmlns:a16="http://schemas.microsoft.com/office/drawing/2014/main" id="{2FCA3B0E-A5F6-4D9D-B55B-FDB2D4DA1BF9}"/>
              </a:ext>
            </a:extLst>
          </p:cNvPr>
          <p:cNvGrpSpPr/>
          <p:nvPr/>
        </p:nvGrpSpPr>
        <p:grpSpPr>
          <a:xfrm>
            <a:off x="1651379" y="1678675"/>
            <a:ext cx="3684988" cy="4094165"/>
            <a:chOff x="1958106" y="1283369"/>
            <a:chExt cx="3822755" cy="4489471"/>
          </a:xfrm>
        </p:grpSpPr>
        <p:sp>
          <p:nvSpPr>
            <p:cNvPr id="32" name="矩形: 圆角 31">
              <a:extLst>
                <a:ext uri="{FF2B5EF4-FFF2-40B4-BE49-F238E27FC236}">
                  <a16:creationId xmlns:a16="http://schemas.microsoft.com/office/drawing/2014/main" id="{F509B092-27F2-4D7A-BE55-C7ADA601098A}"/>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33" name="文本框 32">
              <a:extLst>
                <a:ext uri="{FF2B5EF4-FFF2-40B4-BE49-F238E27FC236}">
                  <a16:creationId xmlns:a16="http://schemas.microsoft.com/office/drawing/2014/main" id="{AE9F86CB-F7B9-42C1-BF0B-041327EE9755}"/>
                </a:ext>
              </a:extLst>
            </p:cNvPr>
            <p:cNvSpPr txBox="1"/>
            <p:nvPr/>
          </p:nvSpPr>
          <p:spPr>
            <a:xfrm>
              <a:off x="2323198" y="2728973"/>
              <a:ext cx="3147160" cy="1495409"/>
            </a:xfrm>
            <a:prstGeom prst="rect">
              <a:avLst/>
            </a:prstGeom>
            <a:noFill/>
          </p:spPr>
          <p:txBody>
            <a:bodyPr wrap="square" rtlCol="0">
              <a:spAutoFit/>
            </a:bodyPr>
            <a:lstStyle/>
            <a:p>
              <a:pPr algn="just">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人民币是我国的法定货币，以人民币为借贷货币的货款成为人民币货款。</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a:extLst>
                <a:ext uri="{FF2B5EF4-FFF2-40B4-BE49-F238E27FC236}">
                  <a16:creationId xmlns:a16="http://schemas.microsoft.com/office/drawing/2014/main" id="{2E4F9550-B004-474F-8E46-490266142BD5}"/>
                </a:ext>
              </a:extLst>
            </p:cNvPr>
            <p:cNvGrpSpPr/>
            <p:nvPr/>
          </p:nvGrpSpPr>
          <p:grpSpPr>
            <a:xfrm>
              <a:off x="2546010" y="1283369"/>
              <a:ext cx="2646947" cy="545432"/>
              <a:chOff x="1042736" y="1716506"/>
              <a:chExt cx="2646947" cy="545432"/>
            </a:xfrm>
          </p:grpSpPr>
          <p:sp>
            <p:nvSpPr>
              <p:cNvPr id="36" name="矩形: 圆角 35">
                <a:extLst>
                  <a:ext uri="{FF2B5EF4-FFF2-40B4-BE49-F238E27FC236}">
                    <a16:creationId xmlns:a16="http://schemas.microsoft.com/office/drawing/2014/main" id="{B6BDE600-140B-4487-A440-9A6F57D5ECBF}"/>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43" name="文本框 42">
                <a:extLst>
                  <a:ext uri="{FF2B5EF4-FFF2-40B4-BE49-F238E27FC236}">
                    <a16:creationId xmlns:a16="http://schemas.microsoft.com/office/drawing/2014/main" id="{DAE9BF77-D016-47C5-9854-42052D3356FC}"/>
                  </a:ext>
                </a:extLst>
              </p:cNvPr>
              <p:cNvSpPr txBox="1"/>
              <p:nvPr/>
            </p:nvSpPr>
            <p:spPr>
              <a:xfrm>
                <a:off x="1724090" y="1785944"/>
                <a:ext cx="1338829" cy="369332"/>
              </a:xfrm>
              <a:prstGeom prst="rect">
                <a:avLst/>
              </a:prstGeom>
              <a:noFill/>
            </p:spPr>
            <p:txBody>
              <a:bodyPr wrap="none" rtlCol="0">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人民币货款</a:t>
                </a:r>
                <a:endParaRPr lang="en-US" altLang="zh-CN" b="1" dirty="0">
                  <a:solidFill>
                    <a:schemeClr val="bg1"/>
                  </a:solidFill>
                  <a:latin typeface="思源宋体 CN" panose="02020400000000000000" pitchFamily="18" charset="-122"/>
                  <a:ea typeface="思源宋体 CN" panose="02020400000000000000" pitchFamily="18" charset="-122"/>
                </a:endParaRPr>
              </a:p>
            </p:txBody>
          </p:sp>
        </p:grpSp>
      </p:grpSp>
      <p:grpSp>
        <p:nvGrpSpPr>
          <p:cNvPr id="44" name="组合 43">
            <a:extLst>
              <a:ext uri="{FF2B5EF4-FFF2-40B4-BE49-F238E27FC236}">
                <a16:creationId xmlns:a16="http://schemas.microsoft.com/office/drawing/2014/main" id="{F0EF0770-4F3B-40D3-91D7-9F7E6328011F}"/>
              </a:ext>
            </a:extLst>
          </p:cNvPr>
          <p:cNvGrpSpPr/>
          <p:nvPr/>
        </p:nvGrpSpPr>
        <p:grpSpPr>
          <a:xfrm>
            <a:off x="6993400" y="1678675"/>
            <a:ext cx="3684988" cy="4094165"/>
            <a:chOff x="1958106" y="1283369"/>
            <a:chExt cx="3822755" cy="4489471"/>
          </a:xfrm>
        </p:grpSpPr>
        <p:sp>
          <p:nvSpPr>
            <p:cNvPr id="48" name="矩形: 圆角 47">
              <a:extLst>
                <a:ext uri="{FF2B5EF4-FFF2-40B4-BE49-F238E27FC236}">
                  <a16:creationId xmlns:a16="http://schemas.microsoft.com/office/drawing/2014/main" id="{580B50BD-95F2-472C-86B1-5E17E94F998F}"/>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51" name="文本框 50">
              <a:extLst>
                <a:ext uri="{FF2B5EF4-FFF2-40B4-BE49-F238E27FC236}">
                  <a16:creationId xmlns:a16="http://schemas.microsoft.com/office/drawing/2014/main" id="{7517785E-D6A8-4ABC-8CF8-653B1F2EC344}"/>
                </a:ext>
              </a:extLst>
            </p:cNvPr>
            <p:cNvSpPr txBox="1"/>
            <p:nvPr/>
          </p:nvSpPr>
          <p:spPr>
            <a:xfrm>
              <a:off x="2355282" y="2974500"/>
              <a:ext cx="3115076" cy="1156855"/>
            </a:xfrm>
            <a:prstGeom prst="rect">
              <a:avLst/>
            </a:prstGeom>
            <a:noFill/>
          </p:spPr>
          <p:txBody>
            <a:bodyPr wrap="square" rtlCol="0">
              <a:spAutoFit/>
            </a:bodyPr>
            <a:lstStyle/>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以外汇为借贷货币的贷款称为外汇货款。现有的外汇货款币种有美元、港元、日元、英镑和欧元。</a:t>
              </a:r>
            </a:p>
          </p:txBody>
        </p:sp>
        <p:grpSp>
          <p:nvGrpSpPr>
            <p:cNvPr id="52" name="组合 51">
              <a:extLst>
                <a:ext uri="{FF2B5EF4-FFF2-40B4-BE49-F238E27FC236}">
                  <a16:creationId xmlns:a16="http://schemas.microsoft.com/office/drawing/2014/main" id="{33AEDA29-6022-4B00-AF0E-C71B6DBE7EB2}"/>
                </a:ext>
              </a:extLst>
            </p:cNvPr>
            <p:cNvGrpSpPr/>
            <p:nvPr/>
          </p:nvGrpSpPr>
          <p:grpSpPr>
            <a:xfrm>
              <a:off x="2546010" y="1283369"/>
              <a:ext cx="2646947" cy="545432"/>
              <a:chOff x="1042736" y="1716506"/>
              <a:chExt cx="2646947" cy="545432"/>
            </a:xfrm>
          </p:grpSpPr>
          <p:sp>
            <p:nvSpPr>
              <p:cNvPr id="56" name="矩形: 圆角 55">
                <a:extLst>
                  <a:ext uri="{FF2B5EF4-FFF2-40B4-BE49-F238E27FC236}">
                    <a16:creationId xmlns:a16="http://schemas.microsoft.com/office/drawing/2014/main" id="{67D2F6E5-A8FD-4D1E-A0BB-8B56D7486473}"/>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59" name="文本框 58">
                <a:extLst>
                  <a:ext uri="{FF2B5EF4-FFF2-40B4-BE49-F238E27FC236}">
                    <a16:creationId xmlns:a16="http://schemas.microsoft.com/office/drawing/2014/main" id="{F294F362-E9BE-4ADD-A5BC-15FFC2A42D32}"/>
                  </a:ext>
                </a:extLst>
              </p:cNvPr>
              <p:cNvSpPr txBox="1"/>
              <p:nvPr/>
            </p:nvSpPr>
            <p:spPr>
              <a:xfrm>
                <a:off x="1753430" y="1785944"/>
                <a:ext cx="1210588" cy="400110"/>
              </a:xfrm>
              <a:prstGeom prst="rect">
                <a:avLst/>
              </a:prstGeom>
              <a:noFill/>
            </p:spPr>
            <p:txBody>
              <a:bodyPr wrap="none" rtlCol="0">
                <a:spAutoFit/>
              </a:bodyPr>
              <a:lstStyle/>
              <a:p>
                <a:pPr algn="ctr"/>
                <a:r>
                  <a:rPr lang="zh-CN" altLang="en-US" sz="2000" b="1" dirty="0">
                    <a:solidFill>
                      <a:schemeClr val="bg1"/>
                    </a:solidFill>
                    <a:latin typeface="思源宋体 CN" panose="02020400000000000000" pitchFamily="18" charset="-122"/>
                    <a:ea typeface="思源宋体 CN" panose="02020400000000000000" pitchFamily="18" charset="-122"/>
                  </a:rPr>
                  <a:t>外汇货款</a:t>
                </a:r>
              </a:p>
            </p:txBody>
          </p:sp>
        </p:grpSp>
      </p:grpSp>
      <p:sp>
        <p:nvSpPr>
          <p:cNvPr id="2" name="矩形 1">
            <a:extLst>
              <a:ext uri="{FF2B5EF4-FFF2-40B4-BE49-F238E27FC236}">
                <a16:creationId xmlns:a16="http://schemas.microsoft.com/office/drawing/2014/main" id="{B3E1702A-BF14-432F-91D7-B660837FD81F}"/>
              </a:ext>
            </a:extLst>
          </p:cNvPr>
          <p:cNvSpPr/>
          <p:nvPr/>
        </p:nvSpPr>
        <p:spPr>
          <a:xfrm>
            <a:off x="5105985" y="2134727"/>
            <a:ext cx="1980029" cy="400110"/>
          </a:xfrm>
          <a:prstGeom prst="rect">
            <a:avLst/>
          </a:prstGeom>
        </p:spPr>
        <p:txBody>
          <a:bodyPr wrap="none">
            <a:spAutoFit/>
          </a:bodyPr>
          <a:lstStyle/>
          <a:p>
            <a:pPr algn="r" fontAlgn="auto"/>
            <a:r>
              <a:rPr lang="zh-CN" altLang="en-US" sz="2000" b="1" kern="100" dirty="0">
                <a:solidFill>
                  <a:srgbClr val="004D73"/>
                </a:solidFill>
                <a:effectLst>
                  <a:outerShdw blurRad="38100" dist="38100" dir="2700000" algn="tl">
                    <a:srgbClr val="000000">
                      <a:alpha val="43137"/>
                    </a:srgbClr>
                  </a:outerShdw>
                </a:effectLst>
                <a:ea typeface="微软雅黑" panose="020B0503020204020204" pitchFamily="34" charset="-122"/>
                <a:cs typeface="Times New Roman" panose="02020603050405020304" pitchFamily="18" charset="0"/>
                <a:sym typeface="Source Han Sans SC"/>
              </a:rPr>
              <a:t>按货币种类分类</a:t>
            </a:r>
            <a:endParaRPr lang="es-ES_tradnl" altLang="zh-CN" sz="2000" b="1" kern="100" dirty="0">
              <a:solidFill>
                <a:srgbClr val="004D73"/>
              </a:solidFill>
              <a:effectLst>
                <a:outerShdw blurRad="38100" dist="38100" dir="2700000" algn="tl">
                  <a:srgbClr val="000000">
                    <a:alpha val="43137"/>
                  </a:srgbClr>
                </a:outerShdw>
              </a:effectLst>
              <a:ea typeface="微软雅黑" panose="020B0503020204020204" pitchFamily="34" charset="-122"/>
              <a:cs typeface="Times New Roman" panose="02020603050405020304" pitchFamily="18" charset="0"/>
              <a:sym typeface="Source Han Sans SC"/>
            </a:endParaRPr>
          </a:p>
        </p:txBody>
      </p:sp>
    </p:spTree>
    <p:extLst>
      <p:ext uri="{BB962C8B-B14F-4D97-AF65-F5344CB8AC3E}">
        <p14:creationId xmlns:p14="http://schemas.microsoft.com/office/powerpoint/2010/main" val="120675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vertical)">
                                      <p:cBhvr>
                                        <p:cTn id="7" dur="500"/>
                                        <p:tgtEl>
                                          <p:spTgt spid="3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randombar(vertical)">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30" name="Rectangle 18">
            <a:extLst>
              <a:ext uri="{FF2B5EF4-FFF2-40B4-BE49-F238E27FC236}">
                <a16:creationId xmlns:a16="http://schemas.microsoft.com/office/drawing/2014/main" id="{49B23E79-E5F6-4FEE-8BE5-9C07DDE1298F}"/>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公司信贷的种类</a:t>
            </a:r>
          </a:p>
        </p:txBody>
      </p:sp>
      <p:sp>
        <p:nvSpPr>
          <p:cNvPr id="21" name="文本框 20">
            <a:extLst>
              <a:ext uri="{FF2B5EF4-FFF2-40B4-BE49-F238E27FC236}">
                <a16:creationId xmlns:a16="http://schemas.microsoft.com/office/drawing/2014/main" id="{7DFD1DD7-6FBD-4CBE-A2B6-1FB7E8D5A00E}"/>
              </a:ext>
            </a:extLst>
          </p:cNvPr>
          <p:cNvSpPr txBox="1"/>
          <p:nvPr/>
        </p:nvSpPr>
        <p:spPr>
          <a:xfrm>
            <a:off x="317634" y="1286134"/>
            <a:ext cx="2465962" cy="461665"/>
          </a:xfrm>
          <a:prstGeom prst="rect">
            <a:avLst/>
          </a:prstGeom>
          <a:noFill/>
        </p:spPr>
        <p:txBody>
          <a:bodyPr wrap="square">
            <a:spAutoFit/>
          </a:bodyPr>
          <a:lstStyle/>
          <a:p>
            <a:pPr algn="ct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按贷款期限划分</a:t>
            </a:r>
          </a:p>
        </p:txBody>
      </p:sp>
      <p:grpSp>
        <p:nvGrpSpPr>
          <p:cNvPr id="22" name="组合 21">
            <a:extLst>
              <a:ext uri="{FF2B5EF4-FFF2-40B4-BE49-F238E27FC236}">
                <a16:creationId xmlns:a16="http://schemas.microsoft.com/office/drawing/2014/main" id="{E0A55AE1-9C9E-4954-A2C7-FD2CECE73337}"/>
              </a:ext>
            </a:extLst>
          </p:cNvPr>
          <p:cNvGrpSpPr/>
          <p:nvPr/>
        </p:nvGrpSpPr>
        <p:grpSpPr>
          <a:xfrm>
            <a:off x="1440573" y="1804281"/>
            <a:ext cx="4029324" cy="3732437"/>
            <a:chOff x="875420" y="1322766"/>
            <a:chExt cx="4547538" cy="4212468"/>
          </a:xfrm>
        </p:grpSpPr>
        <p:sp>
          <p:nvSpPr>
            <p:cNvPr id="23" name="椭圆 22">
              <a:extLst>
                <a:ext uri="{FF2B5EF4-FFF2-40B4-BE49-F238E27FC236}">
                  <a16:creationId xmlns:a16="http://schemas.microsoft.com/office/drawing/2014/main" id="{B2E7C58F-DBF4-4740-8EF8-765FAE497B8E}"/>
                </a:ext>
              </a:extLst>
            </p:cNvPr>
            <p:cNvSpPr/>
            <p:nvPr/>
          </p:nvSpPr>
          <p:spPr bwMode="auto">
            <a:xfrm>
              <a:off x="2276621" y="1322766"/>
              <a:ext cx="1745137" cy="1745137"/>
            </a:xfrm>
            <a:prstGeom prst="ellipse">
              <a:avLst/>
            </a:prstGeom>
            <a:solidFill>
              <a:schemeClr val="accent1">
                <a:lumMod val="100000"/>
              </a:schemeClr>
            </a:solidFill>
            <a:ln w="19050">
              <a:noFill/>
              <a:round/>
            </a:ln>
          </p:spPr>
          <p:txBody>
            <a:bodyPr anchor="ctr"/>
            <a:lstStyle/>
            <a:p>
              <a:pPr algn="ctr"/>
              <a:endParaRPr sz="1350">
                <a:latin typeface="Source Han Sans SC"/>
                <a:cs typeface="+mn-ea"/>
                <a:sym typeface="Source Han Sans SC"/>
              </a:endParaRPr>
            </a:p>
          </p:txBody>
        </p:sp>
        <p:sp>
          <p:nvSpPr>
            <p:cNvPr id="24" name="椭圆 23">
              <a:extLst>
                <a:ext uri="{FF2B5EF4-FFF2-40B4-BE49-F238E27FC236}">
                  <a16:creationId xmlns:a16="http://schemas.microsoft.com/office/drawing/2014/main" id="{9F6DB9BC-9E10-4953-894A-931C22F62A64}"/>
                </a:ext>
              </a:extLst>
            </p:cNvPr>
            <p:cNvSpPr/>
            <p:nvPr/>
          </p:nvSpPr>
          <p:spPr bwMode="auto">
            <a:xfrm>
              <a:off x="875420" y="3790097"/>
              <a:ext cx="1745137" cy="1745137"/>
            </a:xfrm>
            <a:prstGeom prst="ellipse">
              <a:avLst/>
            </a:prstGeom>
            <a:solidFill>
              <a:schemeClr val="accent2"/>
            </a:solidFill>
            <a:ln w="19050">
              <a:noFill/>
              <a:round/>
            </a:ln>
          </p:spPr>
          <p:txBody>
            <a:bodyPr anchor="ctr"/>
            <a:lstStyle/>
            <a:p>
              <a:pPr algn="ctr"/>
              <a:endParaRPr sz="1350">
                <a:latin typeface="Source Han Sans SC"/>
                <a:cs typeface="+mn-ea"/>
                <a:sym typeface="Source Han Sans SC"/>
              </a:endParaRPr>
            </a:p>
          </p:txBody>
        </p:sp>
        <p:sp>
          <p:nvSpPr>
            <p:cNvPr id="25" name="椭圆 24">
              <a:extLst>
                <a:ext uri="{FF2B5EF4-FFF2-40B4-BE49-F238E27FC236}">
                  <a16:creationId xmlns:a16="http://schemas.microsoft.com/office/drawing/2014/main" id="{1A095CFF-18CB-4699-B3DD-E96ADA9AA983}"/>
                </a:ext>
              </a:extLst>
            </p:cNvPr>
            <p:cNvSpPr/>
            <p:nvPr/>
          </p:nvSpPr>
          <p:spPr bwMode="auto">
            <a:xfrm>
              <a:off x="3677821" y="3790097"/>
              <a:ext cx="1745137" cy="1745137"/>
            </a:xfrm>
            <a:prstGeom prst="ellipse">
              <a:avLst/>
            </a:prstGeom>
            <a:solidFill>
              <a:schemeClr val="accent3">
                <a:lumMod val="100000"/>
              </a:schemeClr>
            </a:solidFill>
            <a:ln w="19050">
              <a:noFill/>
              <a:round/>
            </a:ln>
          </p:spPr>
          <p:txBody>
            <a:bodyPr anchor="ctr"/>
            <a:lstStyle/>
            <a:p>
              <a:pPr algn="ctr"/>
              <a:endParaRPr sz="1350">
                <a:latin typeface="Source Han Sans SC"/>
                <a:cs typeface="+mn-ea"/>
                <a:sym typeface="Source Han Sans SC"/>
              </a:endParaRPr>
            </a:p>
          </p:txBody>
        </p:sp>
        <p:sp>
          <p:nvSpPr>
            <p:cNvPr id="26" name="等腰三角形 25">
              <a:extLst>
                <a:ext uri="{FF2B5EF4-FFF2-40B4-BE49-F238E27FC236}">
                  <a16:creationId xmlns:a16="http://schemas.microsoft.com/office/drawing/2014/main" id="{B981D773-3FAD-494D-A022-10A6686ADA3D}"/>
                </a:ext>
              </a:extLst>
            </p:cNvPr>
            <p:cNvSpPr/>
            <p:nvPr/>
          </p:nvSpPr>
          <p:spPr bwMode="auto">
            <a:xfrm>
              <a:off x="1309797" y="1834816"/>
              <a:ext cx="3680230" cy="3172614"/>
            </a:xfrm>
            <a:prstGeom prst="triangle">
              <a:avLst/>
            </a:prstGeom>
            <a:solidFill>
              <a:schemeClr val="bg1"/>
            </a:solidFill>
            <a:ln w="19050">
              <a:solidFill>
                <a:schemeClr val="bg2"/>
              </a:solidFill>
              <a:round/>
            </a:ln>
          </p:spPr>
          <p:txBody>
            <a:bodyPr anchor="ctr"/>
            <a:lstStyle/>
            <a:p>
              <a:pPr algn="ctr"/>
              <a:endParaRPr sz="1350">
                <a:latin typeface="Source Han Sans SC"/>
                <a:cs typeface="+mn-ea"/>
                <a:sym typeface="Source Han Sans SC"/>
              </a:endParaRPr>
            </a:p>
          </p:txBody>
        </p:sp>
        <p:sp>
          <p:nvSpPr>
            <p:cNvPr id="27" name="椭圆 26">
              <a:extLst>
                <a:ext uri="{FF2B5EF4-FFF2-40B4-BE49-F238E27FC236}">
                  <a16:creationId xmlns:a16="http://schemas.microsoft.com/office/drawing/2014/main" id="{8106C68D-7018-4A03-9C0B-7D3E3BB316E6}"/>
                </a:ext>
              </a:extLst>
            </p:cNvPr>
            <p:cNvSpPr/>
            <p:nvPr/>
          </p:nvSpPr>
          <p:spPr bwMode="auto">
            <a:xfrm>
              <a:off x="2382070" y="1428215"/>
              <a:ext cx="1534239" cy="1534239"/>
            </a:xfrm>
            <a:prstGeom prst="ellipse">
              <a:avLst/>
            </a:prstGeom>
            <a:solidFill>
              <a:schemeClr val="bg1"/>
            </a:solidFill>
            <a:ln w="57150" cap="flat" cmpd="sng" algn="ctr">
              <a:solidFill>
                <a:schemeClr val="accent1">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28" name="椭圆 27">
              <a:extLst>
                <a:ext uri="{FF2B5EF4-FFF2-40B4-BE49-F238E27FC236}">
                  <a16:creationId xmlns:a16="http://schemas.microsoft.com/office/drawing/2014/main" id="{FA009C18-F253-4F4F-BA36-B9015956AB7D}"/>
                </a:ext>
              </a:extLst>
            </p:cNvPr>
            <p:cNvSpPr/>
            <p:nvPr/>
          </p:nvSpPr>
          <p:spPr bwMode="auto">
            <a:xfrm>
              <a:off x="980869" y="3895546"/>
              <a:ext cx="1534239" cy="1534239"/>
            </a:xfrm>
            <a:prstGeom prst="ellipse">
              <a:avLst/>
            </a:prstGeom>
            <a:solidFill>
              <a:schemeClr val="bg1"/>
            </a:solidFill>
            <a:ln w="57150" cap="flat" cmpd="sng" algn="ctr">
              <a:solidFill>
                <a:schemeClr val="accent2">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29" name="椭圆 28">
              <a:extLst>
                <a:ext uri="{FF2B5EF4-FFF2-40B4-BE49-F238E27FC236}">
                  <a16:creationId xmlns:a16="http://schemas.microsoft.com/office/drawing/2014/main" id="{EF992323-09AE-4CB2-A014-24D091B2EB83}"/>
                </a:ext>
              </a:extLst>
            </p:cNvPr>
            <p:cNvSpPr/>
            <p:nvPr/>
          </p:nvSpPr>
          <p:spPr bwMode="auto">
            <a:xfrm>
              <a:off x="3783270" y="3895546"/>
              <a:ext cx="1534239" cy="1534239"/>
            </a:xfrm>
            <a:prstGeom prst="ellipse">
              <a:avLst/>
            </a:prstGeom>
            <a:solidFill>
              <a:schemeClr val="bg1"/>
            </a:solidFill>
            <a:ln w="57150" cap="flat" cmpd="sng" algn="ctr">
              <a:solidFill>
                <a:schemeClr val="accent3">
                  <a:lumMod val="100000"/>
                </a:schemeClr>
              </a:solidFill>
              <a:prstDash val="solid"/>
              <a:round/>
              <a:headEnd type="none" w="med" len="med"/>
              <a:tailEnd type="none" w="med" len="med"/>
            </a:ln>
          </p:spPr>
          <p:txBody>
            <a:bodyPr anchor="ctr"/>
            <a:lstStyle/>
            <a:p>
              <a:pPr algn="ctr"/>
              <a:endParaRPr sz="1350">
                <a:latin typeface="Source Han Sans SC"/>
                <a:cs typeface="+mn-ea"/>
                <a:sym typeface="Source Han Sans SC"/>
              </a:endParaRPr>
            </a:p>
          </p:txBody>
        </p:sp>
        <p:sp>
          <p:nvSpPr>
            <p:cNvPr id="35" name="椭圆 34">
              <a:extLst>
                <a:ext uri="{FF2B5EF4-FFF2-40B4-BE49-F238E27FC236}">
                  <a16:creationId xmlns:a16="http://schemas.microsoft.com/office/drawing/2014/main" id="{3840EE36-B866-4111-8C45-159FF5BE2F9A}"/>
                </a:ext>
              </a:extLst>
            </p:cNvPr>
            <p:cNvSpPr/>
            <p:nvPr/>
          </p:nvSpPr>
          <p:spPr bwMode="auto">
            <a:xfrm>
              <a:off x="2506007" y="1552152"/>
              <a:ext cx="1286364" cy="1286364"/>
            </a:xfrm>
            <a:prstGeom prst="ellipse">
              <a:avLst/>
            </a:prstGeom>
            <a:solidFill>
              <a:schemeClr val="accent1">
                <a:lumMod val="100000"/>
              </a:schemeClr>
            </a:solidFill>
            <a:ln w="19050">
              <a:noFill/>
              <a:round/>
            </a:ln>
          </p:spPr>
          <p:txBody>
            <a:bodyPr anchor="ctr"/>
            <a:lstStyle/>
            <a:p>
              <a:pPr algn="ctr"/>
              <a:endParaRPr sz="1350">
                <a:latin typeface="Source Han Sans SC"/>
                <a:cs typeface="+mn-ea"/>
                <a:sym typeface="Source Han Sans SC"/>
              </a:endParaRPr>
            </a:p>
          </p:txBody>
        </p:sp>
        <p:sp>
          <p:nvSpPr>
            <p:cNvPr id="37" name="椭圆 36">
              <a:extLst>
                <a:ext uri="{FF2B5EF4-FFF2-40B4-BE49-F238E27FC236}">
                  <a16:creationId xmlns:a16="http://schemas.microsoft.com/office/drawing/2014/main" id="{1AD11F73-D196-47DB-919C-81E175CEC5C2}"/>
                </a:ext>
              </a:extLst>
            </p:cNvPr>
            <p:cNvSpPr/>
            <p:nvPr/>
          </p:nvSpPr>
          <p:spPr bwMode="auto">
            <a:xfrm>
              <a:off x="1104806" y="4019484"/>
              <a:ext cx="1286364" cy="1286364"/>
            </a:xfrm>
            <a:prstGeom prst="ellipse">
              <a:avLst/>
            </a:prstGeom>
            <a:solidFill>
              <a:schemeClr val="accent2">
                <a:lumMod val="100000"/>
              </a:schemeClr>
            </a:solidFill>
            <a:ln w="19050">
              <a:noFill/>
              <a:round/>
            </a:ln>
          </p:spPr>
          <p:txBody>
            <a:bodyPr anchor="ctr"/>
            <a:lstStyle/>
            <a:p>
              <a:pPr algn="ctr"/>
              <a:endParaRPr sz="1350">
                <a:latin typeface="Source Han Sans SC"/>
                <a:cs typeface="+mn-ea"/>
                <a:sym typeface="Source Han Sans SC"/>
              </a:endParaRPr>
            </a:p>
          </p:txBody>
        </p:sp>
        <p:sp>
          <p:nvSpPr>
            <p:cNvPr id="38" name="椭圆 37">
              <a:extLst>
                <a:ext uri="{FF2B5EF4-FFF2-40B4-BE49-F238E27FC236}">
                  <a16:creationId xmlns:a16="http://schemas.microsoft.com/office/drawing/2014/main" id="{8B86AFC5-80A7-4933-BC6D-A56CA9C08FE9}"/>
                </a:ext>
              </a:extLst>
            </p:cNvPr>
            <p:cNvSpPr/>
            <p:nvPr/>
          </p:nvSpPr>
          <p:spPr bwMode="auto">
            <a:xfrm>
              <a:off x="3907208" y="4019484"/>
              <a:ext cx="1286364" cy="1286364"/>
            </a:xfrm>
            <a:prstGeom prst="ellipse">
              <a:avLst/>
            </a:prstGeom>
            <a:solidFill>
              <a:schemeClr val="accent3">
                <a:lumMod val="100000"/>
              </a:schemeClr>
            </a:solidFill>
            <a:ln w="19050">
              <a:noFill/>
              <a:round/>
            </a:ln>
          </p:spPr>
          <p:txBody>
            <a:bodyPr anchor="ctr"/>
            <a:lstStyle/>
            <a:p>
              <a:pPr algn="ctr"/>
              <a:endParaRPr sz="1350">
                <a:latin typeface="Source Han Sans SC"/>
                <a:cs typeface="+mn-ea"/>
                <a:sym typeface="Source Han Sans SC"/>
              </a:endParaRPr>
            </a:p>
          </p:txBody>
        </p:sp>
        <p:sp>
          <p:nvSpPr>
            <p:cNvPr id="39" name="任意多边形: 形状 18">
              <a:extLst>
                <a:ext uri="{FF2B5EF4-FFF2-40B4-BE49-F238E27FC236}">
                  <a16:creationId xmlns:a16="http://schemas.microsoft.com/office/drawing/2014/main" id="{77F9B0A2-A226-4339-8720-FAB53BD5F3D8}"/>
                </a:ext>
              </a:extLst>
            </p:cNvPr>
            <p:cNvSpPr/>
            <p:nvPr/>
          </p:nvSpPr>
          <p:spPr>
            <a:xfrm>
              <a:off x="1561458" y="4476137"/>
              <a:ext cx="373062" cy="373060"/>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endParaRPr sz="1350">
                <a:latin typeface="Source Han Sans SC"/>
                <a:cs typeface="+mn-ea"/>
                <a:sym typeface="Source Han Sans SC"/>
              </a:endParaRPr>
            </a:p>
          </p:txBody>
        </p:sp>
        <p:sp>
          <p:nvSpPr>
            <p:cNvPr id="40" name="任意多边形: 形状 19">
              <a:extLst>
                <a:ext uri="{FF2B5EF4-FFF2-40B4-BE49-F238E27FC236}">
                  <a16:creationId xmlns:a16="http://schemas.microsoft.com/office/drawing/2014/main" id="{F33D6AB5-7A28-453B-ACB3-A8A352B997E7}"/>
                </a:ext>
              </a:extLst>
            </p:cNvPr>
            <p:cNvSpPr/>
            <p:nvPr/>
          </p:nvSpPr>
          <p:spPr>
            <a:xfrm>
              <a:off x="2948100" y="2031938"/>
              <a:ext cx="402178" cy="326794"/>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sz="1350">
                <a:latin typeface="Source Han Sans SC"/>
                <a:cs typeface="+mn-ea"/>
                <a:sym typeface="Source Han Sans SC"/>
              </a:endParaRPr>
            </a:p>
          </p:txBody>
        </p:sp>
        <p:sp>
          <p:nvSpPr>
            <p:cNvPr id="41" name="任意多边形: 形状 20">
              <a:extLst>
                <a:ext uri="{FF2B5EF4-FFF2-40B4-BE49-F238E27FC236}">
                  <a16:creationId xmlns:a16="http://schemas.microsoft.com/office/drawing/2014/main" id="{8530776D-7FC8-4AAB-A81F-B31B9F611798}"/>
                </a:ext>
              </a:extLst>
            </p:cNvPr>
            <p:cNvSpPr/>
            <p:nvPr/>
          </p:nvSpPr>
          <p:spPr>
            <a:xfrm>
              <a:off x="4376380" y="4441928"/>
              <a:ext cx="348020" cy="44147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sz="1350">
                <a:latin typeface="Source Han Sans SC"/>
                <a:cs typeface="+mn-ea"/>
                <a:sym typeface="Source Han Sans SC"/>
              </a:endParaRPr>
            </a:p>
          </p:txBody>
        </p:sp>
        <p:sp>
          <p:nvSpPr>
            <p:cNvPr id="42" name="任意多边形: 形状 21">
              <a:extLst>
                <a:ext uri="{FF2B5EF4-FFF2-40B4-BE49-F238E27FC236}">
                  <a16:creationId xmlns:a16="http://schemas.microsoft.com/office/drawing/2014/main" id="{28E7A939-6630-4466-9FEE-F094B90AA8BC}"/>
                </a:ext>
              </a:extLst>
            </p:cNvPr>
            <p:cNvSpPr/>
            <p:nvPr/>
          </p:nvSpPr>
          <p:spPr>
            <a:xfrm>
              <a:off x="2837108" y="3463792"/>
              <a:ext cx="625608" cy="625608"/>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2">
                <a:lumMod val="50000"/>
              </a:schemeClr>
            </a:solidFill>
            <a:ln w="12700">
              <a:miter lim="400000"/>
            </a:ln>
          </p:spPr>
          <p:txBody>
            <a:bodyPr anchor="ctr"/>
            <a:lstStyle/>
            <a:p>
              <a:pPr algn="ctr"/>
              <a:endParaRPr sz="1350">
                <a:latin typeface="Source Han Sans SC"/>
                <a:cs typeface="+mn-ea"/>
                <a:sym typeface="Source Han Sans SC"/>
              </a:endParaRPr>
            </a:p>
          </p:txBody>
        </p:sp>
      </p:grpSp>
      <p:grpSp>
        <p:nvGrpSpPr>
          <p:cNvPr id="45" name="组合 44">
            <a:extLst>
              <a:ext uri="{FF2B5EF4-FFF2-40B4-BE49-F238E27FC236}">
                <a16:creationId xmlns:a16="http://schemas.microsoft.com/office/drawing/2014/main" id="{54C57660-C912-4A04-BC0E-3A24A90FA513}"/>
              </a:ext>
            </a:extLst>
          </p:cNvPr>
          <p:cNvGrpSpPr/>
          <p:nvPr/>
        </p:nvGrpSpPr>
        <p:grpSpPr>
          <a:xfrm>
            <a:off x="6205241" y="1653564"/>
            <a:ext cx="551035" cy="3722061"/>
            <a:chOff x="6806244" y="1207577"/>
            <a:chExt cx="621904" cy="4200757"/>
          </a:xfrm>
        </p:grpSpPr>
        <p:grpSp>
          <p:nvGrpSpPr>
            <p:cNvPr id="46" name="组合 45">
              <a:extLst>
                <a:ext uri="{FF2B5EF4-FFF2-40B4-BE49-F238E27FC236}">
                  <a16:creationId xmlns:a16="http://schemas.microsoft.com/office/drawing/2014/main" id="{0557AAA8-0912-4136-905D-E86CBA9D87EF}"/>
                </a:ext>
              </a:extLst>
            </p:cNvPr>
            <p:cNvGrpSpPr/>
            <p:nvPr/>
          </p:nvGrpSpPr>
          <p:grpSpPr>
            <a:xfrm>
              <a:off x="6806244" y="3118048"/>
              <a:ext cx="621904" cy="621904"/>
              <a:chOff x="6132004" y="1552154"/>
              <a:chExt cx="959568" cy="959568"/>
            </a:xfrm>
          </p:grpSpPr>
          <p:sp>
            <p:nvSpPr>
              <p:cNvPr id="57" name="椭圆 56">
                <a:extLst>
                  <a:ext uri="{FF2B5EF4-FFF2-40B4-BE49-F238E27FC236}">
                    <a16:creationId xmlns:a16="http://schemas.microsoft.com/office/drawing/2014/main" id="{18491BE1-DC5E-4331-A1B5-E489F08C4671}"/>
                  </a:ext>
                </a:extLst>
              </p:cNvPr>
              <p:cNvSpPr/>
              <p:nvPr/>
            </p:nvSpPr>
            <p:spPr bwMode="auto">
              <a:xfrm>
                <a:off x="6132004" y="1552154"/>
                <a:ext cx="959568" cy="959568"/>
              </a:xfrm>
              <a:prstGeom prst="ellipse">
                <a:avLst/>
              </a:prstGeom>
              <a:noFill/>
              <a:ln w="9525">
                <a:solidFill>
                  <a:schemeClr val="accent2"/>
                </a:solidFill>
                <a:round/>
              </a:ln>
            </p:spPr>
            <p:txBody>
              <a:bodyPr anchor="ctr"/>
              <a:lstStyle/>
              <a:p>
                <a:pPr algn="ctr"/>
                <a:endParaRPr sz="1350">
                  <a:latin typeface="微软雅黑" panose="020B0503020204020204" pitchFamily="34" charset="-122"/>
                  <a:ea typeface="微软雅黑" panose="020B0503020204020204" pitchFamily="34" charset="-122"/>
                  <a:cs typeface="+mn-ea"/>
                  <a:sym typeface="Source Han Sans SC"/>
                </a:endParaRPr>
              </a:p>
            </p:txBody>
          </p:sp>
          <p:sp>
            <p:nvSpPr>
              <p:cNvPr id="58" name="椭圆 57">
                <a:extLst>
                  <a:ext uri="{FF2B5EF4-FFF2-40B4-BE49-F238E27FC236}">
                    <a16:creationId xmlns:a16="http://schemas.microsoft.com/office/drawing/2014/main" id="{9D25A26B-E13D-449A-9BF2-A71C25FB82BF}"/>
                  </a:ext>
                </a:extLst>
              </p:cNvPr>
              <p:cNvSpPr/>
              <p:nvPr/>
            </p:nvSpPr>
            <p:spPr bwMode="auto">
              <a:xfrm>
                <a:off x="6200476" y="1620626"/>
                <a:ext cx="822624" cy="822624"/>
              </a:xfrm>
              <a:prstGeom prst="ellipse">
                <a:avLst/>
              </a:prstGeom>
              <a:solidFill>
                <a:schemeClr val="accent2"/>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a:solidFill>
                      <a:schemeClr val="bg1"/>
                    </a:solidFill>
                    <a:latin typeface="微软雅黑" panose="020B0503020204020204" pitchFamily="34" charset="-122"/>
                    <a:ea typeface="微软雅黑" panose="020B0503020204020204" pitchFamily="34" charset="-122"/>
                    <a:cs typeface="+mn-ea"/>
                    <a:sym typeface="Source Han Sans SC"/>
                  </a:rPr>
                  <a:t>02</a:t>
                </a:r>
              </a:p>
            </p:txBody>
          </p:sp>
        </p:grpSp>
        <p:grpSp>
          <p:nvGrpSpPr>
            <p:cNvPr id="47" name="组合 46">
              <a:extLst>
                <a:ext uri="{FF2B5EF4-FFF2-40B4-BE49-F238E27FC236}">
                  <a16:creationId xmlns:a16="http://schemas.microsoft.com/office/drawing/2014/main" id="{1D8AD270-5976-48A1-8E9B-AEE247029E25}"/>
                </a:ext>
              </a:extLst>
            </p:cNvPr>
            <p:cNvGrpSpPr/>
            <p:nvPr/>
          </p:nvGrpSpPr>
          <p:grpSpPr>
            <a:xfrm>
              <a:off x="6806244" y="1207577"/>
              <a:ext cx="621904" cy="621904"/>
              <a:chOff x="6132004" y="507876"/>
              <a:chExt cx="959568" cy="959568"/>
            </a:xfrm>
          </p:grpSpPr>
          <p:sp>
            <p:nvSpPr>
              <p:cNvPr id="54" name="椭圆 53">
                <a:extLst>
                  <a:ext uri="{FF2B5EF4-FFF2-40B4-BE49-F238E27FC236}">
                    <a16:creationId xmlns:a16="http://schemas.microsoft.com/office/drawing/2014/main" id="{FB2C85ED-0CC4-4EB0-9BC7-14A05CF83DEB}"/>
                  </a:ext>
                </a:extLst>
              </p:cNvPr>
              <p:cNvSpPr/>
              <p:nvPr/>
            </p:nvSpPr>
            <p:spPr bwMode="auto">
              <a:xfrm>
                <a:off x="6132004" y="507876"/>
                <a:ext cx="959568" cy="959568"/>
              </a:xfrm>
              <a:prstGeom prst="ellipse">
                <a:avLst/>
              </a:prstGeom>
              <a:noFill/>
              <a:ln w="12700" cap="flat" cmpd="sng" algn="ctr">
                <a:solidFill>
                  <a:schemeClr val="accent1">
                    <a:lumMod val="100000"/>
                  </a:schemeClr>
                </a:solidFill>
                <a:prstDash val="solid"/>
                <a:round/>
                <a:headEnd type="none" w="med" len="med"/>
                <a:tailEnd type="none" w="med" len="med"/>
              </a:ln>
            </p:spPr>
            <p:txBody>
              <a:bodyPr anchor="ctr"/>
              <a:lstStyle/>
              <a:p>
                <a:pPr algn="ctr"/>
                <a:endParaRPr sz="1350">
                  <a:latin typeface="微软雅黑" panose="020B0503020204020204" pitchFamily="34" charset="-122"/>
                  <a:ea typeface="微软雅黑" panose="020B0503020204020204" pitchFamily="34" charset="-122"/>
                  <a:cs typeface="+mn-ea"/>
                  <a:sym typeface="Source Han Sans SC"/>
                </a:endParaRPr>
              </a:p>
            </p:txBody>
          </p:sp>
          <p:sp>
            <p:nvSpPr>
              <p:cNvPr id="55" name="椭圆 54">
                <a:extLst>
                  <a:ext uri="{FF2B5EF4-FFF2-40B4-BE49-F238E27FC236}">
                    <a16:creationId xmlns:a16="http://schemas.microsoft.com/office/drawing/2014/main" id="{D306CE90-88D3-49AF-8EB5-CE37079BF017}"/>
                  </a:ext>
                </a:extLst>
              </p:cNvPr>
              <p:cNvSpPr/>
              <p:nvPr/>
            </p:nvSpPr>
            <p:spPr bwMode="auto">
              <a:xfrm>
                <a:off x="6200476" y="576348"/>
                <a:ext cx="822623" cy="822623"/>
              </a:xfrm>
              <a:prstGeom prst="ellipse">
                <a:avLst/>
              </a:prstGeom>
              <a:solidFill>
                <a:schemeClr val="accent1">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a:rPr>
                  <a:t>01</a:t>
                </a:r>
              </a:p>
            </p:txBody>
          </p:sp>
        </p:grpSp>
        <p:grpSp>
          <p:nvGrpSpPr>
            <p:cNvPr id="49" name="组合 48">
              <a:extLst>
                <a:ext uri="{FF2B5EF4-FFF2-40B4-BE49-F238E27FC236}">
                  <a16:creationId xmlns:a16="http://schemas.microsoft.com/office/drawing/2014/main" id="{501542DC-B2FD-42A3-9149-3001287E3482}"/>
                </a:ext>
              </a:extLst>
            </p:cNvPr>
            <p:cNvGrpSpPr/>
            <p:nvPr/>
          </p:nvGrpSpPr>
          <p:grpSpPr>
            <a:xfrm>
              <a:off x="6806244" y="4786430"/>
              <a:ext cx="621904" cy="621904"/>
              <a:chOff x="6132004" y="2053445"/>
              <a:chExt cx="959568" cy="959568"/>
            </a:xfrm>
          </p:grpSpPr>
          <p:sp>
            <p:nvSpPr>
              <p:cNvPr id="50" name="椭圆 49">
                <a:extLst>
                  <a:ext uri="{FF2B5EF4-FFF2-40B4-BE49-F238E27FC236}">
                    <a16:creationId xmlns:a16="http://schemas.microsoft.com/office/drawing/2014/main" id="{DF511756-AD25-4DF6-BF4B-0F5CA28FF1FB}"/>
                  </a:ext>
                </a:extLst>
              </p:cNvPr>
              <p:cNvSpPr/>
              <p:nvPr/>
            </p:nvSpPr>
            <p:spPr bwMode="auto">
              <a:xfrm>
                <a:off x="6132004" y="2053445"/>
                <a:ext cx="959568" cy="959568"/>
              </a:xfrm>
              <a:prstGeom prst="ellipse">
                <a:avLst/>
              </a:prstGeom>
              <a:noFill/>
              <a:ln w="12700" cap="flat" cmpd="sng" algn="ctr">
                <a:solidFill>
                  <a:schemeClr val="accent3">
                    <a:lumMod val="100000"/>
                  </a:schemeClr>
                </a:solidFill>
                <a:prstDash val="solid"/>
                <a:round/>
                <a:headEnd type="none" w="med" len="med"/>
                <a:tailEnd type="none" w="med" len="med"/>
              </a:ln>
            </p:spPr>
            <p:txBody>
              <a:bodyPr anchor="ctr"/>
              <a:lstStyle/>
              <a:p>
                <a:pPr algn="ctr"/>
                <a:endParaRPr sz="1350">
                  <a:latin typeface="微软雅黑" panose="020B0503020204020204" pitchFamily="34" charset="-122"/>
                  <a:ea typeface="微软雅黑" panose="020B0503020204020204" pitchFamily="34" charset="-122"/>
                  <a:cs typeface="+mn-ea"/>
                  <a:sym typeface="Source Han Sans SC"/>
                </a:endParaRPr>
              </a:p>
            </p:txBody>
          </p:sp>
          <p:sp>
            <p:nvSpPr>
              <p:cNvPr id="53" name="椭圆 52">
                <a:extLst>
                  <a:ext uri="{FF2B5EF4-FFF2-40B4-BE49-F238E27FC236}">
                    <a16:creationId xmlns:a16="http://schemas.microsoft.com/office/drawing/2014/main" id="{C47AC424-73BB-412D-A8CF-8A4F4977FA4C}"/>
                  </a:ext>
                </a:extLst>
              </p:cNvPr>
              <p:cNvSpPr/>
              <p:nvPr/>
            </p:nvSpPr>
            <p:spPr bwMode="auto">
              <a:xfrm>
                <a:off x="6200476" y="2121915"/>
                <a:ext cx="822623" cy="822625"/>
              </a:xfrm>
              <a:prstGeom prst="ellipse">
                <a:avLst/>
              </a:prstGeom>
              <a:solidFill>
                <a:schemeClr val="accent3">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cs typeface="+mn-ea"/>
                    <a:sym typeface="Source Han Sans SC"/>
                  </a:rPr>
                  <a:t>03</a:t>
                </a:r>
              </a:p>
            </p:txBody>
          </p:sp>
        </p:grpSp>
      </p:grpSp>
      <p:sp>
        <p:nvSpPr>
          <p:cNvPr id="60" name="iSlíďè">
            <a:extLst>
              <a:ext uri="{FF2B5EF4-FFF2-40B4-BE49-F238E27FC236}">
                <a16:creationId xmlns:a16="http://schemas.microsoft.com/office/drawing/2014/main" id="{8D0A4F2F-B778-48D0-BFC9-DDF684C2D95F}"/>
              </a:ext>
            </a:extLst>
          </p:cNvPr>
          <p:cNvSpPr txBox="1"/>
          <p:nvPr/>
        </p:nvSpPr>
        <p:spPr bwMode="auto">
          <a:xfrm>
            <a:off x="6888624" y="172319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lvl="0" defTabSz="913765">
              <a:spcBef>
                <a:spcPct val="0"/>
              </a:spcBef>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Source Han Sans SC"/>
              </a:rPr>
              <a:t>短期贷款</a:t>
            </a:r>
          </a:p>
        </p:txBody>
      </p:sp>
      <p:sp>
        <p:nvSpPr>
          <p:cNvPr id="61" name="iSlíďè">
            <a:extLst>
              <a:ext uri="{FF2B5EF4-FFF2-40B4-BE49-F238E27FC236}">
                <a16:creationId xmlns:a16="http://schemas.microsoft.com/office/drawing/2014/main" id="{8918EF0F-5DDA-450A-B648-D4AFA71AB64E}"/>
              </a:ext>
            </a:extLst>
          </p:cNvPr>
          <p:cNvSpPr txBox="1"/>
          <p:nvPr/>
        </p:nvSpPr>
        <p:spPr bwMode="auto">
          <a:xfrm>
            <a:off x="6932251" y="335013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lvl="0" defTabSz="913765">
              <a:spcBef>
                <a:spcPct val="0"/>
              </a:spcBef>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Source Han Sans SC"/>
              </a:rPr>
              <a:t>中期贷款</a:t>
            </a:r>
          </a:p>
        </p:txBody>
      </p:sp>
      <p:sp>
        <p:nvSpPr>
          <p:cNvPr id="62" name="iSlíďè">
            <a:extLst>
              <a:ext uri="{FF2B5EF4-FFF2-40B4-BE49-F238E27FC236}">
                <a16:creationId xmlns:a16="http://schemas.microsoft.com/office/drawing/2014/main" id="{18DE6DCC-ECE7-497B-AC68-948CA5F12C63}"/>
              </a:ext>
            </a:extLst>
          </p:cNvPr>
          <p:cNvSpPr txBox="1"/>
          <p:nvPr/>
        </p:nvSpPr>
        <p:spPr bwMode="auto">
          <a:xfrm>
            <a:off x="6932251" y="492450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lvl="0" defTabSz="913765">
              <a:spcBef>
                <a:spcPct val="0"/>
              </a:spcBef>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Source Han Sans SC"/>
              </a:rPr>
              <a:t>长期贷款</a:t>
            </a:r>
          </a:p>
        </p:txBody>
      </p:sp>
      <p:sp>
        <p:nvSpPr>
          <p:cNvPr id="63" name="矩形 62">
            <a:extLst>
              <a:ext uri="{FF2B5EF4-FFF2-40B4-BE49-F238E27FC236}">
                <a16:creationId xmlns:a16="http://schemas.microsoft.com/office/drawing/2014/main" id="{661E99F8-92A3-4D06-B43A-12BE8166B475}"/>
              </a:ext>
            </a:extLst>
          </p:cNvPr>
          <p:cNvSpPr/>
          <p:nvPr/>
        </p:nvSpPr>
        <p:spPr>
          <a:xfrm>
            <a:off x="6932251" y="2074393"/>
            <a:ext cx="3930315" cy="700576"/>
          </a:xfrm>
          <a:prstGeom prst="rect">
            <a:avLst/>
          </a:prstGeom>
        </p:spPr>
        <p:txBody>
          <a:bodyPr wrap="square">
            <a:spAutoFit/>
          </a:bodyPr>
          <a:lstStyle/>
          <a:p>
            <a:pPr>
              <a:lnSpc>
                <a:spcPct val="15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短期贷款是指贷款期限在</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年以内（含</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年）的贷款</a:t>
            </a:r>
          </a:p>
        </p:txBody>
      </p:sp>
      <p:sp>
        <p:nvSpPr>
          <p:cNvPr id="64" name="矩形 63">
            <a:extLst>
              <a:ext uri="{FF2B5EF4-FFF2-40B4-BE49-F238E27FC236}">
                <a16:creationId xmlns:a16="http://schemas.microsoft.com/office/drawing/2014/main" id="{C8313E39-38D8-4D84-A567-3F9F652FF223}"/>
              </a:ext>
            </a:extLst>
          </p:cNvPr>
          <p:cNvSpPr/>
          <p:nvPr/>
        </p:nvSpPr>
        <p:spPr>
          <a:xfrm>
            <a:off x="6932251" y="3663519"/>
            <a:ext cx="3930315" cy="700576"/>
          </a:xfrm>
          <a:prstGeom prst="rect">
            <a:avLst/>
          </a:prstGeom>
        </p:spPr>
        <p:txBody>
          <a:bodyPr wrap="square">
            <a:spAutoFit/>
          </a:bodyPr>
          <a:lstStyle/>
          <a:p>
            <a:pPr>
              <a:lnSpc>
                <a:spcPct val="15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中期贷款是指贷款期限在</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年以上（不含</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1</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年）</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5</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年以下（含</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5</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年）的贷款</a:t>
            </a:r>
          </a:p>
        </p:txBody>
      </p:sp>
      <p:sp>
        <p:nvSpPr>
          <p:cNvPr id="65" name="矩形 64">
            <a:extLst>
              <a:ext uri="{FF2B5EF4-FFF2-40B4-BE49-F238E27FC236}">
                <a16:creationId xmlns:a16="http://schemas.microsoft.com/office/drawing/2014/main" id="{A5FADEA5-F200-4840-8871-EC5B3063CB8D}"/>
              </a:ext>
            </a:extLst>
          </p:cNvPr>
          <p:cNvSpPr/>
          <p:nvPr/>
        </p:nvSpPr>
        <p:spPr>
          <a:xfrm>
            <a:off x="6932251" y="5323647"/>
            <a:ext cx="3930315" cy="700576"/>
          </a:xfrm>
          <a:prstGeom prst="rect">
            <a:avLst/>
          </a:prstGeom>
        </p:spPr>
        <p:txBody>
          <a:bodyPr wrap="square">
            <a:spAutoFit/>
          </a:bodyPr>
          <a:lstStyle/>
          <a:p>
            <a:pPr>
              <a:lnSpc>
                <a:spcPct val="15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长期贷款是指贷款期限在</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5</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年以上（不含</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5</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年）的贷款</a:t>
            </a:r>
          </a:p>
        </p:txBody>
      </p:sp>
    </p:spTree>
    <p:extLst>
      <p:ext uri="{BB962C8B-B14F-4D97-AF65-F5344CB8AC3E}">
        <p14:creationId xmlns:p14="http://schemas.microsoft.com/office/powerpoint/2010/main" val="1802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down)">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down)">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30" name="Rectangle 18">
            <a:extLst>
              <a:ext uri="{FF2B5EF4-FFF2-40B4-BE49-F238E27FC236}">
                <a16:creationId xmlns:a16="http://schemas.microsoft.com/office/drawing/2014/main" id="{49B23E79-E5F6-4FEE-8BE5-9C07DDE1298F}"/>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公司信贷的种类</a:t>
            </a:r>
          </a:p>
        </p:txBody>
      </p:sp>
      <p:grpSp>
        <p:nvGrpSpPr>
          <p:cNvPr id="72" name="组合 71">
            <a:extLst>
              <a:ext uri="{FF2B5EF4-FFF2-40B4-BE49-F238E27FC236}">
                <a16:creationId xmlns:a16="http://schemas.microsoft.com/office/drawing/2014/main" id="{0B5E5691-BB96-4461-B423-D1E918D38B2F}"/>
              </a:ext>
            </a:extLst>
          </p:cNvPr>
          <p:cNvGrpSpPr/>
          <p:nvPr/>
        </p:nvGrpSpPr>
        <p:grpSpPr>
          <a:xfrm>
            <a:off x="631409" y="2145155"/>
            <a:ext cx="3283636" cy="3283636"/>
            <a:chOff x="999816" y="1847946"/>
            <a:chExt cx="3879086" cy="3879086"/>
          </a:xfrm>
        </p:grpSpPr>
        <p:sp>
          <p:nvSpPr>
            <p:cNvPr id="73" name="矩形: 圆角 72">
              <a:extLst>
                <a:ext uri="{FF2B5EF4-FFF2-40B4-BE49-F238E27FC236}">
                  <a16:creationId xmlns:a16="http://schemas.microsoft.com/office/drawing/2014/main" id="{242AF5D6-2FBB-4D5B-BE87-E1D1D5CDAFDE}"/>
                </a:ext>
              </a:extLst>
            </p:cNvPr>
            <p:cNvSpPr/>
            <p:nvPr/>
          </p:nvSpPr>
          <p:spPr bwMode="auto">
            <a:xfrm rot="2700000" flipH="1">
              <a:off x="999816" y="1847946"/>
              <a:ext cx="3879086" cy="3879086"/>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74" name="文本框 27">
              <a:extLst>
                <a:ext uri="{FF2B5EF4-FFF2-40B4-BE49-F238E27FC236}">
                  <a16:creationId xmlns:a16="http://schemas.microsoft.com/office/drawing/2014/main" id="{046E8B9B-7E4E-496F-B4A1-4E434EB9DA9C}"/>
                </a:ext>
              </a:extLst>
            </p:cNvPr>
            <p:cNvSpPr/>
            <p:nvPr/>
          </p:nvSpPr>
          <p:spPr>
            <a:xfrm>
              <a:off x="1224648" y="2633794"/>
              <a:ext cx="3411207" cy="2348326"/>
            </a:xfrm>
            <a:prstGeom prst="rect">
              <a:avLst/>
            </a:prstGeom>
          </p:spPr>
          <p:txBody>
            <a:bodyPr wrap="square">
              <a:spAutoFit/>
            </a:bodyPr>
            <a:lstStyle/>
            <a:p>
              <a:pPr lvl="0" algn="just" defTabSz="914332">
                <a:lnSpc>
                  <a:spcPct val="20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自营贷款是指银行以合法方式筹集的资金自主发放的贷款，其风险由银行承担，并由银行收回本金和利息。</a:t>
              </a:r>
            </a:p>
          </p:txBody>
        </p:sp>
        <p:sp>
          <p:nvSpPr>
            <p:cNvPr id="75" name="文本框 28">
              <a:extLst>
                <a:ext uri="{FF2B5EF4-FFF2-40B4-BE49-F238E27FC236}">
                  <a16:creationId xmlns:a16="http://schemas.microsoft.com/office/drawing/2014/main" id="{7E00EC3D-AA2D-4746-9004-74A173121281}"/>
                </a:ext>
              </a:extLst>
            </p:cNvPr>
            <p:cNvSpPr txBox="1"/>
            <p:nvPr/>
          </p:nvSpPr>
          <p:spPr>
            <a:xfrm>
              <a:off x="1740004" y="2105042"/>
              <a:ext cx="2380497" cy="545383"/>
            </a:xfrm>
            <a:prstGeom prst="rect">
              <a:avLst/>
            </a:prstGeom>
            <a:noFill/>
          </p:spPr>
          <p:txBody>
            <a:bodyPr wrap="square" rtlCol="0">
              <a:spAutoFit/>
            </a:bodyPr>
            <a:lstStyle/>
            <a:p>
              <a:pPr lvl="0" algn="ctr"/>
              <a:r>
                <a:rPr lang="zh-CN" altLang="en-US"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rPr>
                <a:t>自营贷款</a:t>
              </a:r>
              <a:endParaRPr lang="en-US" altLang="zh-CN"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sp>
        <p:nvSpPr>
          <p:cNvPr id="76" name="矩形 75">
            <a:extLst>
              <a:ext uri="{FF2B5EF4-FFF2-40B4-BE49-F238E27FC236}">
                <a16:creationId xmlns:a16="http://schemas.microsoft.com/office/drawing/2014/main" id="{D001E7CF-0F34-4E9B-BF89-6995D130323D}"/>
              </a:ext>
            </a:extLst>
          </p:cNvPr>
          <p:cNvSpPr/>
          <p:nvPr/>
        </p:nvSpPr>
        <p:spPr>
          <a:xfrm>
            <a:off x="1009860" y="963881"/>
            <a:ext cx="2262158" cy="369332"/>
          </a:xfrm>
          <a:prstGeom prst="rect">
            <a:avLst/>
          </a:prstGeom>
        </p:spPr>
        <p:txBody>
          <a:bodyPr wrap="none">
            <a:spAutoFit/>
          </a:bodyPr>
          <a:lstStyle/>
          <a:p>
            <a:r>
              <a:rPr lang="zh-CN" altLang="en-US" b="1" i="1" dirty="0">
                <a:solidFill>
                  <a:srgbClr val="004D73"/>
                </a:solidFill>
                <a:latin typeface="微软雅黑" panose="020B0503020204020204" pitchFamily="34" charset="-122"/>
                <a:ea typeface="微软雅黑" panose="020B0503020204020204" pitchFamily="34" charset="-122"/>
              </a:rPr>
              <a:t>按贷款经营模式划分</a:t>
            </a:r>
          </a:p>
        </p:txBody>
      </p:sp>
      <p:grpSp>
        <p:nvGrpSpPr>
          <p:cNvPr id="77" name="组合 76">
            <a:extLst>
              <a:ext uri="{FF2B5EF4-FFF2-40B4-BE49-F238E27FC236}">
                <a16:creationId xmlns:a16="http://schemas.microsoft.com/office/drawing/2014/main" id="{86289A72-03B4-4FE0-9606-DF0451BAFDCE}"/>
              </a:ext>
            </a:extLst>
          </p:cNvPr>
          <p:cNvGrpSpPr/>
          <p:nvPr/>
        </p:nvGrpSpPr>
        <p:grpSpPr>
          <a:xfrm>
            <a:off x="4333802" y="2145155"/>
            <a:ext cx="3322310" cy="3283636"/>
            <a:chOff x="999816" y="1847946"/>
            <a:chExt cx="3924773" cy="3879086"/>
          </a:xfrm>
        </p:grpSpPr>
        <p:sp>
          <p:nvSpPr>
            <p:cNvPr id="78" name="矩形: 圆角 77">
              <a:extLst>
                <a:ext uri="{FF2B5EF4-FFF2-40B4-BE49-F238E27FC236}">
                  <a16:creationId xmlns:a16="http://schemas.microsoft.com/office/drawing/2014/main" id="{C20D2C9C-34C3-4426-9EA7-E5F685522CFD}"/>
                </a:ext>
              </a:extLst>
            </p:cNvPr>
            <p:cNvSpPr/>
            <p:nvPr/>
          </p:nvSpPr>
          <p:spPr bwMode="auto">
            <a:xfrm rot="2700000" flipH="1">
              <a:off x="999816" y="1847946"/>
              <a:ext cx="3879086" cy="3879086"/>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79" name="文本框 27">
              <a:extLst>
                <a:ext uri="{FF2B5EF4-FFF2-40B4-BE49-F238E27FC236}">
                  <a16:creationId xmlns:a16="http://schemas.microsoft.com/office/drawing/2014/main" id="{8E870B55-13E6-47E2-8F89-530FEAE6BE46}"/>
                </a:ext>
              </a:extLst>
            </p:cNvPr>
            <p:cNvSpPr/>
            <p:nvPr/>
          </p:nvSpPr>
          <p:spPr>
            <a:xfrm>
              <a:off x="1308508" y="2633794"/>
              <a:ext cx="3616081" cy="2675556"/>
            </a:xfrm>
            <a:prstGeom prst="rect">
              <a:avLst/>
            </a:prstGeom>
          </p:spPr>
          <p:txBody>
            <a:bodyPr wrap="square">
              <a:spAutoFit/>
            </a:bodyPr>
            <a:lstStyle/>
            <a:p>
              <a:pPr lvl="0" algn="just" defTabSz="914332">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委托贷款是指政府部门、企事业单位及个人等委托人提供资金、由银行（受托人）根据委托人确定的贷款对象、用途、金额、期限、利率等代为发放、监督使用并协助收回的贷款。</a:t>
              </a:r>
            </a:p>
          </p:txBody>
        </p:sp>
        <p:sp>
          <p:nvSpPr>
            <p:cNvPr id="80" name="文本框 28">
              <a:extLst>
                <a:ext uri="{FF2B5EF4-FFF2-40B4-BE49-F238E27FC236}">
                  <a16:creationId xmlns:a16="http://schemas.microsoft.com/office/drawing/2014/main" id="{4C6B0EBD-0719-481F-BCDF-79AD98103B88}"/>
                </a:ext>
              </a:extLst>
            </p:cNvPr>
            <p:cNvSpPr txBox="1"/>
            <p:nvPr/>
          </p:nvSpPr>
          <p:spPr>
            <a:xfrm>
              <a:off x="1773378" y="2105042"/>
              <a:ext cx="2380497" cy="545383"/>
            </a:xfrm>
            <a:prstGeom prst="rect">
              <a:avLst/>
            </a:prstGeom>
            <a:noFill/>
          </p:spPr>
          <p:txBody>
            <a:bodyPr wrap="square" rtlCol="0">
              <a:spAutoFit/>
            </a:bodyPr>
            <a:lstStyle/>
            <a:p>
              <a:pPr lvl="0" algn="ctr"/>
              <a:r>
                <a:rPr lang="zh-CN" altLang="en-US"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rPr>
                <a:t>委托贷款</a:t>
              </a:r>
              <a:endParaRPr lang="en-US" altLang="zh-CN"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grpSp>
        <p:nvGrpSpPr>
          <p:cNvPr id="81" name="组合 80">
            <a:extLst>
              <a:ext uri="{FF2B5EF4-FFF2-40B4-BE49-F238E27FC236}">
                <a16:creationId xmlns:a16="http://schemas.microsoft.com/office/drawing/2014/main" id="{71DE30FD-20CA-429C-8392-880D3C88ED83}"/>
              </a:ext>
            </a:extLst>
          </p:cNvPr>
          <p:cNvGrpSpPr/>
          <p:nvPr/>
        </p:nvGrpSpPr>
        <p:grpSpPr>
          <a:xfrm>
            <a:off x="8247833" y="2116314"/>
            <a:ext cx="3322310" cy="3283636"/>
            <a:chOff x="999816" y="1847946"/>
            <a:chExt cx="3924773" cy="3879086"/>
          </a:xfrm>
        </p:grpSpPr>
        <p:sp>
          <p:nvSpPr>
            <p:cNvPr id="82" name="矩形: 圆角 81">
              <a:extLst>
                <a:ext uri="{FF2B5EF4-FFF2-40B4-BE49-F238E27FC236}">
                  <a16:creationId xmlns:a16="http://schemas.microsoft.com/office/drawing/2014/main" id="{0B106FAB-8DEE-4E41-8408-E9E59BBB29BA}"/>
                </a:ext>
              </a:extLst>
            </p:cNvPr>
            <p:cNvSpPr/>
            <p:nvPr/>
          </p:nvSpPr>
          <p:spPr bwMode="auto">
            <a:xfrm rot="2700000" flipH="1">
              <a:off x="999816" y="1847946"/>
              <a:ext cx="3879086" cy="3879086"/>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83" name="文本框 27">
              <a:extLst>
                <a:ext uri="{FF2B5EF4-FFF2-40B4-BE49-F238E27FC236}">
                  <a16:creationId xmlns:a16="http://schemas.microsoft.com/office/drawing/2014/main" id="{6EBDF064-D82B-4970-8774-F9710B62DD45}"/>
                </a:ext>
              </a:extLst>
            </p:cNvPr>
            <p:cNvSpPr/>
            <p:nvPr/>
          </p:nvSpPr>
          <p:spPr>
            <a:xfrm>
              <a:off x="1308508" y="2633794"/>
              <a:ext cx="3616081" cy="1766584"/>
            </a:xfrm>
            <a:prstGeom prst="rect">
              <a:avLst/>
            </a:prstGeom>
          </p:spPr>
          <p:txBody>
            <a:bodyPr wrap="square">
              <a:spAutoFit/>
            </a:bodyPr>
            <a:lstStyle/>
            <a:p>
              <a:pPr lvl="0" algn="just" defTabSz="914332">
                <a:lnSpc>
                  <a:spcPct val="20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特定贷款是指国务院批准并对贷款可能造成的损失确定相应补救措施后责成银行发放的贷款。</a:t>
              </a:r>
            </a:p>
          </p:txBody>
        </p:sp>
        <p:sp>
          <p:nvSpPr>
            <p:cNvPr id="84" name="文本框 28">
              <a:extLst>
                <a:ext uri="{FF2B5EF4-FFF2-40B4-BE49-F238E27FC236}">
                  <a16:creationId xmlns:a16="http://schemas.microsoft.com/office/drawing/2014/main" id="{0DA13239-E81C-43DF-A3C7-97A76AC9C3FD}"/>
                </a:ext>
              </a:extLst>
            </p:cNvPr>
            <p:cNvSpPr txBox="1"/>
            <p:nvPr/>
          </p:nvSpPr>
          <p:spPr>
            <a:xfrm>
              <a:off x="1773378" y="2105042"/>
              <a:ext cx="2380496" cy="545383"/>
            </a:xfrm>
            <a:prstGeom prst="rect">
              <a:avLst/>
            </a:prstGeom>
            <a:noFill/>
          </p:spPr>
          <p:txBody>
            <a:bodyPr wrap="square" rtlCol="0">
              <a:spAutoFit/>
            </a:bodyPr>
            <a:lstStyle/>
            <a:p>
              <a:pPr lvl="0" algn="ctr"/>
              <a:r>
                <a:rPr lang="zh-CN" altLang="en-US"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rPr>
                <a:t>特定贷款</a:t>
              </a:r>
              <a:endParaRPr lang="en-US" altLang="zh-CN" sz="24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spTree>
    <p:extLst>
      <p:ext uri="{BB962C8B-B14F-4D97-AF65-F5344CB8AC3E}">
        <p14:creationId xmlns:p14="http://schemas.microsoft.com/office/powerpoint/2010/main" val="22955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anim calcmode="lin" valueType="num">
                                      <p:cBhvr>
                                        <p:cTn id="10" dur="500" fill="hold"/>
                                        <p:tgtEl>
                                          <p:spTgt spid="72"/>
                                        </p:tgtEl>
                                        <p:attrNameLst>
                                          <p:attrName>ppt_x</p:attrName>
                                        </p:attrNameLst>
                                      </p:cBhvr>
                                      <p:tavLst>
                                        <p:tav tm="0">
                                          <p:val>
                                            <p:fltVal val="0.5"/>
                                          </p:val>
                                        </p:tav>
                                        <p:tav tm="100000">
                                          <p:val>
                                            <p:strVal val="#ppt_x"/>
                                          </p:val>
                                        </p:tav>
                                      </p:tavLst>
                                    </p:anim>
                                    <p:anim calcmode="lin" valueType="num">
                                      <p:cBhvr>
                                        <p:cTn id="11" dur="500" fill="hold"/>
                                        <p:tgtEl>
                                          <p:spTgt spid="7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p:cTn id="14" dur="500" fill="hold"/>
                                        <p:tgtEl>
                                          <p:spTgt spid="77"/>
                                        </p:tgtEl>
                                        <p:attrNameLst>
                                          <p:attrName>ppt_w</p:attrName>
                                        </p:attrNameLst>
                                      </p:cBhvr>
                                      <p:tavLst>
                                        <p:tav tm="0">
                                          <p:val>
                                            <p:fltVal val="0"/>
                                          </p:val>
                                        </p:tav>
                                        <p:tav tm="100000">
                                          <p:val>
                                            <p:strVal val="#ppt_w"/>
                                          </p:val>
                                        </p:tav>
                                      </p:tavLst>
                                    </p:anim>
                                    <p:anim calcmode="lin" valueType="num">
                                      <p:cBhvr>
                                        <p:cTn id="15" dur="500" fill="hold"/>
                                        <p:tgtEl>
                                          <p:spTgt spid="77"/>
                                        </p:tgtEl>
                                        <p:attrNameLst>
                                          <p:attrName>ppt_h</p:attrName>
                                        </p:attrNameLst>
                                      </p:cBhvr>
                                      <p:tavLst>
                                        <p:tav tm="0">
                                          <p:val>
                                            <p:fltVal val="0"/>
                                          </p:val>
                                        </p:tav>
                                        <p:tav tm="100000">
                                          <p:val>
                                            <p:strVal val="#ppt_h"/>
                                          </p:val>
                                        </p:tav>
                                      </p:tavLst>
                                    </p:anim>
                                    <p:animEffect transition="in" filter="fade">
                                      <p:cBhvr>
                                        <p:cTn id="16" dur="500"/>
                                        <p:tgtEl>
                                          <p:spTgt spid="77"/>
                                        </p:tgtEl>
                                      </p:cBhvr>
                                    </p:animEffect>
                                    <p:anim calcmode="lin" valueType="num">
                                      <p:cBhvr>
                                        <p:cTn id="17" dur="500" fill="hold"/>
                                        <p:tgtEl>
                                          <p:spTgt spid="77"/>
                                        </p:tgtEl>
                                        <p:attrNameLst>
                                          <p:attrName>ppt_x</p:attrName>
                                        </p:attrNameLst>
                                      </p:cBhvr>
                                      <p:tavLst>
                                        <p:tav tm="0">
                                          <p:val>
                                            <p:fltVal val="0.5"/>
                                          </p:val>
                                        </p:tav>
                                        <p:tav tm="100000">
                                          <p:val>
                                            <p:strVal val="#ppt_x"/>
                                          </p:val>
                                        </p:tav>
                                      </p:tavLst>
                                    </p:anim>
                                    <p:anim calcmode="lin" valueType="num">
                                      <p:cBhvr>
                                        <p:cTn id="18" dur="500" fill="hold"/>
                                        <p:tgtEl>
                                          <p:spTgt spid="7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anim calcmode="lin" valueType="num">
                                      <p:cBhvr>
                                        <p:cTn id="24" dur="500" fill="hold"/>
                                        <p:tgtEl>
                                          <p:spTgt spid="81"/>
                                        </p:tgtEl>
                                        <p:attrNameLst>
                                          <p:attrName>ppt_x</p:attrName>
                                        </p:attrNameLst>
                                      </p:cBhvr>
                                      <p:tavLst>
                                        <p:tav tm="0">
                                          <p:val>
                                            <p:fltVal val="0.5"/>
                                          </p:val>
                                        </p:tav>
                                        <p:tav tm="100000">
                                          <p:val>
                                            <p:strVal val="#ppt_x"/>
                                          </p:val>
                                        </p:tav>
                                      </p:tavLst>
                                    </p:anim>
                                    <p:anim calcmode="lin" valueType="num">
                                      <p:cBhvr>
                                        <p:cTn id="2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33" name="Rectangle 18">
            <a:extLst>
              <a:ext uri="{FF2B5EF4-FFF2-40B4-BE49-F238E27FC236}">
                <a16:creationId xmlns:a16="http://schemas.microsoft.com/office/drawing/2014/main" id="{AE317568-5A2B-4001-87B7-978E8119EA8D}"/>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公司信贷的种类</a:t>
            </a:r>
          </a:p>
        </p:txBody>
      </p:sp>
      <p:grpSp>
        <p:nvGrpSpPr>
          <p:cNvPr id="158" name="组合 157">
            <a:extLst>
              <a:ext uri="{FF2B5EF4-FFF2-40B4-BE49-F238E27FC236}">
                <a16:creationId xmlns:a16="http://schemas.microsoft.com/office/drawing/2014/main" id="{28062D68-5D7F-4D9D-8621-37D471A66339}"/>
              </a:ext>
            </a:extLst>
          </p:cNvPr>
          <p:cNvGrpSpPr/>
          <p:nvPr/>
        </p:nvGrpSpPr>
        <p:grpSpPr>
          <a:xfrm>
            <a:off x="4842010" y="2130614"/>
            <a:ext cx="2526632" cy="2526632"/>
            <a:chOff x="4932947" y="2378241"/>
            <a:chExt cx="2326106" cy="2326106"/>
          </a:xfrm>
        </p:grpSpPr>
        <p:sp>
          <p:nvSpPr>
            <p:cNvPr id="159" name="矩形: 圆角 158">
              <a:extLst>
                <a:ext uri="{FF2B5EF4-FFF2-40B4-BE49-F238E27FC236}">
                  <a16:creationId xmlns:a16="http://schemas.microsoft.com/office/drawing/2014/main" id="{FD4DC93A-964D-43C6-9A05-90CE2E980AFC}"/>
                </a:ext>
              </a:extLst>
            </p:cNvPr>
            <p:cNvSpPr/>
            <p:nvPr/>
          </p:nvSpPr>
          <p:spPr>
            <a:xfrm rot="2700000">
              <a:off x="5118683" y="2563977"/>
              <a:ext cx="1954634" cy="1954634"/>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pic>
          <p:nvPicPr>
            <p:cNvPr id="160" name="图片 159" descr="人拿着手机&#10;&#10;描述已自动生成">
              <a:extLst>
                <a:ext uri="{FF2B5EF4-FFF2-40B4-BE49-F238E27FC236}">
                  <a16:creationId xmlns:a16="http://schemas.microsoft.com/office/drawing/2014/main" id="{F45A9E42-9123-4B84-B264-892E687ABCEB}"/>
                </a:ext>
              </a:extLst>
            </p:cNvPr>
            <p:cNvPicPr>
              <a:picLocks noChangeAspect="1"/>
            </p:cNvPicPr>
            <p:nvPr/>
          </p:nvPicPr>
          <p:blipFill>
            <a:blip r:embed="rId2" cstate="print">
              <a:extLst>
                <a:ext uri="{28A0092B-C50C-407E-A947-70E740481C1C}">
                  <a14:useLocalDpi xmlns:a14="http://schemas.microsoft.com/office/drawing/2010/main" val="0"/>
                </a:ext>
              </a:extLst>
            </a:blip>
            <a:srcRect l="35444" t="2754" r="787" b="1600"/>
            <a:stretch>
              <a:fillRect/>
            </a:stretch>
          </p:blipFill>
          <p:spPr>
            <a:xfrm>
              <a:off x="4932947" y="2378241"/>
              <a:ext cx="2326106" cy="2326106"/>
            </a:xfrm>
            <a:custGeom>
              <a:avLst/>
              <a:gdLst>
                <a:gd name="connsiteX0" fmla="*/ 1599583 w 3199165"/>
                <a:gd name="connsiteY0" fmla="*/ 0 h 3199165"/>
                <a:gd name="connsiteX1" fmla="*/ 1895031 w 3199165"/>
                <a:gd name="connsiteY1" fmla="*/ 122379 h 3199165"/>
                <a:gd name="connsiteX2" fmla="*/ 3076787 w 3199165"/>
                <a:gd name="connsiteY2" fmla="*/ 1304134 h 3199165"/>
                <a:gd name="connsiteX3" fmla="*/ 3076787 w 3199165"/>
                <a:gd name="connsiteY3" fmla="*/ 1895031 h 3199165"/>
                <a:gd name="connsiteX4" fmla="*/ 1895031 w 3199165"/>
                <a:gd name="connsiteY4" fmla="*/ 3076787 h 3199165"/>
                <a:gd name="connsiteX5" fmla="*/ 1304134 w 3199165"/>
                <a:gd name="connsiteY5" fmla="*/ 3076787 h 3199165"/>
                <a:gd name="connsiteX6" fmla="*/ 122379 w 3199165"/>
                <a:gd name="connsiteY6" fmla="*/ 1895031 h 3199165"/>
                <a:gd name="connsiteX7" fmla="*/ 122379 w 3199165"/>
                <a:gd name="connsiteY7" fmla="*/ 1304134 h 3199165"/>
                <a:gd name="connsiteX8" fmla="*/ 1304134 w 3199165"/>
                <a:gd name="connsiteY8" fmla="*/ 122379 h 3199165"/>
                <a:gd name="connsiteX9" fmla="*/ 1599583 w 3199165"/>
                <a:gd name="connsiteY9" fmla="*/ 0 h 31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9165" h="3199165">
                  <a:moveTo>
                    <a:pt x="1599583" y="0"/>
                  </a:moveTo>
                  <a:cubicBezTo>
                    <a:pt x="1706514" y="0"/>
                    <a:pt x="1813445" y="40793"/>
                    <a:pt x="1895031" y="122379"/>
                  </a:cubicBezTo>
                  <a:lnTo>
                    <a:pt x="3076787" y="1304134"/>
                  </a:lnTo>
                  <a:cubicBezTo>
                    <a:pt x="3239958" y="1467306"/>
                    <a:pt x="3239958" y="1731860"/>
                    <a:pt x="3076787" y="1895031"/>
                  </a:cubicBezTo>
                  <a:lnTo>
                    <a:pt x="1895031" y="3076787"/>
                  </a:lnTo>
                  <a:cubicBezTo>
                    <a:pt x="1731860" y="3239958"/>
                    <a:pt x="1467306" y="3239958"/>
                    <a:pt x="1304134" y="3076787"/>
                  </a:cubicBezTo>
                  <a:lnTo>
                    <a:pt x="122379" y="1895031"/>
                  </a:lnTo>
                  <a:cubicBezTo>
                    <a:pt x="-40793" y="1731860"/>
                    <a:pt x="-40793" y="1467306"/>
                    <a:pt x="122379" y="1304134"/>
                  </a:cubicBezTo>
                  <a:lnTo>
                    <a:pt x="1304134" y="122379"/>
                  </a:lnTo>
                  <a:cubicBezTo>
                    <a:pt x="1385720" y="40793"/>
                    <a:pt x="1492651" y="0"/>
                    <a:pt x="1599583" y="0"/>
                  </a:cubicBezTo>
                  <a:close/>
                </a:path>
              </a:pathLst>
            </a:custGeom>
          </p:spPr>
        </p:pic>
      </p:grpSp>
      <p:grpSp>
        <p:nvGrpSpPr>
          <p:cNvPr id="161" name="组合 160">
            <a:extLst>
              <a:ext uri="{FF2B5EF4-FFF2-40B4-BE49-F238E27FC236}">
                <a16:creationId xmlns:a16="http://schemas.microsoft.com/office/drawing/2014/main" id="{F0264E60-2DEF-4C0B-8C28-EE8C214C349E}"/>
              </a:ext>
            </a:extLst>
          </p:cNvPr>
          <p:cNvGrpSpPr/>
          <p:nvPr/>
        </p:nvGrpSpPr>
        <p:grpSpPr>
          <a:xfrm>
            <a:off x="7508615" y="2078719"/>
            <a:ext cx="760456" cy="734944"/>
            <a:chOff x="7410617" y="2286000"/>
            <a:chExt cx="760456" cy="734944"/>
          </a:xfrm>
        </p:grpSpPr>
        <p:sp>
          <p:nvSpPr>
            <p:cNvPr id="162" name="形状">
              <a:extLst>
                <a:ext uri="{FF2B5EF4-FFF2-40B4-BE49-F238E27FC236}">
                  <a16:creationId xmlns:a16="http://schemas.microsoft.com/office/drawing/2014/main" id="{BF170958-4FE0-4A2B-9675-642058F741CA}"/>
                </a:ext>
              </a:extLst>
            </p:cNvPr>
            <p:cNvSpPr/>
            <p:nvPr/>
          </p:nvSpPr>
          <p:spPr>
            <a:xfrm>
              <a:off x="7410617" y="2286000"/>
              <a:ext cx="760456" cy="7349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grpSp>
          <p:nvGrpSpPr>
            <p:cNvPr id="163" name="组合 162">
              <a:extLst>
                <a:ext uri="{FF2B5EF4-FFF2-40B4-BE49-F238E27FC236}">
                  <a16:creationId xmlns:a16="http://schemas.microsoft.com/office/drawing/2014/main" id="{162911B7-8A56-4F10-9C2E-F69AB7AD6B98}"/>
                </a:ext>
              </a:extLst>
            </p:cNvPr>
            <p:cNvGrpSpPr/>
            <p:nvPr/>
          </p:nvGrpSpPr>
          <p:grpSpPr>
            <a:xfrm>
              <a:off x="7529742" y="2395665"/>
              <a:ext cx="522202" cy="518627"/>
              <a:chOff x="7529742" y="2395665"/>
              <a:chExt cx="522202" cy="518627"/>
            </a:xfrm>
            <a:solidFill>
              <a:srgbClr val="59AEC1"/>
            </a:solidFill>
          </p:grpSpPr>
          <p:sp>
            <p:nvSpPr>
              <p:cNvPr id="164" name="Freeform 38">
                <a:extLst>
                  <a:ext uri="{FF2B5EF4-FFF2-40B4-BE49-F238E27FC236}">
                    <a16:creationId xmlns:a16="http://schemas.microsoft.com/office/drawing/2014/main" id="{15F9D906-47BF-4FFD-8D24-C956AF7D377D}"/>
                  </a:ext>
                </a:extLst>
              </p:cNvPr>
              <p:cNvSpPr>
                <a:spLocks noEditPoints="1"/>
              </p:cNvSpPr>
              <p:nvPr/>
            </p:nvSpPr>
            <p:spPr bwMode="auto">
              <a:xfrm>
                <a:off x="7529742" y="2395665"/>
                <a:ext cx="522202" cy="518627"/>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solidFill>
                <a:srgbClr val="004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65" name="Freeform 39">
                <a:extLst>
                  <a:ext uri="{FF2B5EF4-FFF2-40B4-BE49-F238E27FC236}">
                    <a16:creationId xmlns:a16="http://schemas.microsoft.com/office/drawing/2014/main" id="{979D39E5-F134-417A-9D6F-6FC203D95D7D}"/>
                  </a:ext>
                </a:extLst>
              </p:cNvPr>
              <p:cNvSpPr>
                <a:spLocks noEditPoints="1"/>
              </p:cNvSpPr>
              <p:nvPr/>
            </p:nvSpPr>
            <p:spPr bwMode="auto">
              <a:xfrm>
                <a:off x="7719307" y="2528003"/>
                <a:ext cx="157376" cy="221757"/>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solidFill>
                <a:srgbClr val="004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66" name="Oval 40">
                <a:extLst>
                  <a:ext uri="{FF2B5EF4-FFF2-40B4-BE49-F238E27FC236}">
                    <a16:creationId xmlns:a16="http://schemas.microsoft.com/office/drawing/2014/main" id="{53F30D52-7031-42D7-B60C-40990D4274A1}"/>
                  </a:ext>
                </a:extLst>
              </p:cNvPr>
              <p:cNvSpPr>
                <a:spLocks noChangeArrowheads="1"/>
              </p:cNvSpPr>
              <p:nvPr/>
            </p:nvSpPr>
            <p:spPr bwMode="auto">
              <a:xfrm>
                <a:off x="7780113" y="2649612"/>
                <a:ext cx="14307" cy="143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grpSp>
      </p:grpSp>
      <p:grpSp>
        <p:nvGrpSpPr>
          <p:cNvPr id="172" name="组合 171">
            <a:extLst>
              <a:ext uri="{FF2B5EF4-FFF2-40B4-BE49-F238E27FC236}">
                <a16:creationId xmlns:a16="http://schemas.microsoft.com/office/drawing/2014/main" id="{E8380832-1629-4634-861F-A34DF7F4269E}"/>
              </a:ext>
            </a:extLst>
          </p:cNvPr>
          <p:cNvGrpSpPr/>
          <p:nvPr/>
        </p:nvGrpSpPr>
        <p:grpSpPr>
          <a:xfrm>
            <a:off x="608220" y="2124200"/>
            <a:ext cx="589643" cy="577922"/>
            <a:chOff x="3973213" y="2286000"/>
            <a:chExt cx="760456" cy="734944"/>
          </a:xfrm>
        </p:grpSpPr>
        <p:sp>
          <p:nvSpPr>
            <p:cNvPr id="173" name="形状">
              <a:extLst>
                <a:ext uri="{FF2B5EF4-FFF2-40B4-BE49-F238E27FC236}">
                  <a16:creationId xmlns:a16="http://schemas.microsoft.com/office/drawing/2014/main" id="{50F20C7C-58C6-49FA-9335-5E11637F1495}"/>
                </a:ext>
              </a:extLst>
            </p:cNvPr>
            <p:cNvSpPr/>
            <p:nvPr/>
          </p:nvSpPr>
          <p:spPr>
            <a:xfrm>
              <a:off x="3973213" y="2286000"/>
              <a:ext cx="760456" cy="734944"/>
            </a:xfrm>
            <a:prstGeom prst="roundRect">
              <a:avLst/>
            </a:prstGeom>
            <a:solidFill>
              <a:schemeClr val="bg1"/>
            </a:solidFill>
            <a:ln>
              <a:noFill/>
            </a:ln>
            <a:effectLst>
              <a:outerShdw blurRad="114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grpSp>
          <p:nvGrpSpPr>
            <p:cNvPr id="174" name="组合 173">
              <a:extLst>
                <a:ext uri="{FF2B5EF4-FFF2-40B4-BE49-F238E27FC236}">
                  <a16:creationId xmlns:a16="http://schemas.microsoft.com/office/drawing/2014/main" id="{A10FFFB2-EEB5-4735-B3C9-ADBE154381BB}"/>
                </a:ext>
              </a:extLst>
            </p:cNvPr>
            <p:cNvGrpSpPr/>
            <p:nvPr/>
          </p:nvGrpSpPr>
          <p:grpSpPr>
            <a:xfrm>
              <a:off x="4176514" y="2450025"/>
              <a:ext cx="353854" cy="409909"/>
              <a:chOff x="4176514" y="2450025"/>
              <a:chExt cx="353854" cy="409909"/>
            </a:xfrm>
            <a:solidFill>
              <a:srgbClr val="59AEC1"/>
            </a:solidFill>
          </p:grpSpPr>
          <p:sp>
            <p:nvSpPr>
              <p:cNvPr id="175" name="形状">
                <a:extLst>
                  <a:ext uri="{FF2B5EF4-FFF2-40B4-BE49-F238E27FC236}">
                    <a16:creationId xmlns:a16="http://schemas.microsoft.com/office/drawing/2014/main" id="{7D094BF4-C8B1-4120-B403-0FDD85AF33C6}"/>
                  </a:ext>
                </a:extLst>
              </p:cNvPr>
              <p:cNvSpPr>
                <a:spLocks noChangeArrowheads="1"/>
              </p:cNvSpPr>
              <p:nvPr/>
            </p:nvSpPr>
            <p:spPr bwMode="auto">
              <a:xfrm>
                <a:off x="4372710" y="2530604"/>
                <a:ext cx="63063" cy="329328"/>
              </a:xfrm>
              <a:prstGeom prst="rect">
                <a:avLst/>
              </a:prstGeom>
              <a:solidFill>
                <a:srgbClr val="00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76" name="形状">
                <a:extLst>
                  <a:ext uri="{FF2B5EF4-FFF2-40B4-BE49-F238E27FC236}">
                    <a16:creationId xmlns:a16="http://schemas.microsoft.com/office/drawing/2014/main" id="{38C81CC8-B065-4BC6-BC83-0592048FF5C4}"/>
                  </a:ext>
                </a:extLst>
              </p:cNvPr>
              <p:cNvSpPr>
                <a:spLocks noChangeArrowheads="1"/>
              </p:cNvSpPr>
              <p:nvPr/>
            </p:nvSpPr>
            <p:spPr bwMode="auto">
              <a:xfrm>
                <a:off x="4278116" y="2597171"/>
                <a:ext cx="59561" cy="262763"/>
              </a:xfrm>
              <a:prstGeom prst="rect">
                <a:avLst/>
              </a:prstGeom>
              <a:solidFill>
                <a:srgbClr val="00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77" name="形状">
                <a:extLst>
                  <a:ext uri="{FF2B5EF4-FFF2-40B4-BE49-F238E27FC236}">
                    <a16:creationId xmlns:a16="http://schemas.microsoft.com/office/drawing/2014/main" id="{06B0774E-FD44-4B97-950D-B61A1458B0C3}"/>
                  </a:ext>
                </a:extLst>
              </p:cNvPr>
              <p:cNvSpPr>
                <a:spLocks noChangeArrowheads="1"/>
              </p:cNvSpPr>
              <p:nvPr/>
            </p:nvSpPr>
            <p:spPr bwMode="auto">
              <a:xfrm>
                <a:off x="4176514" y="2646220"/>
                <a:ext cx="59561" cy="213714"/>
              </a:xfrm>
              <a:prstGeom prst="rect">
                <a:avLst/>
              </a:prstGeom>
              <a:solidFill>
                <a:srgbClr val="00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178" name="形状">
                <a:extLst>
                  <a:ext uri="{FF2B5EF4-FFF2-40B4-BE49-F238E27FC236}">
                    <a16:creationId xmlns:a16="http://schemas.microsoft.com/office/drawing/2014/main" id="{A6E627B6-CBD9-4222-BBC5-3AB98DFD12E1}"/>
                  </a:ext>
                </a:extLst>
              </p:cNvPr>
              <p:cNvSpPr>
                <a:spLocks noChangeArrowheads="1"/>
              </p:cNvSpPr>
              <p:nvPr/>
            </p:nvSpPr>
            <p:spPr bwMode="auto">
              <a:xfrm>
                <a:off x="4470807" y="2450025"/>
                <a:ext cx="59561" cy="409909"/>
              </a:xfrm>
              <a:prstGeom prst="rect">
                <a:avLst/>
              </a:prstGeom>
              <a:solidFill>
                <a:srgbClr val="00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prstTxWarp prst="textNoShape">
                  <a:avLst/>
                </a:prstTxWarp>
              </a:bodyPr>
              <a:lstStyle/>
              <a:p>
                <a:pPr algn="just">
                  <a:lnSpc>
                    <a:spcPct val="120000"/>
                  </a:lnSpc>
                </a:pPr>
                <a:endParaRPr lang="en-US" sz="659" dirty="0">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grpSp>
      </p:grpSp>
      <p:sp>
        <p:nvSpPr>
          <p:cNvPr id="2" name="矩形 1">
            <a:extLst>
              <a:ext uri="{FF2B5EF4-FFF2-40B4-BE49-F238E27FC236}">
                <a16:creationId xmlns:a16="http://schemas.microsoft.com/office/drawing/2014/main" id="{B959B147-C08A-40E2-9935-E534BEFB15E5}"/>
              </a:ext>
            </a:extLst>
          </p:cNvPr>
          <p:cNvSpPr/>
          <p:nvPr/>
        </p:nvSpPr>
        <p:spPr>
          <a:xfrm>
            <a:off x="1156943" y="2209106"/>
            <a:ext cx="2432418" cy="369332"/>
          </a:xfrm>
          <a:prstGeom prst="rect">
            <a:avLst/>
          </a:prstGeom>
        </p:spPr>
        <p:txBody>
          <a:bodyPr wrap="square">
            <a:spAutoFit/>
          </a:bodyPr>
          <a:lstStyle/>
          <a:p>
            <a:r>
              <a:rPr lang="zh-CN" altLang="en-US" b="1" dirty="0">
                <a:solidFill>
                  <a:prstClr val="black">
                    <a:lumMod val="75000"/>
                    <a:lumOff val="25000"/>
                  </a:prstClr>
                </a:solidFill>
                <a:ea typeface="思源宋体 CN" panose="02020400000000000000" pitchFamily="18" charset="-122"/>
              </a:rPr>
              <a:t>一次性还清贷款</a:t>
            </a:r>
          </a:p>
        </p:txBody>
      </p:sp>
      <p:sp>
        <p:nvSpPr>
          <p:cNvPr id="4" name="矩形 3">
            <a:extLst>
              <a:ext uri="{FF2B5EF4-FFF2-40B4-BE49-F238E27FC236}">
                <a16:creationId xmlns:a16="http://schemas.microsoft.com/office/drawing/2014/main" id="{84B6E084-59CC-44E1-8037-5B3DC45B8B2C}"/>
              </a:ext>
            </a:extLst>
          </p:cNvPr>
          <p:cNvSpPr/>
          <p:nvPr/>
        </p:nvSpPr>
        <p:spPr>
          <a:xfrm>
            <a:off x="4832684" y="1438766"/>
            <a:ext cx="2492990" cy="400110"/>
          </a:xfrm>
          <a:prstGeom prst="rect">
            <a:avLst/>
          </a:prstGeom>
        </p:spPr>
        <p:txBody>
          <a:bodyPr wrap="none">
            <a:spAutoFit/>
          </a:bodyPr>
          <a:lstStyle/>
          <a:p>
            <a:r>
              <a:rPr lang="zh-CN" altLang="en-US" sz="2000" b="1" dirty="0">
                <a:solidFill>
                  <a:prstClr val="black">
                    <a:lumMod val="75000"/>
                    <a:lumOff val="25000"/>
                  </a:prstClr>
                </a:solidFill>
                <a:ea typeface="思源宋体 CN" panose="02020400000000000000" pitchFamily="18" charset="-122"/>
              </a:rPr>
              <a:t>按贷款偿还方式划分</a:t>
            </a:r>
          </a:p>
        </p:txBody>
      </p:sp>
      <p:sp>
        <p:nvSpPr>
          <p:cNvPr id="8" name="矩形 7">
            <a:extLst>
              <a:ext uri="{FF2B5EF4-FFF2-40B4-BE49-F238E27FC236}">
                <a16:creationId xmlns:a16="http://schemas.microsoft.com/office/drawing/2014/main" id="{C3D5D3E7-AFF7-4213-8676-B94486C00A12}"/>
              </a:ext>
            </a:extLst>
          </p:cNvPr>
          <p:cNvSpPr/>
          <p:nvPr/>
        </p:nvSpPr>
        <p:spPr>
          <a:xfrm>
            <a:off x="1156943" y="2702122"/>
            <a:ext cx="3226243" cy="1987852"/>
          </a:xfrm>
          <a:prstGeom prst="rect">
            <a:avLst/>
          </a:prstGeom>
        </p:spPr>
        <p:txBody>
          <a:bodyPr wrap="square">
            <a:spAutoFit/>
          </a:bodyPr>
          <a:lstStyle/>
          <a:p>
            <a:pPr>
              <a:lnSpc>
                <a:spcPct val="20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一次性还清贷款是指借款人在贷款到期时一次性还清贷款本息。短期贷款通常采取一次还清贷款的还款方式。</a:t>
            </a:r>
          </a:p>
        </p:txBody>
      </p:sp>
      <p:sp>
        <p:nvSpPr>
          <p:cNvPr id="9" name="矩形 8">
            <a:extLst>
              <a:ext uri="{FF2B5EF4-FFF2-40B4-BE49-F238E27FC236}">
                <a16:creationId xmlns:a16="http://schemas.microsoft.com/office/drawing/2014/main" id="{D9504C4A-A525-49D8-B170-A84E101A7B38}"/>
              </a:ext>
            </a:extLst>
          </p:cNvPr>
          <p:cNvSpPr/>
          <p:nvPr/>
        </p:nvSpPr>
        <p:spPr>
          <a:xfrm>
            <a:off x="8269070" y="2243884"/>
            <a:ext cx="2355441" cy="369332"/>
          </a:xfrm>
          <a:prstGeom prst="rect">
            <a:avLst/>
          </a:prstGeom>
        </p:spPr>
        <p:txBody>
          <a:bodyPr wrap="square">
            <a:spAutoFit/>
          </a:bodyPr>
          <a:lstStyle/>
          <a:p>
            <a:r>
              <a:rPr lang="zh-CN" altLang="en-US" b="1" dirty="0">
                <a:solidFill>
                  <a:prstClr val="black">
                    <a:lumMod val="75000"/>
                    <a:lumOff val="25000"/>
                  </a:prstClr>
                </a:solidFill>
                <a:ea typeface="思源宋体 CN" panose="02020400000000000000" pitchFamily="18" charset="-122"/>
              </a:rPr>
              <a:t>分期偿还贷款</a:t>
            </a:r>
          </a:p>
        </p:txBody>
      </p:sp>
      <p:sp>
        <p:nvSpPr>
          <p:cNvPr id="10" name="矩形 9">
            <a:extLst>
              <a:ext uri="{FF2B5EF4-FFF2-40B4-BE49-F238E27FC236}">
                <a16:creationId xmlns:a16="http://schemas.microsoft.com/office/drawing/2014/main" id="{A6CBB9A5-2625-4B90-B986-4B6CA2E16A05}"/>
              </a:ext>
            </a:extLst>
          </p:cNvPr>
          <p:cNvSpPr/>
          <p:nvPr/>
        </p:nvSpPr>
        <p:spPr>
          <a:xfrm>
            <a:off x="7725741" y="2899198"/>
            <a:ext cx="3821237" cy="1495409"/>
          </a:xfrm>
          <a:prstGeom prst="rect">
            <a:avLst/>
          </a:prstGeom>
        </p:spPr>
        <p:txBody>
          <a:bodyPr wrap="square">
            <a:spAutoFit/>
          </a:bodyPr>
          <a:lstStyle/>
          <a:p>
            <a:pPr>
              <a:lnSpc>
                <a:spcPct val="20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分期偿还贷款是指借款人与银行约定在贷款期限内分若干期偿还贷款本金。中长期贷款一般采用分期偿还方式。</a:t>
            </a:r>
          </a:p>
        </p:txBody>
      </p:sp>
    </p:spTree>
    <p:extLst>
      <p:ext uri="{BB962C8B-B14F-4D97-AF65-F5344CB8AC3E}">
        <p14:creationId xmlns:p14="http://schemas.microsoft.com/office/powerpoint/2010/main" val="9705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randombar(horizontal)">
                                      <p:cBhvr>
                                        <p:cTn id="7" dur="500"/>
                                        <p:tgtEl>
                                          <p:spTgt spid="158"/>
                                        </p:tgtEl>
                                      </p:cBhvr>
                                    </p:animEffect>
                                  </p:childTnLst>
                                </p:cTn>
                              </p:par>
                              <p:par>
                                <p:cTn id="8" presetID="53" presetClass="entr" presetSubtype="528" fill="hold" nodeType="withEffect">
                                  <p:stCondLst>
                                    <p:cond delay="1000"/>
                                  </p:stCondLst>
                                  <p:childTnLst>
                                    <p:set>
                                      <p:cBhvr>
                                        <p:cTn id="9" dur="1" fill="hold">
                                          <p:stCondLst>
                                            <p:cond delay="0"/>
                                          </p:stCondLst>
                                        </p:cTn>
                                        <p:tgtEl>
                                          <p:spTgt spid="161"/>
                                        </p:tgtEl>
                                        <p:attrNameLst>
                                          <p:attrName>style.visibility</p:attrName>
                                        </p:attrNameLst>
                                      </p:cBhvr>
                                      <p:to>
                                        <p:strVal val="visible"/>
                                      </p:to>
                                    </p:set>
                                    <p:anim calcmode="lin" valueType="num">
                                      <p:cBhvr>
                                        <p:cTn id="10" dur="500" fill="hold"/>
                                        <p:tgtEl>
                                          <p:spTgt spid="161"/>
                                        </p:tgtEl>
                                        <p:attrNameLst>
                                          <p:attrName>ppt_w</p:attrName>
                                        </p:attrNameLst>
                                      </p:cBhvr>
                                      <p:tavLst>
                                        <p:tav tm="0">
                                          <p:val>
                                            <p:fltVal val="0"/>
                                          </p:val>
                                        </p:tav>
                                        <p:tav tm="100000">
                                          <p:val>
                                            <p:strVal val="#ppt_w"/>
                                          </p:val>
                                        </p:tav>
                                      </p:tavLst>
                                    </p:anim>
                                    <p:anim calcmode="lin" valueType="num">
                                      <p:cBhvr>
                                        <p:cTn id="11" dur="500" fill="hold"/>
                                        <p:tgtEl>
                                          <p:spTgt spid="161"/>
                                        </p:tgtEl>
                                        <p:attrNameLst>
                                          <p:attrName>ppt_h</p:attrName>
                                        </p:attrNameLst>
                                      </p:cBhvr>
                                      <p:tavLst>
                                        <p:tav tm="0">
                                          <p:val>
                                            <p:fltVal val="0"/>
                                          </p:val>
                                        </p:tav>
                                        <p:tav tm="100000">
                                          <p:val>
                                            <p:strVal val="#ppt_h"/>
                                          </p:val>
                                        </p:tav>
                                      </p:tavLst>
                                    </p:anim>
                                    <p:animEffect transition="in" filter="fade">
                                      <p:cBhvr>
                                        <p:cTn id="12" dur="500"/>
                                        <p:tgtEl>
                                          <p:spTgt spid="161"/>
                                        </p:tgtEl>
                                      </p:cBhvr>
                                    </p:animEffect>
                                    <p:anim calcmode="lin" valueType="num">
                                      <p:cBhvr>
                                        <p:cTn id="13" dur="500" fill="hold"/>
                                        <p:tgtEl>
                                          <p:spTgt spid="161"/>
                                        </p:tgtEl>
                                        <p:attrNameLst>
                                          <p:attrName>ppt_x</p:attrName>
                                        </p:attrNameLst>
                                      </p:cBhvr>
                                      <p:tavLst>
                                        <p:tav tm="0">
                                          <p:val>
                                            <p:fltVal val="0.5"/>
                                          </p:val>
                                        </p:tav>
                                        <p:tav tm="100000">
                                          <p:val>
                                            <p:strVal val="#ppt_x"/>
                                          </p:val>
                                        </p:tav>
                                      </p:tavLst>
                                    </p:anim>
                                    <p:anim calcmode="lin" valueType="num">
                                      <p:cBhvr>
                                        <p:cTn id="14" dur="500" fill="hold"/>
                                        <p:tgtEl>
                                          <p:spTgt spid="161"/>
                                        </p:tgtEl>
                                        <p:attrNameLst>
                                          <p:attrName>ppt_y</p:attrName>
                                        </p:attrNameLst>
                                      </p:cBhvr>
                                      <p:tavLst>
                                        <p:tav tm="0">
                                          <p:val>
                                            <p:fltVal val="0.5"/>
                                          </p:val>
                                        </p:tav>
                                        <p:tav tm="100000">
                                          <p:val>
                                            <p:strVal val="#ppt_y"/>
                                          </p:val>
                                        </p:tav>
                                      </p:tavLst>
                                    </p:anim>
                                  </p:childTnLst>
                                </p:cTn>
                              </p:par>
                              <p:par>
                                <p:cTn id="15" presetID="53" presetClass="entr" presetSubtype="528" fill="hold" nodeType="withEffect">
                                  <p:stCondLst>
                                    <p:cond delay="1000"/>
                                  </p:stCondLst>
                                  <p:childTnLst>
                                    <p:set>
                                      <p:cBhvr>
                                        <p:cTn id="16" dur="1" fill="hold">
                                          <p:stCondLst>
                                            <p:cond delay="0"/>
                                          </p:stCondLst>
                                        </p:cTn>
                                        <p:tgtEl>
                                          <p:spTgt spid="172"/>
                                        </p:tgtEl>
                                        <p:attrNameLst>
                                          <p:attrName>style.visibility</p:attrName>
                                        </p:attrNameLst>
                                      </p:cBhvr>
                                      <p:to>
                                        <p:strVal val="visible"/>
                                      </p:to>
                                    </p:set>
                                    <p:anim calcmode="lin" valueType="num">
                                      <p:cBhvr>
                                        <p:cTn id="17" dur="500" fill="hold"/>
                                        <p:tgtEl>
                                          <p:spTgt spid="172"/>
                                        </p:tgtEl>
                                        <p:attrNameLst>
                                          <p:attrName>ppt_w</p:attrName>
                                        </p:attrNameLst>
                                      </p:cBhvr>
                                      <p:tavLst>
                                        <p:tav tm="0">
                                          <p:val>
                                            <p:fltVal val="0"/>
                                          </p:val>
                                        </p:tav>
                                        <p:tav tm="100000">
                                          <p:val>
                                            <p:strVal val="#ppt_w"/>
                                          </p:val>
                                        </p:tav>
                                      </p:tavLst>
                                    </p:anim>
                                    <p:anim calcmode="lin" valueType="num">
                                      <p:cBhvr>
                                        <p:cTn id="18" dur="500" fill="hold"/>
                                        <p:tgtEl>
                                          <p:spTgt spid="172"/>
                                        </p:tgtEl>
                                        <p:attrNameLst>
                                          <p:attrName>ppt_h</p:attrName>
                                        </p:attrNameLst>
                                      </p:cBhvr>
                                      <p:tavLst>
                                        <p:tav tm="0">
                                          <p:val>
                                            <p:fltVal val="0"/>
                                          </p:val>
                                        </p:tav>
                                        <p:tav tm="100000">
                                          <p:val>
                                            <p:strVal val="#ppt_h"/>
                                          </p:val>
                                        </p:tav>
                                      </p:tavLst>
                                    </p:anim>
                                    <p:animEffect transition="in" filter="fade">
                                      <p:cBhvr>
                                        <p:cTn id="19" dur="500"/>
                                        <p:tgtEl>
                                          <p:spTgt spid="172"/>
                                        </p:tgtEl>
                                      </p:cBhvr>
                                    </p:animEffect>
                                    <p:anim calcmode="lin" valueType="num">
                                      <p:cBhvr>
                                        <p:cTn id="20" dur="500" fill="hold"/>
                                        <p:tgtEl>
                                          <p:spTgt spid="172"/>
                                        </p:tgtEl>
                                        <p:attrNameLst>
                                          <p:attrName>ppt_x</p:attrName>
                                        </p:attrNameLst>
                                      </p:cBhvr>
                                      <p:tavLst>
                                        <p:tav tm="0">
                                          <p:val>
                                            <p:fltVal val="0.5"/>
                                          </p:val>
                                        </p:tav>
                                        <p:tav tm="100000">
                                          <p:val>
                                            <p:strVal val="#ppt_x"/>
                                          </p:val>
                                        </p:tav>
                                      </p:tavLst>
                                    </p:anim>
                                    <p:anim calcmode="lin" valueType="num">
                                      <p:cBhvr>
                                        <p:cTn id="21" dur="500" fill="hold"/>
                                        <p:tgtEl>
                                          <p:spTgt spid="1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30" name="Rectangle 18">
            <a:extLst>
              <a:ext uri="{FF2B5EF4-FFF2-40B4-BE49-F238E27FC236}">
                <a16:creationId xmlns:a16="http://schemas.microsoft.com/office/drawing/2014/main" id="{49B23E79-E5F6-4FEE-8BE5-9C07DDE1298F}"/>
              </a:ext>
            </a:extLst>
          </p:cNvPr>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公司信贷的种类</a:t>
            </a:r>
          </a:p>
        </p:txBody>
      </p:sp>
      <p:grpSp>
        <p:nvGrpSpPr>
          <p:cNvPr id="31" name="组合 30">
            <a:extLst>
              <a:ext uri="{FF2B5EF4-FFF2-40B4-BE49-F238E27FC236}">
                <a16:creationId xmlns:a16="http://schemas.microsoft.com/office/drawing/2014/main" id="{2FCA3B0E-A5F6-4D9D-B55B-FDB2D4DA1BF9}"/>
              </a:ext>
            </a:extLst>
          </p:cNvPr>
          <p:cNvGrpSpPr/>
          <p:nvPr/>
        </p:nvGrpSpPr>
        <p:grpSpPr>
          <a:xfrm>
            <a:off x="1651379" y="1678675"/>
            <a:ext cx="3684988" cy="4094165"/>
            <a:chOff x="1958106" y="1283369"/>
            <a:chExt cx="3822755" cy="4489471"/>
          </a:xfrm>
        </p:grpSpPr>
        <p:sp>
          <p:nvSpPr>
            <p:cNvPr id="32" name="矩形: 圆角 31">
              <a:extLst>
                <a:ext uri="{FF2B5EF4-FFF2-40B4-BE49-F238E27FC236}">
                  <a16:creationId xmlns:a16="http://schemas.microsoft.com/office/drawing/2014/main" id="{F509B092-27F2-4D7A-BE55-C7ADA601098A}"/>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33" name="文本框 32">
              <a:extLst>
                <a:ext uri="{FF2B5EF4-FFF2-40B4-BE49-F238E27FC236}">
                  <a16:creationId xmlns:a16="http://schemas.microsoft.com/office/drawing/2014/main" id="{AE9F86CB-F7B9-42C1-BF0B-041327EE9755}"/>
                </a:ext>
              </a:extLst>
            </p:cNvPr>
            <p:cNvSpPr txBox="1"/>
            <p:nvPr/>
          </p:nvSpPr>
          <p:spPr>
            <a:xfrm>
              <a:off x="2323198" y="2728973"/>
              <a:ext cx="3147160" cy="2078538"/>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固定利率贷款是指在贷款合同签订时即设定好固定的利率，在贷款合同期内，借款人都按照固定的利率支付利息，不需要随行就市。</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a:extLst>
                <a:ext uri="{FF2B5EF4-FFF2-40B4-BE49-F238E27FC236}">
                  <a16:creationId xmlns:a16="http://schemas.microsoft.com/office/drawing/2014/main" id="{2E4F9550-B004-474F-8E46-490266142BD5}"/>
                </a:ext>
              </a:extLst>
            </p:cNvPr>
            <p:cNvGrpSpPr/>
            <p:nvPr/>
          </p:nvGrpSpPr>
          <p:grpSpPr>
            <a:xfrm>
              <a:off x="2546010" y="1283369"/>
              <a:ext cx="2646947" cy="545432"/>
              <a:chOff x="1042736" y="1716506"/>
              <a:chExt cx="2646947" cy="545432"/>
            </a:xfrm>
          </p:grpSpPr>
          <p:sp>
            <p:nvSpPr>
              <p:cNvPr id="36" name="矩形: 圆角 35">
                <a:extLst>
                  <a:ext uri="{FF2B5EF4-FFF2-40B4-BE49-F238E27FC236}">
                    <a16:creationId xmlns:a16="http://schemas.microsoft.com/office/drawing/2014/main" id="{B6BDE600-140B-4487-A440-9A6F57D5ECBF}"/>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43" name="文本框 42">
                <a:extLst>
                  <a:ext uri="{FF2B5EF4-FFF2-40B4-BE49-F238E27FC236}">
                    <a16:creationId xmlns:a16="http://schemas.microsoft.com/office/drawing/2014/main" id="{DAE9BF77-D016-47C5-9854-42052D3356FC}"/>
                  </a:ext>
                </a:extLst>
              </p:cNvPr>
              <p:cNvSpPr txBox="1"/>
              <p:nvPr/>
            </p:nvSpPr>
            <p:spPr>
              <a:xfrm>
                <a:off x="1579333" y="1785944"/>
                <a:ext cx="1628344" cy="404992"/>
              </a:xfrm>
              <a:prstGeom prst="rect">
                <a:avLst/>
              </a:prstGeom>
              <a:noFill/>
            </p:spPr>
            <p:txBody>
              <a:bodyPr wrap="none" rtlCol="0">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固定利率贷款</a:t>
                </a:r>
                <a:endParaRPr lang="en-US" altLang="zh-CN" b="1" dirty="0">
                  <a:solidFill>
                    <a:schemeClr val="bg1"/>
                  </a:solidFill>
                  <a:latin typeface="思源宋体 CN" panose="02020400000000000000" pitchFamily="18" charset="-122"/>
                  <a:ea typeface="思源宋体 CN" panose="02020400000000000000" pitchFamily="18" charset="-122"/>
                </a:endParaRPr>
              </a:p>
            </p:txBody>
          </p:sp>
        </p:grpSp>
      </p:grpSp>
      <p:grpSp>
        <p:nvGrpSpPr>
          <p:cNvPr id="44" name="组合 43">
            <a:extLst>
              <a:ext uri="{FF2B5EF4-FFF2-40B4-BE49-F238E27FC236}">
                <a16:creationId xmlns:a16="http://schemas.microsoft.com/office/drawing/2014/main" id="{F0EF0770-4F3B-40D3-91D7-9F7E6328011F}"/>
              </a:ext>
            </a:extLst>
          </p:cNvPr>
          <p:cNvGrpSpPr/>
          <p:nvPr/>
        </p:nvGrpSpPr>
        <p:grpSpPr>
          <a:xfrm>
            <a:off x="6993400" y="1678675"/>
            <a:ext cx="3684988" cy="4094165"/>
            <a:chOff x="1958106" y="1283369"/>
            <a:chExt cx="3822755" cy="4489471"/>
          </a:xfrm>
        </p:grpSpPr>
        <p:sp>
          <p:nvSpPr>
            <p:cNvPr id="48" name="矩形: 圆角 47">
              <a:extLst>
                <a:ext uri="{FF2B5EF4-FFF2-40B4-BE49-F238E27FC236}">
                  <a16:creationId xmlns:a16="http://schemas.microsoft.com/office/drawing/2014/main" id="{580B50BD-95F2-472C-86B1-5E17E94F998F}"/>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51" name="文本框 50">
              <a:extLst>
                <a:ext uri="{FF2B5EF4-FFF2-40B4-BE49-F238E27FC236}">
                  <a16:creationId xmlns:a16="http://schemas.microsoft.com/office/drawing/2014/main" id="{7517785E-D6A8-4ABC-8CF8-653B1F2EC344}"/>
                </a:ext>
              </a:extLst>
            </p:cNvPr>
            <p:cNvSpPr txBox="1"/>
            <p:nvPr/>
          </p:nvSpPr>
          <p:spPr>
            <a:xfrm>
              <a:off x="2546010" y="2728973"/>
              <a:ext cx="3115076" cy="1673546"/>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浮动利率贷款是指贷款利率在贷款期限内随市场利率或其他因素变化按约定时间和方法自动进行调整的贷款。</a:t>
              </a:r>
            </a:p>
          </p:txBody>
        </p:sp>
        <p:grpSp>
          <p:nvGrpSpPr>
            <p:cNvPr id="52" name="组合 51">
              <a:extLst>
                <a:ext uri="{FF2B5EF4-FFF2-40B4-BE49-F238E27FC236}">
                  <a16:creationId xmlns:a16="http://schemas.microsoft.com/office/drawing/2014/main" id="{33AEDA29-6022-4B00-AF0E-C71B6DBE7EB2}"/>
                </a:ext>
              </a:extLst>
            </p:cNvPr>
            <p:cNvGrpSpPr/>
            <p:nvPr/>
          </p:nvGrpSpPr>
          <p:grpSpPr>
            <a:xfrm>
              <a:off x="2546010" y="1283369"/>
              <a:ext cx="2646947" cy="545432"/>
              <a:chOff x="1042736" y="1716506"/>
              <a:chExt cx="2646947" cy="545432"/>
            </a:xfrm>
          </p:grpSpPr>
          <p:sp>
            <p:nvSpPr>
              <p:cNvPr id="56" name="矩形: 圆角 55">
                <a:extLst>
                  <a:ext uri="{FF2B5EF4-FFF2-40B4-BE49-F238E27FC236}">
                    <a16:creationId xmlns:a16="http://schemas.microsoft.com/office/drawing/2014/main" id="{67D2F6E5-A8FD-4D1E-A0BB-8B56D7486473}"/>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59" name="文本框 58">
                <a:extLst>
                  <a:ext uri="{FF2B5EF4-FFF2-40B4-BE49-F238E27FC236}">
                    <a16:creationId xmlns:a16="http://schemas.microsoft.com/office/drawing/2014/main" id="{F294F362-E9BE-4ADD-A5BC-15FFC2A42D32}"/>
                  </a:ext>
                </a:extLst>
              </p:cNvPr>
              <p:cNvSpPr txBox="1"/>
              <p:nvPr/>
            </p:nvSpPr>
            <p:spPr>
              <a:xfrm>
                <a:off x="1464732" y="1785944"/>
                <a:ext cx="1787985" cy="438742"/>
              </a:xfrm>
              <a:prstGeom prst="rect">
                <a:avLst/>
              </a:prstGeom>
              <a:noFill/>
            </p:spPr>
            <p:txBody>
              <a:bodyPr wrap="none" rtlCol="0">
                <a:spAutoFit/>
              </a:bodyPr>
              <a:lstStyle/>
              <a:p>
                <a:pPr algn="ctr"/>
                <a:r>
                  <a:rPr lang="zh-CN" altLang="en-US" sz="2000" b="1" dirty="0">
                    <a:solidFill>
                      <a:schemeClr val="bg1"/>
                    </a:solidFill>
                    <a:latin typeface="思源宋体 CN" panose="02020400000000000000" pitchFamily="18" charset="-122"/>
                    <a:ea typeface="思源宋体 CN" panose="02020400000000000000" pitchFamily="18" charset="-122"/>
                  </a:rPr>
                  <a:t>浮动利率贷款</a:t>
                </a:r>
              </a:p>
            </p:txBody>
          </p:sp>
        </p:grpSp>
      </p:grpSp>
      <p:sp>
        <p:nvSpPr>
          <p:cNvPr id="2" name="矩形 1">
            <a:extLst>
              <a:ext uri="{FF2B5EF4-FFF2-40B4-BE49-F238E27FC236}">
                <a16:creationId xmlns:a16="http://schemas.microsoft.com/office/drawing/2014/main" id="{B3E1702A-BF14-432F-91D7-B660837FD81F}"/>
              </a:ext>
            </a:extLst>
          </p:cNvPr>
          <p:cNvSpPr/>
          <p:nvPr/>
        </p:nvSpPr>
        <p:spPr>
          <a:xfrm>
            <a:off x="5105985" y="2134727"/>
            <a:ext cx="1980029" cy="400110"/>
          </a:xfrm>
          <a:prstGeom prst="rect">
            <a:avLst/>
          </a:prstGeom>
        </p:spPr>
        <p:txBody>
          <a:bodyPr wrap="none">
            <a:spAutoFit/>
          </a:bodyPr>
          <a:lstStyle/>
          <a:p>
            <a:pPr algn="r" fontAlgn="auto"/>
            <a:r>
              <a:rPr lang="zh-CN" altLang="en-US" sz="2000" b="1" kern="100" dirty="0">
                <a:solidFill>
                  <a:srgbClr val="004D73"/>
                </a:solidFill>
                <a:effectLst>
                  <a:outerShdw blurRad="38100" dist="38100" dir="2700000" algn="tl">
                    <a:srgbClr val="000000">
                      <a:alpha val="43137"/>
                    </a:srgbClr>
                  </a:outerShdw>
                </a:effectLst>
                <a:ea typeface="微软雅黑" panose="020B0503020204020204" pitchFamily="34" charset="-122"/>
                <a:cs typeface="Times New Roman" panose="02020603050405020304" pitchFamily="18" charset="0"/>
                <a:sym typeface="Source Han Sans SC"/>
              </a:rPr>
              <a:t>按贷款利率划分</a:t>
            </a:r>
            <a:endParaRPr lang="es-ES_tradnl" altLang="zh-CN" sz="2000" b="1" kern="100" dirty="0">
              <a:solidFill>
                <a:srgbClr val="004D73"/>
              </a:solidFill>
              <a:effectLst>
                <a:outerShdw blurRad="38100" dist="38100" dir="2700000" algn="tl">
                  <a:srgbClr val="000000">
                    <a:alpha val="43137"/>
                  </a:srgbClr>
                </a:outerShdw>
              </a:effectLst>
              <a:ea typeface="微软雅黑" panose="020B0503020204020204" pitchFamily="34" charset="-122"/>
              <a:cs typeface="Times New Roman" panose="02020603050405020304" pitchFamily="18" charset="0"/>
              <a:sym typeface="Source Han Sans SC"/>
            </a:endParaRPr>
          </a:p>
        </p:txBody>
      </p:sp>
    </p:spTree>
    <p:extLst>
      <p:ext uri="{BB962C8B-B14F-4D97-AF65-F5344CB8AC3E}">
        <p14:creationId xmlns:p14="http://schemas.microsoft.com/office/powerpoint/2010/main" val="41632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vertical)">
                                      <p:cBhvr>
                                        <p:cTn id="7" dur="500"/>
                                        <p:tgtEl>
                                          <p:spTgt spid="3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randombar(vertical)">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 y="301326"/>
            <a:ext cx="12192000" cy="6556674"/>
            <a:chOff x="1" y="301326"/>
            <a:chExt cx="12192000" cy="6556674"/>
          </a:xfrm>
        </p:grpSpPr>
        <p:sp>
          <p:nvSpPr>
            <p:cNvPr id="1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19"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sym typeface="+mn-ea"/>
                </a:rPr>
                <a:t>公司信贷的种类</a:t>
              </a:r>
            </a:p>
          </p:txBody>
        </p:sp>
        <p:sp>
          <p:nvSpPr>
            <p:cNvPr id="20"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125" name="组合 124">
            <a:extLst>
              <a:ext uri="{FF2B5EF4-FFF2-40B4-BE49-F238E27FC236}">
                <a16:creationId xmlns:a16="http://schemas.microsoft.com/office/drawing/2014/main" id="{4072BC33-9776-46E5-B4C6-0A0BA9B162DE}"/>
              </a:ext>
            </a:extLst>
          </p:cNvPr>
          <p:cNvGrpSpPr/>
          <p:nvPr/>
        </p:nvGrpSpPr>
        <p:grpSpPr>
          <a:xfrm>
            <a:off x="3906515" y="1465059"/>
            <a:ext cx="4239010" cy="4332972"/>
            <a:chOff x="4629220" y="1958182"/>
            <a:chExt cx="2877846" cy="2941636"/>
          </a:xfrm>
        </p:grpSpPr>
        <p:sp>
          <p:nvSpPr>
            <p:cNvPr id="126" name="Freeform 6">
              <a:extLst>
                <a:ext uri="{FF2B5EF4-FFF2-40B4-BE49-F238E27FC236}">
                  <a16:creationId xmlns:a16="http://schemas.microsoft.com/office/drawing/2014/main" id="{2E61E236-486E-480F-ACEF-05B5D7B00348}"/>
                </a:ext>
              </a:extLst>
            </p:cNvPr>
            <p:cNvSpPr>
              <a:spLocks/>
            </p:cNvSpPr>
            <p:nvPr/>
          </p:nvSpPr>
          <p:spPr bwMode="auto">
            <a:xfrm>
              <a:off x="5364126" y="1958182"/>
              <a:ext cx="1466781" cy="1469809"/>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rgbClr val="004D73"/>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27" name="Freeform 7">
              <a:extLst>
                <a:ext uri="{FF2B5EF4-FFF2-40B4-BE49-F238E27FC236}">
                  <a16:creationId xmlns:a16="http://schemas.microsoft.com/office/drawing/2014/main" id="{2091B441-7716-409F-8F6C-028EC65B7762}"/>
                </a:ext>
              </a:extLst>
            </p:cNvPr>
            <p:cNvSpPr>
              <a:spLocks/>
            </p:cNvSpPr>
            <p:nvPr/>
          </p:nvSpPr>
          <p:spPr bwMode="auto">
            <a:xfrm>
              <a:off x="6038266" y="2694096"/>
              <a:ext cx="1468800" cy="1469809"/>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2">
                <a:lumMod val="60000"/>
                <a:lumOff val="4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28" name="Freeform 8">
              <a:extLst>
                <a:ext uri="{FF2B5EF4-FFF2-40B4-BE49-F238E27FC236}">
                  <a16:creationId xmlns:a16="http://schemas.microsoft.com/office/drawing/2014/main" id="{C039B3A5-FA9F-420E-89AC-DC594F208AE1}"/>
                </a:ext>
              </a:extLst>
            </p:cNvPr>
            <p:cNvSpPr>
              <a:spLocks/>
            </p:cNvSpPr>
            <p:nvPr/>
          </p:nvSpPr>
          <p:spPr bwMode="auto">
            <a:xfrm>
              <a:off x="4629220" y="2694096"/>
              <a:ext cx="1466781" cy="1469809"/>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2">
                <a:lumMod val="60000"/>
                <a:lumOff val="4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29" name="Freeform 9">
              <a:extLst>
                <a:ext uri="{FF2B5EF4-FFF2-40B4-BE49-F238E27FC236}">
                  <a16:creationId xmlns:a16="http://schemas.microsoft.com/office/drawing/2014/main" id="{CCD18F3B-664D-47EF-A7B9-D213D8017C3F}"/>
                </a:ext>
              </a:extLst>
            </p:cNvPr>
            <p:cNvSpPr>
              <a:spLocks/>
            </p:cNvSpPr>
            <p:nvPr/>
          </p:nvSpPr>
          <p:spPr bwMode="auto">
            <a:xfrm>
              <a:off x="5364125" y="3427990"/>
              <a:ext cx="1466781" cy="1471828"/>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rgbClr val="004D73"/>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nvGrpSpPr>
            <p:cNvPr id="130" name="组合 2">
              <a:extLst>
                <a:ext uri="{FF2B5EF4-FFF2-40B4-BE49-F238E27FC236}">
                  <a16:creationId xmlns:a16="http://schemas.microsoft.com/office/drawing/2014/main" id="{EAD15039-98F5-4108-B90F-2130209340D1}"/>
                </a:ext>
              </a:extLst>
            </p:cNvPr>
            <p:cNvGrpSpPr/>
            <p:nvPr/>
          </p:nvGrpSpPr>
          <p:grpSpPr>
            <a:xfrm>
              <a:off x="5900961" y="2388334"/>
              <a:ext cx="538024" cy="341732"/>
              <a:chOff x="5002704" y="503085"/>
              <a:chExt cx="1679575" cy="1066800"/>
            </a:xfrm>
            <a:solidFill>
              <a:sysClr val="window" lastClr="FFFFFF">
                <a:lumMod val="50000"/>
                <a:lumOff val="50000"/>
              </a:sysClr>
            </a:solidFill>
          </p:grpSpPr>
          <p:sp>
            <p:nvSpPr>
              <p:cNvPr id="149" name="Freeform 16">
                <a:extLst>
                  <a:ext uri="{FF2B5EF4-FFF2-40B4-BE49-F238E27FC236}">
                    <a16:creationId xmlns:a16="http://schemas.microsoft.com/office/drawing/2014/main" id="{6E8A4F0E-6A18-401C-B795-BE4D09953DC9}"/>
                  </a:ext>
                </a:extLst>
              </p:cNvPr>
              <p:cNvSpPr>
                <a:spLocks noEditPoints="1"/>
              </p:cNvSpPr>
              <p:nvPr/>
            </p:nvSpPr>
            <p:spPr bwMode="auto">
              <a:xfrm>
                <a:off x="6279053" y="528485"/>
                <a:ext cx="403226"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50" name="Freeform 17">
                <a:extLst>
                  <a:ext uri="{FF2B5EF4-FFF2-40B4-BE49-F238E27FC236}">
                    <a16:creationId xmlns:a16="http://schemas.microsoft.com/office/drawing/2014/main" id="{32B7D601-AC01-4022-9C98-251005DF338E}"/>
                  </a:ext>
                </a:extLst>
              </p:cNvPr>
              <p:cNvSpPr>
                <a:spLocks noEditPoints="1"/>
              </p:cNvSpPr>
              <p:nvPr/>
            </p:nvSpPr>
            <p:spPr bwMode="auto">
              <a:xfrm>
                <a:off x="5002704" y="503085"/>
                <a:ext cx="1244600" cy="869952"/>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51" name="Freeform 18">
                <a:extLst>
                  <a:ext uri="{FF2B5EF4-FFF2-40B4-BE49-F238E27FC236}">
                    <a16:creationId xmlns:a16="http://schemas.microsoft.com/office/drawing/2014/main" id="{A5E9FB85-446B-4DAF-947E-CBAF15FEF07D}"/>
                  </a:ext>
                </a:extLst>
              </p:cNvPr>
              <p:cNvSpPr/>
              <p:nvPr/>
            </p:nvSpPr>
            <p:spPr bwMode="auto">
              <a:xfrm>
                <a:off x="5294804" y="1325409"/>
                <a:ext cx="660399" cy="244474"/>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52" name="Freeform 19">
                <a:extLst>
                  <a:ext uri="{FF2B5EF4-FFF2-40B4-BE49-F238E27FC236}">
                    <a16:creationId xmlns:a16="http://schemas.microsoft.com/office/drawing/2014/main" id="{6E9BD418-1A0C-4DC4-80A8-4FD4BE062562}"/>
                  </a:ext>
                </a:extLst>
              </p:cNvPr>
              <p:cNvSpPr/>
              <p:nvPr/>
            </p:nvSpPr>
            <p:spPr bwMode="auto">
              <a:xfrm>
                <a:off x="5131293" y="618972"/>
                <a:ext cx="987424" cy="638177"/>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grpSp>
          <p:nvGrpSpPr>
            <p:cNvPr id="131" name="组合 1">
              <a:extLst>
                <a:ext uri="{FF2B5EF4-FFF2-40B4-BE49-F238E27FC236}">
                  <a16:creationId xmlns:a16="http://schemas.microsoft.com/office/drawing/2014/main" id="{793BB9FC-ECF5-4356-B846-23BF43CD06A4}"/>
                </a:ext>
              </a:extLst>
            </p:cNvPr>
            <p:cNvGrpSpPr/>
            <p:nvPr/>
          </p:nvGrpSpPr>
          <p:grpSpPr>
            <a:xfrm>
              <a:off x="5781965" y="4028152"/>
              <a:ext cx="512600" cy="416996"/>
              <a:chOff x="7569200" y="627856"/>
              <a:chExt cx="1600200" cy="1301750"/>
            </a:xfrm>
            <a:solidFill>
              <a:sysClr val="window" lastClr="FFFFFF">
                <a:lumMod val="50000"/>
                <a:lumOff val="50000"/>
              </a:sysClr>
            </a:solidFill>
          </p:grpSpPr>
          <p:sp>
            <p:nvSpPr>
              <p:cNvPr id="141" name="Freeform 20">
                <a:extLst>
                  <a:ext uri="{FF2B5EF4-FFF2-40B4-BE49-F238E27FC236}">
                    <a16:creationId xmlns:a16="http://schemas.microsoft.com/office/drawing/2014/main" id="{EB6659AF-1392-47AE-9C2E-C2DC6979F541}"/>
                  </a:ext>
                </a:extLst>
              </p:cNvPr>
              <p:cNvSpPr>
                <a:spLocks noEditPoints="1"/>
              </p:cNvSpPr>
              <p:nvPr/>
            </p:nvSpPr>
            <p:spPr bwMode="auto">
              <a:xfrm>
                <a:off x="7948612" y="631031"/>
                <a:ext cx="842963" cy="839788"/>
              </a:xfrm>
              <a:custGeom>
                <a:avLst/>
                <a:gdLst>
                  <a:gd name="T0" fmla="*/ 55 w 314"/>
                  <a:gd name="T1" fmla="*/ 313 h 313"/>
                  <a:gd name="T2" fmla="*/ 0 w 314"/>
                  <a:gd name="T3" fmla="*/ 258 h 313"/>
                  <a:gd name="T4" fmla="*/ 0 w 314"/>
                  <a:gd name="T5" fmla="*/ 258 h 313"/>
                  <a:gd name="T6" fmla="*/ 0 w 314"/>
                  <a:gd name="T7" fmla="*/ 55 h 313"/>
                  <a:gd name="T8" fmla="*/ 55 w 314"/>
                  <a:gd name="T9" fmla="*/ 0 h 313"/>
                  <a:gd name="T10" fmla="*/ 55 w 314"/>
                  <a:gd name="T11" fmla="*/ 0 h 313"/>
                  <a:gd name="T12" fmla="*/ 259 w 314"/>
                  <a:gd name="T13" fmla="*/ 0 h 313"/>
                  <a:gd name="T14" fmla="*/ 265 w 314"/>
                  <a:gd name="T15" fmla="*/ 2 h 313"/>
                  <a:gd name="T16" fmla="*/ 265 w 314"/>
                  <a:gd name="T17" fmla="*/ 2 h 313"/>
                  <a:gd name="T18" fmla="*/ 311 w 314"/>
                  <a:gd name="T19" fmla="*/ 48 h 313"/>
                  <a:gd name="T20" fmla="*/ 305 w 314"/>
                  <a:gd name="T21" fmla="*/ 55 h 313"/>
                  <a:gd name="T22" fmla="*/ 311 w 314"/>
                  <a:gd name="T23" fmla="*/ 48 h 313"/>
                  <a:gd name="T24" fmla="*/ 314 w 314"/>
                  <a:gd name="T25" fmla="*/ 55 h 313"/>
                  <a:gd name="T26" fmla="*/ 314 w 314"/>
                  <a:gd name="T27" fmla="*/ 55 h 313"/>
                  <a:gd name="T28" fmla="*/ 314 w 314"/>
                  <a:gd name="T29" fmla="*/ 258 h 313"/>
                  <a:gd name="T30" fmla="*/ 259 w 314"/>
                  <a:gd name="T31" fmla="*/ 313 h 313"/>
                  <a:gd name="T32" fmla="*/ 259 w 314"/>
                  <a:gd name="T33" fmla="*/ 313 h 313"/>
                  <a:gd name="T34" fmla="*/ 55 w 314"/>
                  <a:gd name="T35" fmla="*/ 313 h 313"/>
                  <a:gd name="T36" fmla="*/ 18 w 314"/>
                  <a:gd name="T37" fmla="*/ 55 h 313"/>
                  <a:gd name="T38" fmla="*/ 18 w 314"/>
                  <a:gd name="T39" fmla="*/ 258 h 313"/>
                  <a:gd name="T40" fmla="*/ 55 w 314"/>
                  <a:gd name="T41" fmla="*/ 295 h 313"/>
                  <a:gd name="T42" fmla="*/ 55 w 314"/>
                  <a:gd name="T43" fmla="*/ 295 h 313"/>
                  <a:gd name="T44" fmla="*/ 259 w 314"/>
                  <a:gd name="T45" fmla="*/ 295 h 313"/>
                  <a:gd name="T46" fmla="*/ 295 w 314"/>
                  <a:gd name="T47" fmla="*/ 258 h 313"/>
                  <a:gd name="T48" fmla="*/ 295 w 314"/>
                  <a:gd name="T49" fmla="*/ 258 h 313"/>
                  <a:gd name="T50" fmla="*/ 295 w 314"/>
                  <a:gd name="T51" fmla="*/ 59 h 313"/>
                  <a:gd name="T52" fmla="*/ 255 w 314"/>
                  <a:gd name="T53" fmla="*/ 18 h 313"/>
                  <a:gd name="T54" fmla="*/ 55 w 314"/>
                  <a:gd name="T55" fmla="*/ 18 h 313"/>
                  <a:gd name="T56" fmla="*/ 18 w 314"/>
                  <a:gd name="T57" fmla="*/ 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4" h="313">
                    <a:moveTo>
                      <a:pt x="55" y="313"/>
                    </a:moveTo>
                    <a:cubicBezTo>
                      <a:pt x="25" y="313"/>
                      <a:pt x="0" y="289"/>
                      <a:pt x="0" y="258"/>
                    </a:cubicBezTo>
                    <a:cubicBezTo>
                      <a:pt x="0" y="258"/>
                      <a:pt x="0" y="258"/>
                      <a:pt x="0" y="258"/>
                    </a:cubicBezTo>
                    <a:cubicBezTo>
                      <a:pt x="0" y="55"/>
                      <a:pt x="0" y="55"/>
                      <a:pt x="0" y="55"/>
                    </a:cubicBezTo>
                    <a:cubicBezTo>
                      <a:pt x="0" y="24"/>
                      <a:pt x="25" y="0"/>
                      <a:pt x="55" y="0"/>
                    </a:cubicBezTo>
                    <a:cubicBezTo>
                      <a:pt x="55" y="0"/>
                      <a:pt x="55" y="0"/>
                      <a:pt x="55" y="0"/>
                    </a:cubicBezTo>
                    <a:cubicBezTo>
                      <a:pt x="259" y="0"/>
                      <a:pt x="259" y="0"/>
                      <a:pt x="259" y="0"/>
                    </a:cubicBezTo>
                    <a:cubicBezTo>
                      <a:pt x="261" y="0"/>
                      <a:pt x="263" y="1"/>
                      <a:pt x="265" y="2"/>
                    </a:cubicBezTo>
                    <a:cubicBezTo>
                      <a:pt x="265" y="2"/>
                      <a:pt x="265" y="2"/>
                      <a:pt x="265" y="2"/>
                    </a:cubicBezTo>
                    <a:cubicBezTo>
                      <a:pt x="311" y="48"/>
                      <a:pt x="311" y="48"/>
                      <a:pt x="311" y="48"/>
                    </a:cubicBezTo>
                    <a:cubicBezTo>
                      <a:pt x="305" y="55"/>
                      <a:pt x="305" y="55"/>
                      <a:pt x="305" y="55"/>
                    </a:cubicBezTo>
                    <a:cubicBezTo>
                      <a:pt x="311" y="48"/>
                      <a:pt x="311" y="48"/>
                      <a:pt x="311" y="48"/>
                    </a:cubicBezTo>
                    <a:cubicBezTo>
                      <a:pt x="313" y="50"/>
                      <a:pt x="314" y="52"/>
                      <a:pt x="314" y="55"/>
                    </a:cubicBezTo>
                    <a:cubicBezTo>
                      <a:pt x="314" y="55"/>
                      <a:pt x="314" y="55"/>
                      <a:pt x="314" y="55"/>
                    </a:cubicBezTo>
                    <a:cubicBezTo>
                      <a:pt x="314" y="258"/>
                      <a:pt x="314" y="258"/>
                      <a:pt x="314" y="258"/>
                    </a:cubicBezTo>
                    <a:cubicBezTo>
                      <a:pt x="314" y="289"/>
                      <a:pt x="289" y="313"/>
                      <a:pt x="259" y="313"/>
                    </a:cubicBezTo>
                    <a:cubicBezTo>
                      <a:pt x="259" y="313"/>
                      <a:pt x="259" y="313"/>
                      <a:pt x="259" y="313"/>
                    </a:cubicBezTo>
                    <a:cubicBezTo>
                      <a:pt x="55" y="313"/>
                      <a:pt x="55" y="313"/>
                      <a:pt x="55" y="313"/>
                    </a:cubicBezTo>
                    <a:close/>
                    <a:moveTo>
                      <a:pt x="18" y="55"/>
                    </a:moveTo>
                    <a:cubicBezTo>
                      <a:pt x="18" y="258"/>
                      <a:pt x="18" y="258"/>
                      <a:pt x="18" y="258"/>
                    </a:cubicBezTo>
                    <a:cubicBezTo>
                      <a:pt x="18" y="278"/>
                      <a:pt x="35" y="295"/>
                      <a:pt x="55" y="295"/>
                    </a:cubicBezTo>
                    <a:cubicBezTo>
                      <a:pt x="55" y="295"/>
                      <a:pt x="55" y="295"/>
                      <a:pt x="55" y="295"/>
                    </a:cubicBezTo>
                    <a:cubicBezTo>
                      <a:pt x="259" y="295"/>
                      <a:pt x="259" y="295"/>
                      <a:pt x="259" y="295"/>
                    </a:cubicBezTo>
                    <a:cubicBezTo>
                      <a:pt x="279" y="295"/>
                      <a:pt x="295" y="278"/>
                      <a:pt x="295" y="258"/>
                    </a:cubicBezTo>
                    <a:cubicBezTo>
                      <a:pt x="295" y="258"/>
                      <a:pt x="295" y="258"/>
                      <a:pt x="295" y="258"/>
                    </a:cubicBezTo>
                    <a:cubicBezTo>
                      <a:pt x="295" y="59"/>
                      <a:pt x="295" y="59"/>
                      <a:pt x="295" y="59"/>
                    </a:cubicBezTo>
                    <a:cubicBezTo>
                      <a:pt x="255" y="18"/>
                      <a:pt x="255" y="18"/>
                      <a:pt x="255" y="18"/>
                    </a:cubicBezTo>
                    <a:cubicBezTo>
                      <a:pt x="55" y="18"/>
                      <a:pt x="55" y="18"/>
                      <a:pt x="55" y="18"/>
                    </a:cubicBezTo>
                    <a:cubicBezTo>
                      <a:pt x="35" y="18"/>
                      <a:pt x="18" y="35"/>
                      <a:pt x="1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2" name="Freeform 21">
                <a:extLst>
                  <a:ext uri="{FF2B5EF4-FFF2-40B4-BE49-F238E27FC236}">
                    <a16:creationId xmlns:a16="http://schemas.microsoft.com/office/drawing/2014/main" id="{363294E2-D963-48B1-BA99-7A2BD1381D52}"/>
                  </a:ext>
                </a:extLst>
              </p:cNvPr>
              <p:cNvSpPr>
                <a:spLocks noEditPoints="1"/>
              </p:cNvSpPr>
              <p:nvPr/>
            </p:nvSpPr>
            <p:spPr bwMode="auto">
              <a:xfrm>
                <a:off x="8605837" y="627856"/>
                <a:ext cx="185738" cy="193675"/>
              </a:xfrm>
              <a:custGeom>
                <a:avLst/>
                <a:gdLst>
                  <a:gd name="T0" fmla="*/ 10 w 69"/>
                  <a:gd name="T1" fmla="*/ 58 h 72"/>
                  <a:gd name="T2" fmla="*/ 0 w 69"/>
                  <a:gd name="T3" fmla="*/ 29 h 72"/>
                  <a:gd name="T4" fmla="*/ 0 w 69"/>
                  <a:gd name="T5" fmla="*/ 29 h 72"/>
                  <a:gd name="T6" fmla="*/ 5 w 69"/>
                  <a:gd name="T7" fmla="*/ 6 h 72"/>
                  <a:gd name="T8" fmla="*/ 5 w 69"/>
                  <a:gd name="T9" fmla="*/ 6 h 72"/>
                  <a:gd name="T10" fmla="*/ 12 w 69"/>
                  <a:gd name="T11" fmla="*/ 1 h 72"/>
                  <a:gd name="T12" fmla="*/ 12 w 69"/>
                  <a:gd name="T13" fmla="*/ 1 h 72"/>
                  <a:gd name="T14" fmla="*/ 20 w 69"/>
                  <a:gd name="T15" fmla="*/ 3 h 72"/>
                  <a:gd name="T16" fmla="*/ 20 w 69"/>
                  <a:gd name="T17" fmla="*/ 3 h 72"/>
                  <a:gd name="T18" fmla="*/ 66 w 69"/>
                  <a:gd name="T19" fmla="*/ 49 h 72"/>
                  <a:gd name="T20" fmla="*/ 60 w 69"/>
                  <a:gd name="T21" fmla="*/ 56 h 72"/>
                  <a:gd name="T22" fmla="*/ 66 w 69"/>
                  <a:gd name="T23" fmla="*/ 49 h 72"/>
                  <a:gd name="T24" fmla="*/ 69 w 69"/>
                  <a:gd name="T25" fmla="*/ 57 h 72"/>
                  <a:gd name="T26" fmla="*/ 69 w 69"/>
                  <a:gd name="T27" fmla="*/ 57 h 72"/>
                  <a:gd name="T28" fmla="*/ 64 w 69"/>
                  <a:gd name="T29" fmla="*/ 63 h 72"/>
                  <a:gd name="T30" fmla="*/ 64 w 69"/>
                  <a:gd name="T31" fmla="*/ 63 h 72"/>
                  <a:gd name="T32" fmla="*/ 39 w 69"/>
                  <a:gd name="T33" fmla="*/ 72 h 72"/>
                  <a:gd name="T34" fmla="*/ 39 w 69"/>
                  <a:gd name="T35" fmla="*/ 72 h 72"/>
                  <a:gd name="T36" fmla="*/ 38 w 69"/>
                  <a:gd name="T37" fmla="*/ 72 h 72"/>
                  <a:gd name="T38" fmla="*/ 38 w 69"/>
                  <a:gd name="T39" fmla="*/ 72 h 72"/>
                  <a:gd name="T40" fmla="*/ 10 w 69"/>
                  <a:gd name="T41" fmla="*/ 58 h 72"/>
                  <a:gd name="T42" fmla="*/ 18 w 69"/>
                  <a:gd name="T43" fmla="*/ 29 h 72"/>
                  <a:gd name="T44" fmla="*/ 24 w 69"/>
                  <a:gd name="T45" fmla="*/ 47 h 72"/>
                  <a:gd name="T46" fmla="*/ 24 w 69"/>
                  <a:gd name="T47" fmla="*/ 47 h 72"/>
                  <a:gd name="T48" fmla="*/ 39 w 69"/>
                  <a:gd name="T49" fmla="*/ 53 h 72"/>
                  <a:gd name="T50" fmla="*/ 39 w 69"/>
                  <a:gd name="T51" fmla="*/ 53 h 72"/>
                  <a:gd name="T52" fmla="*/ 44 w 69"/>
                  <a:gd name="T53" fmla="*/ 53 h 72"/>
                  <a:gd name="T54" fmla="*/ 44 w 69"/>
                  <a:gd name="T55" fmla="*/ 53 h 72"/>
                  <a:gd name="T56" fmla="*/ 18 w 69"/>
                  <a:gd name="T57" fmla="*/ 27 h 72"/>
                  <a:gd name="T58" fmla="*/ 18 w 69"/>
                  <a:gd name="T59"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10" y="58"/>
                    </a:moveTo>
                    <a:cubicBezTo>
                      <a:pt x="3" y="50"/>
                      <a:pt x="0" y="40"/>
                      <a:pt x="0" y="29"/>
                    </a:cubicBezTo>
                    <a:cubicBezTo>
                      <a:pt x="0" y="29"/>
                      <a:pt x="0" y="29"/>
                      <a:pt x="0" y="29"/>
                    </a:cubicBezTo>
                    <a:cubicBezTo>
                      <a:pt x="0" y="21"/>
                      <a:pt x="2" y="13"/>
                      <a:pt x="5" y="6"/>
                    </a:cubicBezTo>
                    <a:cubicBezTo>
                      <a:pt x="5" y="6"/>
                      <a:pt x="5" y="6"/>
                      <a:pt x="5" y="6"/>
                    </a:cubicBezTo>
                    <a:cubicBezTo>
                      <a:pt x="7" y="3"/>
                      <a:pt x="9" y="1"/>
                      <a:pt x="12" y="1"/>
                    </a:cubicBezTo>
                    <a:cubicBezTo>
                      <a:pt x="12" y="1"/>
                      <a:pt x="12" y="1"/>
                      <a:pt x="12" y="1"/>
                    </a:cubicBezTo>
                    <a:cubicBezTo>
                      <a:pt x="15" y="0"/>
                      <a:pt x="18" y="1"/>
                      <a:pt x="20" y="3"/>
                    </a:cubicBezTo>
                    <a:cubicBezTo>
                      <a:pt x="20" y="3"/>
                      <a:pt x="20" y="3"/>
                      <a:pt x="20" y="3"/>
                    </a:cubicBezTo>
                    <a:cubicBezTo>
                      <a:pt x="66" y="49"/>
                      <a:pt x="66" y="49"/>
                      <a:pt x="66" y="49"/>
                    </a:cubicBezTo>
                    <a:cubicBezTo>
                      <a:pt x="60" y="56"/>
                      <a:pt x="60" y="56"/>
                      <a:pt x="60" y="56"/>
                    </a:cubicBezTo>
                    <a:cubicBezTo>
                      <a:pt x="66" y="49"/>
                      <a:pt x="66" y="49"/>
                      <a:pt x="66" y="49"/>
                    </a:cubicBezTo>
                    <a:cubicBezTo>
                      <a:pt x="68" y="51"/>
                      <a:pt x="69" y="54"/>
                      <a:pt x="69" y="57"/>
                    </a:cubicBezTo>
                    <a:cubicBezTo>
                      <a:pt x="69" y="57"/>
                      <a:pt x="69" y="57"/>
                      <a:pt x="69" y="57"/>
                    </a:cubicBezTo>
                    <a:cubicBezTo>
                      <a:pt x="68" y="59"/>
                      <a:pt x="67" y="62"/>
                      <a:pt x="64" y="63"/>
                    </a:cubicBezTo>
                    <a:cubicBezTo>
                      <a:pt x="64" y="63"/>
                      <a:pt x="64" y="63"/>
                      <a:pt x="64" y="63"/>
                    </a:cubicBezTo>
                    <a:cubicBezTo>
                      <a:pt x="56" y="69"/>
                      <a:pt x="47" y="72"/>
                      <a:pt x="39" y="72"/>
                    </a:cubicBezTo>
                    <a:cubicBezTo>
                      <a:pt x="39" y="72"/>
                      <a:pt x="39" y="72"/>
                      <a:pt x="39" y="72"/>
                    </a:cubicBezTo>
                    <a:cubicBezTo>
                      <a:pt x="38" y="72"/>
                      <a:pt x="38" y="72"/>
                      <a:pt x="38" y="72"/>
                    </a:cubicBezTo>
                    <a:cubicBezTo>
                      <a:pt x="38" y="72"/>
                      <a:pt x="38" y="72"/>
                      <a:pt x="38" y="72"/>
                    </a:cubicBezTo>
                    <a:cubicBezTo>
                      <a:pt x="27" y="72"/>
                      <a:pt x="17" y="66"/>
                      <a:pt x="10" y="58"/>
                    </a:cubicBezTo>
                    <a:close/>
                    <a:moveTo>
                      <a:pt x="18" y="29"/>
                    </a:moveTo>
                    <a:cubicBezTo>
                      <a:pt x="18" y="36"/>
                      <a:pt x="20" y="42"/>
                      <a:pt x="24" y="47"/>
                    </a:cubicBezTo>
                    <a:cubicBezTo>
                      <a:pt x="24" y="47"/>
                      <a:pt x="24" y="47"/>
                      <a:pt x="24" y="47"/>
                    </a:cubicBezTo>
                    <a:cubicBezTo>
                      <a:pt x="28" y="51"/>
                      <a:pt x="33" y="53"/>
                      <a:pt x="39" y="53"/>
                    </a:cubicBezTo>
                    <a:cubicBezTo>
                      <a:pt x="39" y="53"/>
                      <a:pt x="39" y="53"/>
                      <a:pt x="39" y="53"/>
                    </a:cubicBezTo>
                    <a:cubicBezTo>
                      <a:pt x="40" y="53"/>
                      <a:pt x="42" y="53"/>
                      <a:pt x="44" y="53"/>
                    </a:cubicBezTo>
                    <a:cubicBezTo>
                      <a:pt x="44" y="53"/>
                      <a:pt x="44" y="53"/>
                      <a:pt x="44" y="53"/>
                    </a:cubicBezTo>
                    <a:cubicBezTo>
                      <a:pt x="18" y="27"/>
                      <a:pt x="18" y="27"/>
                      <a:pt x="18" y="27"/>
                    </a:cubicBezTo>
                    <a:cubicBezTo>
                      <a:pt x="18" y="28"/>
                      <a:pt x="18" y="28"/>
                      <a:pt x="1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3" name="Freeform 22">
                <a:extLst>
                  <a:ext uri="{FF2B5EF4-FFF2-40B4-BE49-F238E27FC236}">
                    <a16:creationId xmlns:a16="http://schemas.microsoft.com/office/drawing/2014/main" id="{000D16FB-7CDE-4A75-9A2D-A4BBF130875B}"/>
                  </a:ext>
                </a:extLst>
              </p:cNvPr>
              <p:cNvSpPr>
                <a:spLocks noEditPoints="1"/>
              </p:cNvSpPr>
              <p:nvPr/>
            </p:nvSpPr>
            <p:spPr bwMode="auto">
              <a:xfrm>
                <a:off x="7569200" y="1354931"/>
                <a:ext cx="1600200" cy="574675"/>
              </a:xfrm>
              <a:custGeom>
                <a:avLst/>
                <a:gdLst>
                  <a:gd name="T0" fmla="*/ 440 w 596"/>
                  <a:gd name="T1" fmla="*/ 195 h 214"/>
                  <a:gd name="T2" fmla="*/ 155 w 596"/>
                  <a:gd name="T3" fmla="*/ 195 h 214"/>
                  <a:gd name="T4" fmla="*/ 141 w 596"/>
                  <a:gd name="T5" fmla="*/ 209 h 214"/>
                  <a:gd name="T6" fmla="*/ 142 w 596"/>
                  <a:gd name="T7" fmla="*/ 214 h 214"/>
                  <a:gd name="T8" fmla="*/ 454 w 596"/>
                  <a:gd name="T9" fmla="*/ 214 h 214"/>
                  <a:gd name="T10" fmla="*/ 455 w 596"/>
                  <a:gd name="T11" fmla="*/ 209 h 214"/>
                  <a:gd name="T12" fmla="*/ 440 w 596"/>
                  <a:gd name="T13" fmla="*/ 195 h 214"/>
                  <a:gd name="T14" fmla="*/ 489 w 596"/>
                  <a:gd name="T15" fmla="*/ 0 h 214"/>
                  <a:gd name="T16" fmla="*/ 474 w 596"/>
                  <a:gd name="T17" fmla="*/ 0 h 214"/>
                  <a:gd name="T18" fmla="*/ 397 w 596"/>
                  <a:gd name="T19" fmla="*/ 58 h 214"/>
                  <a:gd name="T20" fmla="*/ 198 w 596"/>
                  <a:gd name="T21" fmla="*/ 58 h 214"/>
                  <a:gd name="T22" fmla="*/ 122 w 596"/>
                  <a:gd name="T23" fmla="*/ 0 h 214"/>
                  <a:gd name="T24" fmla="*/ 107 w 596"/>
                  <a:gd name="T25" fmla="*/ 0 h 214"/>
                  <a:gd name="T26" fmla="*/ 0 w 596"/>
                  <a:gd name="T27" fmla="*/ 107 h 214"/>
                  <a:gd name="T28" fmla="*/ 107 w 596"/>
                  <a:gd name="T29" fmla="*/ 214 h 214"/>
                  <a:gd name="T30" fmla="*/ 127 w 596"/>
                  <a:gd name="T31" fmla="*/ 214 h 214"/>
                  <a:gd name="T32" fmla="*/ 126 w 596"/>
                  <a:gd name="T33" fmla="*/ 209 h 214"/>
                  <a:gd name="T34" fmla="*/ 155 w 596"/>
                  <a:gd name="T35" fmla="*/ 180 h 214"/>
                  <a:gd name="T36" fmla="*/ 440 w 596"/>
                  <a:gd name="T37" fmla="*/ 180 h 214"/>
                  <a:gd name="T38" fmla="*/ 469 w 596"/>
                  <a:gd name="T39" fmla="*/ 209 h 214"/>
                  <a:gd name="T40" fmla="*/ 469 w 596"/>
                  <a:gd name="T41" fmla="*/ 214 h 214"/>
                  <a:gd name="T42" fmla="*/ 489 w 596"/>
                  <a:gd name="T43" fmla="*/ 214 h 214"/>
                  <a:gd name="T44" fmla="*/ 596 w 596"/>
                  <a:gd name="T45" fmla="*/ 107 h 214"/>
                  <a:gd name="T46" fmla="*/ 489 w 596"/>
                  <a:gd name="T47" fmla="*/ 0 h 214"/>
                  <a:gd name="T48" fmla="*/ 411 w 596"/>
                  <a:gd name="T49" fmla="*/ 92 h 214"/>
                  <a:gd name="T50" fmla="*/ 365 w 596"/>
                  <a:gd name="T51" fmla="*/ 92 h 214"/>
                  <a:gd name="T52" fmla="*/ 355 w 596"/>
                  <a:gd name="T53" fmla="*/ 83 h 214"/>
                  <a:gd name="T54" fmla="*/ 365 w 596"/>
                  <a:gd name="T55" fmla="*/ 73 h 214"/>
                  <a:gd name="T56" fmla="*/ 411 w 596"/>
                  <a:gd name="T57" fmla="*/ 73 h 214"/>
                  <a:gd name="T58" fmla="*/ 421 w 596"/>
                  <a:gd name="T59" fmla="*/ 83 h 214"/>
                  <a:gd name="T60" fmla="*/ 411 w 596"/>
                  <a:gd name="T61" fmla="*/ 92 h 214"/>
                  <a:gd name="T62" fmla="*/ 453 w 596"/>
                  <a:gd name="T63" fmla="*/ 101 h 214"/>
                  <a:gd name="T64" fmla="*/ 435 w 596"/>
                  <a:gd name="T65" fmla="*/ 83 h 214"/>
                  <a:gd name="T66" fmla="*/ 453 w 596"/>
                  <a:gd name="T67" fmla="*/ 65 h 214"/>
                  <a:gd name="T68" fmla="*/ 471 w 596"/>
                  <a:gd name="T69" fmla="*/ 83 h 214"/>
                  <a:gd name="T70" fmla="*/ 453 w 596"/>
                  <a:gd name="T71" fmla="*/ 1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6" h="214">
                    <a:moveTo>
                      <a:pt x="440" y="195"/>
                    </a:moveTo>
                    <a:cubicBezTo>
                      <a:pt x="155" y="195"/>
                      <a:pt x="155" y="195"/>
                      <a:pt x="155" y="195"/>
                    </a:cubicBezTo>
                    <a:cubicBezTo>
                      <a:pt x="147" y="195"/>
                      <a:pt x="141" y="201"/>
                      <a:pt x="141" y="209"/>
                    </a:cubicBezTo>
                    <a:cubicBezTo>
                      <a:pt x="141" y="211"/>
                      <a:pt x="141" y="212"/>
                      <a:pt x="142" y="214"/>
                    </a:cubicBezTo>
                    <a:cubicBezTo>
                      <a:pt x="454" y="214"/>
                      <a:pt x="454" y="214"/>
                      <a:pt x="454" y="214"/>
                    </a:cubicBezTo>
                    <a:cubicBezTo>
                      <a:pt x="455" y="212"/>
                      <a:pt x="455" y="211"/>
                      <a:pt x="455" y="209"/>
                    </a:cubicBezTo>
                    <a:cubicBezTo>
                      <a:pt x="455" y="201"/>
                      <a:pt x="448" y="195"/>
                      <a:pt x="440" y="195"/>
                    </a:cubicBezTo>
                    <a:close/>
                    <a:moveTo>
                      <a:pt x="489" y="0"/>
                    </a:moveTo>
                    <a:cubicBezTo>
                      <a:pt x="474" y="0"/>
                      <a:pt x="474" y="0"/>
                      <a:pt x="474" y="0"/>
                    </a:cubicBezTo>
                    <a:cubicBezTo>
                      <a:pt x="464" y="33"/>
                      <a:pt x="434" y="58"/>
                      <a:pt x="397" y="58"/>
                    </a:cubicBezTo>
                    <a:cubicBezTo>
                      <a:pt x="198" y="58"/>
                      <a:pt x="198" y="58"/>
                      <a:pt x="198" y="58"/>
                    </a:cubicBezTo>
                    <a:cubicBezTo>
                      <a:pt x="162" y="58"/>
                      <a:pt x="131" y="33"/>
                      <a:pt x="122" y="0"/>
                    </a:cubicBezTo>
                    <a:cubicBezTo>
                      <a:pt x="107" y="0"/>
                      <a:pt x="107" y="0"/>
                      <a:pt x="107" y="0"/>
                    </a:cubicBezTo>
                    <a:cubicBezTo>
                      <a:pt x="48" y="0"/>
                      <a:pt x="0" y="48"/>
                      <a:pt x="0" y="107"/>
                    </a:cubicBezTo>
                    <a:cubicBezTo>
                      <a:pt x="0" y="166"/>
                      <a:pt x="48" y="214"/>
                      <a:pt x="107" y="214"/>
                    </a:cubicBezTo>
                    <a:cubicBezTo>
                      <a:pt x="127" y="214"/>
                      <a:pt x="127" y="214"/>
                      <a:pt x="127" y="214"/>
                    </a:cubicBezTo>
                    <a:cubicBezTo>
                      <a:pt x="127" y="212"/>
                      <a:pt x="126" y="211"/>
                      <a:pt x="126" y="209"/>
                    </a:cubicBezTo>
                    <a:cubicBezTo>
                      <a:pt x="126" y="193"/>
                      <a:pt x="139" y="180"/>
                      <a:pt x="155" y="180"/>
                    </a:cubicBezTo>
                    <a:cubicBezTo>
                      <a:pt x="440" y="180"/>
                      <a:pt x="440" y="180"/>
                      <a:pt x="440" y="180"/>
                    </a:cubicBezTo>
                    <a:cubicBezTo>
                      <a:pt x="456" y="180"/>
                      <a:pt x="469" y="193"/>
                      <a:pt x="469" y="209"/>
                    </a:cubicBezTo>
                    <a:cubicBezTo>
                      <a:pt x="469" y="211"/>
                      <a:pt x="469" y="212"/>
                      <a:pt x="469" y="214"/>
                    </a:cubicBezTo>
                    <a:cubicBezTo>
                      <a:pt x="489" y="214"/>
                      <a:pt x="489" y="214"/>
                      <a:pt x="489" y="214"/>
                    </a:cubicBezTo>
                    <a:cubicBezTo>
                      <a:pt x="548" y="214"/>
                      <a:pt x="596" y="166"/>
                      <a:pt x="596" y="107"/>
                    </a:cubicBezTo>
                    <a:cubicBezTo>
                      <a:pt x="596" y="48"/>
                      <a:pt x="548" y="0"/>
                      <a:pt x="489" y="0"/>
                    </a:cubicBezTo>
                    <a:close/>
                    <a:moveTo>
                      <a:pt x="411" y="92"/>
                    </a:moveTo>
                    <a:cubicBezTo>
                      <a:pt x="365" y="92"/>
                      <a:pt x="365" y="92"/>
                      <a:pt x="365" y="92"/>
                    </a:cubicBezTo>
                    <a:cubicBezTo>
                      <a:pt x="359" y="92"/>
                      <a:pt x="355" y="88"/>
                      <a:pt x="355" y="83"/>
                    </a:cubicBezTo>
                    <a:cubicBezTo>
                      <a:pt x="355" y="78"/>
                      <a:pt x="359" y="73"/>
                      <a:pt x="365" y="73"/>
                    </a:cubicBezTo>
                    <a:cubicBezTo>
                      <a:pt x="411" y="73"/>
                      <a:pt x="411" y="73"/>
                      <a:pt x="411" y="73"/>
                    </a:cubicBezTo>
                    <a:cubicBezTo>
                      <a:pt x="416" y="73"/>
                      <a:pt x="421" y="78"/>
                      <a:pt x="421" y="83"/>
                    </a:cubicBezTo>
                    <a:cubicBezTo>
                      <a:pt x="421" y="88"/>
                      <a:pt x="416" y="92"/>
                      <a:pt x="411" y="92"/>
                    </a:cubicBezTo>
                    <a:close/>
                    <a:moveTo>
                      <a:pt x="453" y="101"/>
                    </a:moveTo>
                    <a:cubicBezTo>
                      <a:pt x="444" y="101"/>
                      <a:pt x="435" y="93"/>
                      <a:pt x="435" y="83"/>
                    </a:cubicBezTo>
                    <a:cubicBezTo>
                      <a:pt x="435" y="73"/>
                      <a:pt x="444" y="65"/>
                      <a:pt x="453" y="65"/>
                    </a:cubicBezTo>
                    <a:cubicBezTo>
                      <a:pt x="463" y="65"/>
                      <a:pt x="471" y="73"/>
                      <a:pt x="471" y="83"/>
                    </a:cubicBezTo>
                    <a:cubicBezTo>
                      <a:pt x="471" y="93"/>
                      <a:pt x="463" y="101"/>
                      <a:pt x="453"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4" name="Freeform 23">
                <a:extLst>
                  <a:ext uri="{FF2B5EF4-FFF2-40B4-BE49-F238E27FC236}">
                    <a16:creationId xmlns:a16="http://schemas.microsoft.com/office/drawing/2014/main" id="{90EF2E76-9357-4528-84FC-F8E6DF89FC2C}"/>
                  </a:ext>
                </a:extLst>
              </p:cNvPr>
              <p:cNvSpPr/>
              <p:nvPr/>
            </p:nvSpPr>
            <p:spPr bwMode="auto">
              <a:xfrm>
                <a:off x="8069262" y="923131"/>
                <a:ext cx="601663" cy="47625"/>
              </a:xfrm>
              <a:custGeom>
                <a:avLst/>
                <a:gdLst>
                  <a:gd name="T0" fmla="*/ 224 w 224"/>
                  <a:gd name="T1" fmla="*/ 9 h 18"/>
                  <a:gd name="T2" fmla="*/ 215 w 224"/>
                  <a:gd name="T3" fmla="*/ 18 h 18"/>
                  <a:gd name="T4" fmla="*/ 9 w 224"/>
                  <a:gd name="T5" fmla="*/ 18 h 18"/>
                  <a:gd name="T6" fmla="*/ 0 w 224"/>
                  <a:gd name="T7" fmla="*/ 9 h 18"/>
                  <a:gd name="T8" fmla="*/ 0 w 224"/>
                  <a:gd name="T9" fmla="*/ 9 h 18"/>
                  <a:gd name="T10" fmla="*/ 9 w 224"/>
                  <a:gd name="T11" fmla="*/ 0 h 18"/>
                  <a:gd name="T12" fmla="*/ 215 w 224"/>
                  <a:gd name="T13" fmla="*/ 0 h 18"/>
                  <a:gd name="T14" fmla="*/ 224 w 22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8">
                    <a:moveTo>
                      <a:pt x="224" y="9"/>
                    </a:moveTo>
                    <a:cubicBezTo>
                      <a:pt x="224" y="14"/>
                      <a:pt x="220" y="18"/>
                      <a:pt x="215" y="18"/>
                    </a:cubicBezTo>
                    <a:cubicBezTo>
                      <a:pt x="9" y="18"/>
                      <a:pt x="9" y="18"/>
                      <a:pt x="9" y="18"/>
                    </a:cubicBezTo>
                    <a:cubicBezTo>
                      <a:pt x="4" y="18"/>
                      <a:pt x="0" y="14"/>
                      <a:pt x="0" y="9"/>
                    </a:cubicBezTo>
                    <a:cubicBezTo>
                      <a:pt x="0" y="9"/>
                      <a:pt x="0" y="9"/>
                      <a:pt x="0" y="9"/>
                    </a:cubicBezTo>
                    <a:cubicBezTo>
                      <a:pt x="0" y="4"/>
                      <a:pt x="4" y="0"/>
                      <a:pt x="9" y="0"/>
                    </a:cubicBezTo>
                    <a:cubicBezTo>
                      <a:pt x="215" y="0"/>
                      <a:pt x="215" y="0"/>
                      <a:pt x="215" y="0"/>
                    </a:cubicBezTo>
                    <a:cubicBezTo>
                      <a:pt x="220" y="0"/>
                      <a:pt x="224" y="4"/>
                      <a:pt x="2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5" name="Freeform 24">
                <a:extLst>
                  <a:ext uri="{FF2B5EF4-FFF2-40B4-BE49-F238E27FC236}">
                    <a16:creationId xmlns:a16="http://schemas.microsoft.com/office/drawing/2014/main" id="{99748CEF-0F5C-4EEB-BB35-49ED0DE1626D}"/>
                  </a:ext>
                </a:extLst>
              </p:cNvPr>
              <p:cNvSpPr/>
              <p:nvPr/>
            </p:nvSpPr>
            <p:spPr bwMode="auto">
              <a:xfrm>
                <a:off x="8069262" y="807244"/>
                <a:ext cx="477838" cy="49213"/>
              </a:xfrm>
              <a:custGeom>
                <a:avLst/>
                <a:gdLst>
                  <a:gd name="T0" fmla="*/ 178 w 178"/>
                  <a:gd name="T1" fmla="*/ 9 h 18"/>
                  <a:gd name="T2" fmla="*/ 169 w 178"/>
                  <a:gd name="T3" fmla="*/ 18 h 18"/>
                  <a:gd name="T4" fmla="*/ 9 w 178"/>
                  <a:gd name="T5" fmla="*/ 18 h 18"/>
                  <a:gd name="T6" fmla="*/ 0 w 178"/>
                  <a:gd name="T7" fmla="*/ 9 h 18"/>
                  <a:gd name="T8" fmla="*/ 0 w 178"/>
                  <a:gd name="T9" fmla="*/ 9 h 18"/>
                  <a:gd name="T10" fmla="*/ 9 w 178"/>
                  <a:gd name="T11" fmla="*/ 0 h 18"/>
                  <a:gd name="T12" fmla="*/ 169 w 178"/>
                  <a:gd name="T13" fmla="*/ 0 h 18"/>
                  <a:gd name="T14" fmla="*/ 178 w 17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18">
                    <a:moveTo>
                      <a:pt x="178" y="9"/>
                    </a:moveTo>
                    <a:cubicBezTo>
                      <a:pt x="178" y="14"/>
                      <a:pt x="174" y="18"/>
                      <a:pt x="169" y="18"/>
                    </a:cubicBezTo>
                    <a:cubicBezTo>
                      <a:pt x="9" y="18"/>
                      <a:pt x="9" y="18"/>
                      <a:pt x="9" y="18"/>
                    </a:cubicBezTo>
                    <a:cubicBezTo>
                      <a:pt x="4" y="18"/>
                      <a:pt x="0" y="14"/>
                      <a:pt x="0" y="9"/>
                    </a:cubicBezTo>
                    <a:cubicBezTo>
                      <a:pt x="0" y="9"/>
                      <a:pt x="0" y="9"/>
                      <a:pt x="0" y="9"/>
                    </a:cubicBezTo>
                    <a:cubicBezTo>
                      <a:pt x="0" y="4"/>
                      <a:pt x="4" y="0"/>
                      <a:pt x="9" y="0"/>
                    </a:cubicBezTo>
                    <a:cubicBezTo>
                      <a:pt x="169" y="0"/>
                      <a:pt x="169" y="0"/>
                      <a:pt x="169" y="0"/>
                    </a:cubicBezTo>
                    <a:cubicBezTo>
                      <a:pt x="174" y="0"/>
                      <a:pt x="178" y="4"/>
                      <a:pt x="17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6" name="Freeform 25">
                <a:extLst>
                  <a:ext uri="{FF2B5EF4-FFF2-40B4-BE49-F238E27FC236}">
                    <a16:creationId xmlns:a16="http://schemas.microsoft.com/office/drawing/2014/main" id="{71D69624-60A9-45CC-B63C-4E42B49E18BC}"/>
                  </a:ext>
                </a:extLst>
              </p:cNvPr>
              <p:cNvSpPr/>
              <p:nvPr/>
            </p:nvSpPr>
            <p:spPr bwMode="auto">
              <a:xfrm>
                <a:off x="8069262" y="1039019"/>
                <a:ext cx="601663" cy="47625"/>
              </a:xfrm>
              <a:custGeom>
                <a:avLst/>
                <a:gdLst>
                  <a:gd name="T0" fmla="*/ 224 w 224"/>
                  <a:gd name="T1" fmla="*/ 9 h 18"/>
                  <a:gd name="T2" fmla="*/ 215 w 224"/>
                  <a:gd name="T3" fmla="*/ 18 h 18"/>
                  <a:gd name="T4" fmla="*/ 9 w 224"/>
                  <a:gd name="T5" fmla="*/ 18 h 18"/>
                  <a:gd name="T6" fmla="*/ 0 w 224"/>
                  <a:gd name="T7" fmla="*/ 9 h 18"/>
                  <a:gd name="T8" fmla="*/ 0 w 224"/>
                  <a:gd name="T9" fmla="*/ 9 h 18"/>
                  <a:gd name="T10" fmla="*/ 9 w 224"/>
                  <a:gd name="T11" fmla="*/ 0 h 18"/>
                  <a:gd name="T12" fmla="*/ 215 w 224"/>
                  <a:gd name="T13" fmla="*/ 0 h 18"/>
                  <a:gd name="T14" fmla="*/ 224 w 22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8">
                    <a:moveTo>
                      <a:pt x="224" y="9"/>
                    </a:moveTo>
                    <a:cubicBezTo>
                      <a:pt x="224" y="14"/>
                      <a:pt x="220" y="18"/>
                      <a:pt x="215" y="18"/>
                    </a:cubicBezTo>
                    <a:cubicBezTo>
                      <a:pt x="9" y="18"/>
                      <a:pt x="9" y="18"/>
                      <a:pt x="9" y="18"/>
                    </a:cubicBezTo>
                    <a:cubicBezTo>
                      <a:pt x="4" y="18"/>
                      <a:pt x="0" y="14"/>
                      <a:pt x="0" y="9"/>
                    </a:cubicBezTo>
                    <a:cubicBezTo>
                      <a:pt x="0" y="9"/>
                      <a:pt x="0" y="9"/>
                      <a:pt x="0" y="9"/>
                    </a:cubicBezTo>
                    <a:cubicBezTo>
                      <a:pt x="0" y="4"/>
                      <a:pt x="4" y="0"/>
                      <a:pt x="9" y="0"/>
                    </a:cubicBezTo>
                    <a:cubicBezTo>
                      <a:pt x="215" y="0"/>
                      <a:pt x="215" y="0"/>
                      <a:pt x="215" y="0"/>
                    </a:cubicBezTo>
                    <a:cubicBezTo>
                      <a:pt x="220" y="0"/>
                      <a:pt x="224" y="4"/>
                      <a:pt x="2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7" name="Freeform 26">
                <a:extLst>
                  <a:ext uri="{FF2B5EF4-FFF2-40B4-BE49-F238E27FC236}">
                    <a16:creationId xmlns:a16="http://schemas.microsoft.com/office/drawing/2014/main" id="{00CE3D67-6090-45E0-BF41-A510DED64DF6}"/>
                  </a:ext>
                </a:extLst>
              </p:cNvPr>
              <p:cNvSpPr/>
              <p:nvPr/>
            </p:nvSpPr>
            <p:spPr bwMode="auto">
              <a:xfrm>
                <a:off x="8069262" y="1153319"/>
                <a:ext cx="601663" cy="49213"/>
              </a:xfrm>
              <a:custGeom>
                <a:avLst/>
                <a:gdLst>
                  <a:gd name="T0" fmla="*/ 224 w 224"/>
                  <a:gd name="T1" fmla="*/ 9 h 18"/>
                  <a:gd name="T2" fmla="*/ 215 w 224"/>
                  <a:gd name="T3" fmla="*/ 18 h 18"/>
                  <a:gd name="T4" fmla="*/ 9 w 224"/>
                  <a:gd name="T5" fmla="*/ 18 h 18"/>
                  <a:gd name="T6" fmla="*/ 0 w 224"/>
                  <a:gd name="T7" fmla="*/ 9 h 18"/>
                  <a:gd name="T8" fmla="*/ 0 w 224"/>
                  <a:gd name="T9" fmla="*/ 9 h 18"/>
                  <a:gd name="T10" fmla="*/ 9 w 224"/>
                  <a:gd name="T11" fmla="*/ 0 h 18"/>
                  <a:gd name="T12" fmla="*/ 215 w 224"/>
                  <a:gd name="T13" fmla="*/ 0 h 18"/>
                  <a:gd name="T14" fmla="*/ 224 w 22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8">
                    <a:moveTo>
                      <a:pt x="224" y="9"/>
                    </a:moveTo>
                    <a:cubicBezTo>
                      <a:pt x="224" y="14"/>
                      <a:pt x="220" y="18"/>
                      <a:pt x="215" y="18"/>
                    </a:cubicBezTo>
                    <a:cubicBezTo>
                      <a:pt x="9" y="18"/>
                      <a:pt x="9" y="18"/>
                      <a:pt x="9" y="18"/>
                    </a:cubicBezTo>
                    <a:cubicBezTo>
                      <a:pt x="4" y="18"/>
                      <a:pt x="0" y="14"/>
                      <a:pt x="0" y="9"/>
                    </a:cubicBezTo>
                    <a:cubicBezTo>
                      <a:pt x="0" y="9"/>
                      <a:pt x="0" y="9"/>
                      <a:pt x="0" y="9"/>
                    </a:cubicBezTo>
                    <a:cubicBezTo>
                      <a:pt x="0" y="4"/>
                      <a:pt x="4" y="0"/>
                      <a:pt x="9" y="0"/>
                    </a:cubicBezTo>
                    <a:cubicBezTo>
                      <a:pt x="215" y="0"/>
                      <a:pt x="215" y="0"/>
                      <a:pt x="215" y="0"/>
                    </a:cubicBezTo>
                    <a:cubicBezTo>
                      <a:pt x="220" y="0"/>
                      <a:pt x="224" y="4"/>
                      <a:pt x="2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8" name="Freeform 27">
                <a:extLst>
                  <a:ext uri="{FF2B5EF4-FFF2-40B4-BE49-F238E27FC236}">
                    <a16:creationId xmlns:a16="http://schemas.microsoft.com/office/drawing/2014/main" id="{8663437A-5282-48AF-8E36-538F9298C28F}"/>
                  </a:ext>
                </a:extLst>
              </p:cNvPr>
              <p:cNvSpPr/>
              <p:nvPr/>
            </p:nvSpPr>
            <p:spPr bwMode="auto">
              <a:xfrm>
                <a:off x="8069262" y="1269206"/>
                <a:ext cx="601663" cy="47625"/>
              </a:xfrm>
              <a:custGeom>
                <a:avLst/>
                <a:gdLst>
                  <a:gd name="T0" fmla="*/ 224 w 224"/>
                  <a:gd name="T1" fmla="*/ 9 h 18"/>
                  <a:gd name="T2" fmla="*/ 215 w 224"/>
                  <a:gd name="T3" fmla="*/ 18 h 18"/>
                  <a:gd name="T4" fmla="*/ 9 w 224"/>
                  <a:gd name="T5" fmla="*/ 18 h 18"/>
                  <a:gd name="T6" fmla="*/ 0 w 224"/>
                  <a:gd name="T7" fmla="*/ 9 h 18"/>
                  <a:gd name="T8" fmla="*/ 0 w 224"/>
                  <a:gd name="T9" fmla="*/ 9 h 18"/>
                  <a:gd name="T10" fmla="*/ 9 w 224"/>
                  <a:gd name="T11" fmla="*/ 0 h 18"/>
                  <a:gd name="T12" fmla="*/ 215 w 224"/>
                  <a:gd name="T13" fmla="*/ 0 h 18"/>
                  <a:gd name="T14" fmla="*/ 224 w 22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8">
                    <a:moveTo>
                      <a:pt x="224" y="9"/>
                    </a:moveTo>
                    <a:cubicBezTo>
                      <a:pt x="224" y="14"/>
                      <a:pt x="220" y="18"/>
                      <a:pt x="215" y="18"/>
                    </a:cubicBezTo>
                    <a:cubicBezTo>
                      <a:pt x="9" y="18"/>
                      <a:pt x="9" y="18"/>
                      <a:pt x="9" y="18"/>
                    </a:cubicBezTo>
                    <a:cubicBezTo>
                      <a:pt x="4" y="18"/>
                      <a:pt x="0" y="14"/>
                      <a:pt x="0" y="9"/>
                    </a:cubicBezTo>
                    <a:cubicBezTo>
                      <a:pt x="0" y="9"/>
                      <a:pt x="0" y="9"/>
                      <a:pt x="0" y="9"/>
                    </a:cubicBezTo>
                    <a:cubicBezTo>
                      <a:pt x="0" y="4"/>
                      <a:pt x="4" y="0"/>
                      <a:pt x="9" y="0"/>
                    </a:cubicBezTo>
                    <a:cubicBezTo>
                      <a:pt x="215" y="0"/>
                      <a:pt x="215" y="0"/>
                      <a:pt x="215" y="0"/>
                    </a:cubicBezTo>
                    <a:cubicBezTo>
                      <a:pt x="220" y="0"/>
                      <a:pt x="224" y="4"/>
                      <a:pt x="2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grpSp>
          <p:nvGrpSpPr>
            <p:cNvPr id="132" name="组合 108">
              <a:extLst>
                <a:ext uri="{FF2B5EF4-FFF2-40B4-BE49-F238E27FC236}">
                  <a16:creationId xmlns:a16="http://schemas.microsoft.com/office/drawing/2014/main" id="{E0A11FBE-52BF-48F3-8921-8EB1C2C67FD5}"/>
                </a:ext>
              </a:extLst>
            </p:cNvPr>
            <p:cNvGrpSpPr/>
            <p:nvPr/>
          </p:nvGrpSpPr>
          <p:grpSpPr>
            <a:xfrm>
              <a:off x="5037766" y="3101661"/>
              <a:ext cx="531189" cy="410792"/>
              <a:chOff x="3175" y="747713"/>
              <a:chExt cx="1751013" cy="1354138"/>
            </a:xfrm>
            <a:solidFill>
              <a:sysClr val="window" lastClr="FFFFFF">
                <a:lumMod val="50000"/>
                <a:lumOff val="50000"/>
              </a:sysClr>
            </a:solidFill>
          </p:grpSpPr>
          <p:sp>
            <p:nvSpPr>
              <p:cNvPr id="137" name="Freeform 6">
                <a:extLst>
                  <a:ext uri="{FF2B5EF4-FFF2-40B4-BE49-F238E27FC236}">
                    <a16:creationId xmlns:a16="http://schemas.microsoft.com/office/drawing/2014/main" id="{6A0E771D-75EF-4388-A62A-4A5DD2C448BC}"/>
                  </a:ext>
                </a:extLst>
              </p:cNvPr>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38" name="Freeform 7">
                <a:extLst>
                  <a:ext uri="{FF2B5EF4-FFF2-40B4-BE49-F238E27FC236}">
                    <a16:creationId xmlns:a16="http://schemas.microsoft.com/office/drawing/2014/main" id="{AE5985D9-B771-49C7-BA8F-1FA33D856DEB}"/>
                  </a:ext>
                </a:extLst>
              </p:cNvPr>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39" name="Freeform 8">
                <a:extLst>
                  <a:ext uri="{FF2B5EF4-FFF2-40B4-BE49-F238E27FC236}">
                    <a16:creationId xmlns:a16="http://schemas.microsoft.com/office/drawing/2014/main" id="{2FDDDA87-6186-48BC-8856-404001D2D3EB}"/>
                  </a:ext>
                </a:extLst>
              </p:cNvPr>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40" name="Freeform 9">
                <a:extLst>
                  <a:ext uri="{FF2B5EF4-FFF2-40B4-BE49-F238E27FC236}">
                    <a16:creationId xmlns:a16="http://schemas.microsoft.com/office/drawing/2014/main" id="{3E9814CB-3857-4945-B0C9-B9462AF31959}"/>
                  </a:ext>
                </a:extLst>
              </p:cNvPr>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grpSp>
          <p:nvGrpSpPr>
            <p:cNvPr id="133" name="组合 132">
              <a:extLst>
                <a:ext uri="{FF2B5EF4-FFF2-40B4-BE49-F238E27FC236}">
                  <a16:creationId xmlns:a16="http://schemas.microsoft.com/office/drawing/2014/main" id="{089A7639-AB48-4B1A-94B1-1DC64785DB52}"/>
                </a:ext>
              </a:extLst>
            </p:cNvPr>
            <p:cNvGrpSpPr/>
            <p:nvPr/>
          </p:nvGrpSpPr>
          <p:grpSpPr>
            <a:xfrm>
              <a:off x="6673925" y="3290733"/>
              <a:ext cx="479037" cy="437337"/>
              <a:chOff x="550862" y="596106"/>
              <a:chExt cx="1495425" cy="1365250"/>
            </a:xfrm>
            <a:solidFill>
              <a:sysClr val="window" lastClr="FFFFFF">
                <a:lumMod val="50000"/>
                <a:lumOff val="50000"/>
              </a:sysClr>
            </a:solidFill>
          </p:grpSpPr>
          <p:sp>
            <p:nvSpPr>
              <p:cNvPr id="134" name="Freeform 6">
                <a:extLst>
                  <a:ext uri="{FF2B5EF4-FFF2-40B4-BE49-F238E27FC236}">
                    <a16:creationId xmlns:a16="http://schemas.microsoft.com/office/drawing/2014/main" id="{C71F1383-DC07-48D0-BFAF-CE452C8E6969}"/>
                  </a:ext>
                </a:extLst>
              </p:cNvPr>
              <p:cNvSpPr>
                <a:spLocks noEditPoints="1"/>
              </p:cNvSpPr>
              <p:nvPr/>
            </p:nvSpPr>
            <p:spPr bwMode="auto">
              <a:xfrm>
                <a:off x="550862" y="1583531"/>
                <a:ext cx="1495425" cy="377825"/>
              </a:xfrm>
              <a:custGeom>
                <a:avLst/>
                <a:gdLst>
                  <a:gd name="T0" fmla="*/ 555 w 557"/>
                  <a:gd name="T1" fmla="*/ 113 h 141"/>
                  <a:gd name="T2" fmla="*/ 554 w 557"/>
                  <a:gd name="T3" fmla="*/ 109 h 141"/>
                  <a:gd name="T4" fmla="*/ 513 w 557"/>
                  <a:gd name="T5" fmla="*/ 23 h 141"/>
                  <a:gd name="T6" fmla="*/ 490 w 557"/>
                  <a:gd name="T7" fmla="*/ 0 h 141"/>
                  <a:gd name="T8" fmla="*/ 69 w 557"/>
                  <a:gd name="T9" fmla="*/ 0 h 141"/>
                  <a:gd name="T10" fmla="*/ 46 w 557"/>
                  <a:gd name="T11" fmla="*/ 23 h 141"/>
                  <a:gd name="T12" fmla="*/ 4 w 557"/>
                  <a:gd name="T13" fmla="*/ 109 h 141"/>
                  <a:gd name="T14" fmla="*/ 0 w 557"/>
                  <a:gd name="T15" fmla="*/ 121 h 141"/>
                  <a:gd name="T16" fmla="*/ 22 w 557"/>
                  <a:gd name="T17" fmla="*/ 141 h 141"/>
                  <a:gd name="T18" fmla="*/ 535 w 557"/>
                  <a:gd name="T19" fmla="*/ 141 h 141"/>
                  <a:gd name="T20" fmla="*/ 557 w 557"/>
                  <a:gd name="T21" fmla="*/ 121 h 141"/>
                  <a:gd name="T22" fmla="*/ 555 w 557"/>
                  <a:gd name="T23" fmla="*/ 113 h 141"/>
                  <a:gd name="T24" fmla="*/ 327 w 557"/>
                  <a:gd name="T25" fmla="*/ 128 h 141"/>
                  <a:gd name="T26" fmla="*/ 230 w 557"/>
                  <a:gd name="T27" fmla="*/ 128 h 141"/>
                  <a:gd name="T28" fmla="*/ 225 w 557"/>
                  <a:gd name="T29" fmla="*/ 123 h 141"/>
                  <a:gd name="T30" fmla="*/ 230 w 557"/>
                  <a:gd name="T31" fmla="*/ 118 h 141"/>
                  <a:gd name="T32" fmla="*/ 327 w 557"/>
                  <a:gd name="T33" fmla="*/ 118 h 141"/>
                  <a:gd name="T34" fmla="*/ 332 w 557"/>
                  <a:gd name="T35" fmla="*/ 123 h 141"/>
                  <a:gd name="T36" fmla="*/ 327 w 557"/>
                  <a:gd name="T3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7" h="141">
                    <a:moveTo>
                      <a:pt x="555" y="113"/>
                    </a:moveTo>
                    <a:cubicBezTo>
                      <a:pt x="555" y="112"/>
                      <a:pt x="555" y="111"/>
                      <a:pt x="554" y="109"/>
                    </a:cubicBezTo>
                    <a:cubicBezTo>
                      <a:pt x="513" y="23"/>
                      <a:pt x="513" y="23"/>
                      <a:pt x="513" y="23"/>
                    </a:cubicBezTo>
                    <a:cubicBezTo>
                      <a:pt x="506" y="9"/>
                      <a:pt x="503" y="0"/>
                      <a:pt x="490" y="0"/>
                    </a:cubicBezTo>
                    <a:cubicBezTo>
                      <a:pt x="69" y="0"/>
                      <a:pt x="69" y="0"/>
                      <a:pt x="69" y="0"/>
                    </a:cubicBezTo>
                    <a:cubicBezTo>
                      <a:pt x="56" y="0"/>
                      <a:pt x="52" y="10"/>
                      <a:pt x="46" y="23"/>
                    </a:cubicBezTo>
                    <a:cubicBezTo>
                      <a:pt x="4" y="109"/>
                      <a:pt x="4" y="109"/>
                      <a:pt x="4" y="109"/>
                    </a:cubicBezTo>
                    <a:cubicBezTo>
                      <a:pt x="1" y="112"/>
                      <a:pt x="0" y="116"/>
                      <a:pt x="0" y="121"/>
                    </a:cubicBezTo>
                    <a:cubicBezTo>
                      <a:pt x="0" y="132"/>
                      <a:pt x="10" y="141"/>
                      <a:pt x="22" y="141"/>
                    </a:cubicBezTo>
                    <a:cubicBezTo>
                      <a:pt x="535" y="141"/>
                      <a:pt x="535" y="141"/>
                      <a:pt x="535" y="141"/>
                    </a:cubicBezTo>
                    <a:cubicBezTo>
                      <a:pt x="547" y="141"/>
                      <a:pt x="557" y="132"/>
                      <a:pt x="557" y="121"/>
                    </a:cubicBezTo>
                    <a:cubicBezTo>
                      <a:pt x="557" y="118"/>
                      <a:pt x="556" y="115"/>
                      <a:pt x="555" y="113"/>
                    </a:cubicBezTo>
                    <a:close/>
                    <a:moveTo>
                      <a:pt x="327" y="128"/>
                    </a:moveTo>
                    <a:cubicBezTo>
                      <a:pt x="230" y="128"/>
                      <a:pt x="230" y="128"/>
                      <a:pt x="230" y="128"/>
                    </a:cubicBezTo>
                    <a:cubicBezTo>
                      <a:pt x="227" y="128"/>
                      <a:pt x="225" y="126"/>
                      <a:pt x="225" y="123"/>
                    </a:cubicBezTo>
                    <a:cubicBezTo>
                      <a:pt x="225" y="120"/>
                      <a:pt x="227" y="118"/>
                      <a:pt x="230" y="118"/>
                    </a:cubicBezTo>
                    <a:cubicBezTo>
                      <a:pt x="327" y="118"/>
                      <a:pt x="327" y="118"/>
                      <a:pt x="327" y="118"/>
                    </a:cubicBezTo>
                    <a:cubicBezTo>
                      <a:pt x="329" y="118"/>
                      <a:pt x="332" y="120"/>
                      <a:pt x="332" y="123"/>
                    </a:cubicBezTo>
                    <a:cubicBezTo>
                      <a:pt x="332" y="126"/>
                      <a:pt x="329" y="128"/>
                      <a:pt x="32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35" name="Freeform 7">
                <a:extLst>
                  <a:ext uri="{FF2B5EF4-FFF2-40B4-BE49-F238E27FC236}">
                    <a16:creationId xmlns:a16="http://schemas.microsoft.com/office/drawing/2014/main" id="{D16EEC84-9526-4A34-9544-AA939A5C7DDD}"/>
                  </a:ext>
                </a:extLst>
              </p:cNvPr>
              <p:cNvSpPr>
                <a:spLocks noEditPoints="1"/>
              </p:cNvSpPr>
              <p:nvPr/>
            </p:nvSpPr>
            <p:spPr bwMode="auto">
              <a:xfrm>
                <a:off x="1063625" y="842169"/>
                <a:ext cx="496888" cy="446088"/>
              </a:xfrm>
              <a:custGeom>
                <a:avLst/>
                <a:gdLst>
                  <a:gd name="T0" fmla="*/ 161 w 185"/>
                  <a:gd name="T1" fmla="*/ 97 h 166"/>
                  <a:gd name="T2" fmla="*/ 47 w 185"/>
                  <a:gd name="T3" fmla="*/ 166 h 166"/>
                  <a:gd name="T4" fmla="*/ 2 w 185"/>
                  <a:gd name="T5" fmla="*/ 111 h 166"/>
                  <a:gd name="T6" fmla="*/ 116 w 185"/>
                  <a:gd name="T7" fmla="*/ 0 h 166"/>
                  <a:gd name="T8" fmla="*/ 146 w 185"/>
                  <a:gd name="T9" fmla="*/ 20 h 166"/>
                  <a:gd name="T10" fmla="*/ 44 w 185"/>
                  <a:gd name="T11" fmla="*/ 98 h 166"/>
                  <a:gd name="T12" fmla="*/ 44 w 185"/>
                  <a:gd name="T13" fmla="*/ 108 h 166"/>
                  <a:gd name="T14" fmla="*/ 70 w 185"/>
                  <a:gd name="T15" fmla="*/ 129 h 166"/>
                  <a:gd name="T16" fmla="*/ 157 w 185"/>
                  <a:gd name="T17" fmla="*/ 81 h 166"/>
                  <a:gd name="T18" fmla="*/ 161 w 185"/>
                  <a:gd name="T19" fmla="*/ 97 h 166"/>
                  <a:gd name="T20" fmla="*/ 109 w 185"/>
                  <a:gd name="T21" fmla="*/ 29 h 166"/>
                  <a:gd name="T22" fmla="*/ 104 w 185"/>
                  <a:gd name="T23" fmla="*/ 24 h 166"/>
                  <a:gd name="T24" fmla="*/ 47 w 185"/>
                  <a:gd name="T25" fmla="*/ 78 h 166"/>
                  <a:gd name="T26" fmla="*/ 109 w 185"/>
                  <a:gd name="T27"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66">
                    <a:moveTo>
                      <a:pt x="161" y="97"/>
                    </a:moveTo>
                    <a:cubicBezTo>
                      <a:pt x="137" y="128"/>
                      <a:pt x="89" y="166"/>
                      <a:pt x="47" y="166"/>
                    </a:cubicBezTo>
                    <a:cubicBezTo>
                      <a:pt x="17" y="166"/>
                      <a:pt x="2" y="139"/>
                      <a:pt x="2" y="111"/>
                    </a:cubicBezTo>
                    <a:cubicBezTo>
                      <a:pt x="0" y="56"/>
                      <a:pt x="61" y="0"/>
                      <a:pt x="116" y="0"/>
                    </a:cubicBezTo>
                    <a:cubicBezTo>
                      <a:pt x="129" y="0"/>
                      <a:pt x="146" y="3"/>
                      <a:pt x="146" y="20"/>
                    </a:cubicBezTo>
                    <a:cubicBezTo>
                      <a:pt x="146" y="41"/>
                      <a:pt x="125" y="72"/>
                      <a:pt x="44" y="98"/>
                    </a:cubicBezTo>
                    <a:cubicBezTo>
                      <a:pt x="44" y="108"/>
                      <a:pt x="44" y="108"/>
                      <a:pt x="44" y="108"/>
                    </a:cubicBezTo>
                    <a:cubicBezTo>
                      <a:pt x="42" y="124"/>
                      <a:pt x="56" y="129"/>
                      <a:pt x="70" y="129"/>
                    </a:cubicBezTo>
                    <a:cubicBezTo>
                      <a:pt x="100" y="129"/>
                      <a:pt x="135" y="98"/>
                      <a:pt x="157" y="81"/>
                    </a:cubicBezTo>
                    <a:cubicBezTo>
                      <a:pt x="157" y="81"/>
                      <a:pt x="185" y="65"/>
                      <a:pt x="161" y="97"/>
                    </a:cubicBezTo>
                    <a:close/>
                    <a:moveTo>
                      <a:pt x="109" y="29"/>
                    </a:moveTo>
                    <a:cubicBezTo>
                      <a:pt x="109" y="26"/>
                      <a:pt x="107" y="24"/>
                      <a:pt x="104" y="24"/>
                    </a:cubicBezTo>
                    <a:cubicBezTo>
                      <a:pt x="83" y="30"/>
                      <a:pt x="58" y="50"/>
                      <a:pt x="47" y="78"/>
                    </a:cubicBezTo>
                    <a:cubicBezTo>
                      <a:pt x="84" y="65"/>
                      <a:pt x="109" y="36"/>
                      <a:pt x="10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sp>
            <p:nvSpPr>
              <p:cNvPr id="136" name="Freeform 8">
                <a:extLst>
                  <a:ext uri="{FF2B5EF4-FFF2-40B4-BE49-F238E27FC236}">
                    <a16:creationId xmlns:a16="http://schemas.microsoft.com/office/drawing/2014/main" id="{1DB4BAA7-C322-442D-B794-CB42C46C6837}"/>
                  </a:ext>
                </a:extLst>
              </p:cNvPr>
              <p:cNvSpPr>
                <a:spLocks noEditPoints="1"/>
              </p:cNvSpPr>
              <p:nvPr/>
            </p:nvSpPr>
            <p:spPr bwMode="auto">
              <a:xfrm>
                <a:off x="620712" y="596106"/>
                <a:ext cx="1355725" cy="944563"/>
              </a:xfrm>
              <a:custGeom>
                <a:avLst/>
                <a:gdLst>
                  <a:gd name="T0" fmla="*/ 443 w 505"/>
                  <a:gd name="T1" fmla="*/ 0 h 352"/>
                  <a:gd name="T2" fmla="*/ 62 w 505"/>
                  <a:gd name="T3" fmla="*/ 0 h 352"/>
                  <a:gd name="T4" fmla="*/ 0 w 505"/>
                  <a:gd name="T5" fmla="*/ 62 h 352"/>
                  <a:gd name="T6" fmla="*/ 0 w 505"/>
                  <a:gd name="T7" fmla="*/ 290 h 352"/>
                  <a:gd name="T8" fmla="*/ 62 w 505"/>
                  <a:gd name="T9" fmla="*/ 352 h 352"/>
                  <a:gd name="T10" fmla="*/ 443 w 505"/>
                  <a:gd name="T11" fmla="*/ 352 h 352"/>
                  <a:gd name="T12" fmla="*/ 505 w 505"/>
                  <a:gd name="T13" fmla="*/ 290 h 352"/>
                  <a:gd name="T14" fmla="*/ 505 w 505"/>
                  <a:gd name="T15" fmla="*/ 62 h 352"/>
                  <a:gd name="T16" fmla="*/ 443 w 505"/>
                  <a:gd name="T17" fmla="*/ 0 h 352"/>
                  <a:gd name="T18" fmla="*/ 382 w 505"/>
                  <a:gd name="T19" fmla="*/ 339 h 352"/>
                  <a:gd name="T20" fmla="*/ 332 w 505"/>
                  <a:gd name="T21" fmla="*/ 339 h 352"/>
                  <a:gd name="T22" fmla="*/ 326 w 505"/>
                  <a:gd name="T23" fmla="*/ 333 h 352"/>
                  <a:gd name="T24" fmla="*/ 332 w 505"/>
                  <a:gd name="T25" fmla="*/ 327 h 352"/>
                  <a:gd name="T26" fmla="*/ 382 w 505"/>
                  <a:gd name="T27" fmla="*/ 327 h 352"/>
                  <a:gd name="T28" fmla="*/ 389 w 505"/>
                  <a:gd name="T29" fmla="*/ 333 h 352"/>
                  <a:gd name="T30" fmla="*/ 382 w 505"/>
                  <a:gd name="T31" fmla="*/ 339 h 352"/>
                  <a:gd name="T32" fmla="*/ 403 w 505"/>
                  <a:gd name="T33" fmla="*/ 339 h 352"/>
                  <a:gd name="T34" fmla="*/ 397 w 505"/>
                  <a:gd name="T35" fmla="*/ 333 h 352"/>
                  <a:gd name="T36" fmla="*/ 403 w 505"/>
                  <a:gd name="T37" fmla="*/ 326 h 352"/>
                  <a:gd name="T38" fmla="*/ 410 w 505"/>
                  <a:gd name="T39" fmla="*/ 333 h 352"/>
                  <a:gd name="T40" fmla="*/ 403 w 505"/>
                  <a:gd name="T41" fmla="*/ 339 h 352"/>
                  <a:gd name="T42" fmla="*/ 469 w 505"/>
                  <a:gd name="T43" fmla="*/ 290 h 352"/>
                  <a:gd name="T44" fmla="*/ 443 w 505"/>
                  <a:gd name="T45" fmla="*/ 316 h 352"/>
                  <a:gd name="T46" fmla="*/ 62 w 505"/>
                  <a:gd name="T47" fmla="*/ 316 h 352"/>
                  <a:gd name="T48" fmla="*/ 36 w 505"/>
                  <a:gd name="T49" fmla="*/ 290 h 352"/>
                  <a:gd name="T50" fmla="*/ 36 w 505"/>
                  <a:gd name="T51" fmla="*/ 62 h 352"/>
                  <a:gd name="T52" fmla="*/ 62 w 505"/>
                  <a:gd name="T53" fmla="*/ 36 h 352"/>
                  <a:gd name="T54" fmla="*/ 443 w 505"/>
                  <a:gd name="T55" fmla="*/ 36 h 352"/>
                  <a:gd name="T56" fmla="*/ 469 w 505"/>
                  <a:gd name="T57" fmla="*/ 62 h 352"/>
                  <a:gd name="T58" fmla="*/ 469 w 505"/>
                  <a:gd name="T59" fmla="*/ 29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5" h="352">
                    <a:moveTo>
                      <a:pt x="443" y="0"/>
                    </a:moveTo>
                    <a:cubicBezTo>
                      <a:pt x="62" y="0"/>
                      <a:pt x="62" y="0"/>
                      <a:pt x="62" y="0"/>
                    </a:cubicBezTo>
                    <a:cubicBezTo>
                      <a:pt x="28" y="0"/>
                      <a:pt x="0" y="28"/>
                      <a:pt x="0" y="62"/>
                    </a:cubicBezTo>
                    <a:cubicBezTo>
                      <a:pt x="0" y="290"/>
                      <a:pt x="0" y="290"/>
                      <a:pt x="0" y="290"/>
                    </a:cubicBezTo>
                    <a:cubicBezTo>
                      <a:pt x="0" y="324"/>
                      <a:pt x="28" y="352"/>
                      <a:pt x="62" y="352"/>
                    </a:cubicBezTo>
                    <a:cubicBezTo>
                      <a:pt x="443" y="352"/>
                      <a:pt x="443" y="352"/>
                      <a:pt x="443" y="352"/>
                    </a:cubicBezTo>
                    <a:cubicBezTo>
                      <a:pt x="477" y="352"/>
                      <a:pt x="505" y="324"/>
                      <a:pt x="505" y="290"/>
                    </a:cubicBezTo>
                    <a:cubicBezTo>
                      <a:pt x="505" y="62"/>
                      <a:pt x="505" y="62"/>
                      <a:pt x="505" y="62"/>
                    </a:cubicBezTo>
                    <a:cubicBezTo>
                      <a:pt x="505" y="28"/>
                      <a:pt x="477" y="0"/>
                      <a:pt x="443" y="0"/>
                    </a:cubicBezTo>
                    <a:close/>
                    <a:moveTo>
                      <a:pt x="382" y="339"/>
                    </a:moveTo>
                    <a:cubicBezTo>
                      <a:pt x="332" y="339"/>
                      <a:pt x="332" y="339"/>
                      <a:pt x="332" y="339"/>
                    </a:cubicBezTo>
                    <a:cubicBezTo>
                      <a:pt x="329" y="339"/>
                      <a:pt x="326" y="336"/>
                      <a:pt x="326" y="333"/>
                    </a:cubicBezTo>
                    <a:cubicBezTo>
                      <a:pt x="326" y="329"/>
                      <a:pt x="329" y="327"/>
                      <a:pt x="332" y="327"/>
                    </a:cubicBezTo>
                    <a:cubicBezTo>
                      <a:pt x="382" y="327"/>
                      <a:pt x="382" y="327"/>
                      <a:pt x="382" y="327"/>
                    </a:cubicBezTo>
                    <a:cubicBezTo>
                      <a:pt x="386" y="327"/>
                      <a:pt x="389" y="329"/>
                      <a:pt x="389" y="333"/>
                    </a:cubicBezTo>
                    <a:cubicBezTo>
                      <a:pt x="389" y="336"/>
                      <a:pt x="386" y="339"/>
                      <a:pt x="382" y="339"/>
                    </a:cubicBezTo>
                    <a:close/>
                    <a:moveTo>
                      <a:pt x="403" y="339"/>
                    </a:moveTo>
                    <a:cubicBezTo>
                      <a:pt x="400" y="339"/>
                      <a:pt x="397" y="337"/>
                      <a:pt x="397" y="333"/>
                    </a:cubicBezTo>
                    <a:cubicBezTo>
                      <a:pt x="397" y="329"/>
                      <a:pt x="400" y="326"/>
                      <a:pt x="403" y="326"/>
                    </a:cubicBezTo>
                    <a:cubicBezTo>
                      <a:pt x="407" y="326"/>
                      <a:pt x="410" y="329"/>
                      <a:pt x="410" y="333"/>
                    </a:cubicBezTo>
                    <a:cubicBezTo>
                      <a:pt x="410" y="337"/>
                      <a:pt x="407" y="339"/>
                      <a:pt x="403" y="339"/>
                    </a:cubicBezTo>
                    <a:close/>
                    <a:moveTo>
                      <a:pt x="469" y="290"/>
                    </a:moveTo>
                    <a:cubicBezTo>
                      <a:pt x="469" y="304"/>
                      <a:pt x="457" y="316"/>
                      <a:pt x="443" y="316"/>
                    </a:cubicBezTo>
                    <a:cubicBezTo>
                      <a:pt x="62" y="316"/>
                      <a:pt x="62" y="316"/>
                      <a:pt x="62" y="316"/>
                    </a:cubicBezTo>
                    <a:cubicBezTo>
                      <a:pt x="48" y="316"/>
                      <a:pt x="36" y="304"/>
                      <a:pt x="36" y="290"/>
                    </a:cubicBezTo>
                    <a:cubicBezTo>
                      <a:pt x="36" y="62"/>
                      <a:pt x="36" y="62"/>
                      <a:pt x="36" y="62"/>
                    </a:cubicBezTo>
                    <a:cubicBezTo>
                      <a:pt x="36" y="48"/>
                      <a:pt x="48" y="36"/>
                      <a:pt x="62" y="36"/>
                    </a:cubicBezTo>
                    <a:cubicBezTo>
                      <a:pt x="443" y="36"/>
                      <a:pt x="443" y="36"/>
                      <a:pt x="443" y="36"/>
                    </a:cubicBezTo>
                    <a:cubicBezTo>
                      <a:pt x="457" y="36"/>
                      <a:pt x="469" y="48"/>
                      <a:pt x="469" y="62"/>
                    </a:cubicBezTo>
                    <a:lnTo>
                      <a:pt x="469"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endParaRPr>
              </a:p>
            </p:txBody>
          </p:sp>
        </p:grpSp>
      </p:grpSp>
      <p:sp>
        <p:nvSpPr>
          <p:cNvPr id="178" name="文本框 177">
            <a:extLst>
              <a:ext uri="{FF2B5EF4-FFF2-40B4-BE49-F238E27FC236}">
                <a16:creationId xmlns:a16="http://schemas.microsoft.com/office/drawing/2014/main" id="{124E5237-8199-40F7-BE71-BB3C937F9B48}"/>
              </a:ext>
            </a:extLst>
          </p:cNvPr>
          <p:cNvSpPr txBox="1"/>
          <p:nvPr/>
        </p:nvSpPr>
        <p:spPr>
          <a:xfrm>
            <a:off x="317634" y="1286134"/>
            <a:ext cx="3837143" cy="461665"/>
          </a:xfrm>
          <a:prstGeom prst="rect">
            <a:avLst/>
          </a:prstGeom>
          <a:noFill/>
        </p:spPr>
        <p:txBody>
          <a:bodyPr wrap="square">
            <a:spAutoFit/>
          </a:bodyPr>
          <a:lstStyle/>
          <a:p>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按贷款有无担保划分</a:t>
            </a:r>
          </a:p>
        </p:txBody>
      </p:sp>
      <p:grpSp>
        <p:nvGrpSpPr>
          <p:cNvPr id="3" name="组合 2">
            <a:extLst>
              <a:ext uri="{FF2B5EF4-FFF2-40B4-BE49-F238E27FC236}">
                <a16:creationId xmlns:a16="http://schemas.microsoft.com/office/drawing/2014/main" id="{7A0DD9C9-2669-4F1F-8726-766BF726A8BD}"/>
              </a:ext>
            </a:extLst>
          </p:cNvPr>
          <p:cNvGrpSpPr/>
          <p:nvPr/>
        </p:nvGrpSpPr>
        <p:grpSpPr>
          <a:xfrm>
            <a:off x="971674" y="2060156"/>
            <a:ext cx="2998712" cy="2158869"/>
            <a:chOff x="1303713" y="2359613"/>
            <a:chExt cx="2291774" cy="2281287"/>
          </a:xfrm>
        </p:grpSpPr>
        <p:grpSp>
          <p:nvGrpSpPr>
            <p:cNvPr id="165" name="组合 164">
              <a:extLst>
                <a:ext uri="{FF2B5EF4-FFF2-40B4-BE49-F238E27FC236}">
                  <a16:creationId xmlns:a16="http://schemas.microsoft.com/office/drawing/2014/main" id="{F345F9C1-37ED-41B1-B9D3-1DEC20764DEA}"/>
                </a:ext>
              </a:extLst>
            </p:cNvPr>
            <p:cNvGrpSpPr/>
            <p:nvPr/>
          </p:nvGrpSpPr>
          <p:grpSpPr>
            <a:xfrm>
              <a:off x="1333329" y="2359613"/>
              <a:ext cx="2262158" cy="2281287"/>
              <a:chOff x="792766" y="3974926"/>
              <a:chExt cx="2262158" cy="369332"/>
            </a:xfrm>
          </p:grpSpPr>
          <p:sp>
            <p:nvSpPr>
              <p:cNvPr id="166" name="矩形 165">
                <a:extLst>
                  <a:ext uri="{FF2B5EF4-FFF2-40B4-BE49-F238E27FC236}">
                    <a16:creationId xmlns:a16="http://schemas.microsoft.com/office/drawing/2014/main" id="{C5C9AE8C-0BAA-4402-99D5-370BD744DFBD}"/>
                  </a:ext>
                </a:extLst>
              </p:cNvPr>
              <p:cNvSpPr/>
              <p:nvPr/>
            </p:nvSpPr>
            <p:spPr>
              <a:xfrm>
                <a:off x="792766" y="3974926"/>
                <a:ext cx="226215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rPr>
                  <a:t>抵押贷款（有担保）</a:t>
                </a:r>
              </a:p>
            </p:txBody>
          </p:sp>
          <p:cxnSp>
            <p:nvCxnSpPr>
              <p:cNvPr id="168" name="直接连接符 167">
                <a:extLst>
                  <a:ext uri="{FF2B5EF4-FFF2-40B4-BE49-F238E27FC236}">
                    <a16:creationId xmlns:a16="http://schemas.microsoft.com/office/drawing/2014/main" id="{8EE3399D-1A80-4B4D-BC8F-3AFA90D30ED3}"/>
                  </a:ext>
                </a:extLst>
              </p:cNvPr>
              <p:cNvCxnSpPr/>
              <p:nvPr/>
            </p:nvCxnSpPr>
            <p:spPr>
              <a:xfrm>
                <a:off x="792766" y="4042792"/>
                <a:ext cx="2127287" cy="0"/>
              </a:xfrm>
              <a:prstGeom prst="line">
                <a:avLst/>
              </a:prstGeom>
              <a:noFill/>
              <a:ln w="38100" cap="flat" cmpd="sng" algn="ctr">
                <a:solidFill>
                  <a:sysClr val="windowText" lastClr="000000"/>
                </a:solidFill>
                <a:prstDash val="solid"/>
                <a:miter lim="800000"/>
              </a:ln>
              <a:effectLst/>
            </p:spPr>
          </p:cxnSp>
        </p:grpSp>
        <p:sp>
          <p:nvSpPr>
            <p:cNvPr id="2" name="文本框 1">
              <a:extLst>
                <a:ext uri="{FF2B5EF4-FFF2-40B4-BE49-F238E27FC236}">
                  <a16:creationId xmlns:a16="http://schemas.microsoft.com/office/drawing/2014/main" id="{3E0A97E6-B30F-4B08-9DD0-AA1BCE3A020A}"/>
                </a:ext>
              </a:extLst>
            </p:cNvPr>
            <p:cNvSpPr txBox="1"/>
            <p:nvPr/>
          </p:nvSpPr>
          <p:spPr>
            <a:xfrm>
              <a:off x="1303713" y="2799680"/>
              <a:ext cx="2262158" cy="1670073"/>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以借款人或第三人</a:t>
              </a:r>
              <a:r>
                <a:rPr lang="zh-CN" altLang="en-US" sz="1400" b="1" dirty="0">
                  <a:solidFill>
                    <a:srgbClr val="1F6D9B"/>
                  </a:solidFill>
                  <a:latin typeface="微软雅黑" panose="020B0503020204020204" pitchFamily="34" charset="-122"/>
                  <a:ea typeface="微软雅黑" panose="020B0503020204020204" pitchFamily="34" charset="-122"/>
                </a:rPr>
                <a:t>财产</a:t>
              </a:r>
              <a:r>
                <a:rPr lang="zh-CN" altLang="en-US" sz="1400" dirty="0">
                  <a:latin typeface="微软雅黑" panose="020B0503020204020204" pitchFamily="34" charset="-122"/>
                  <a:ea typeface="微软雅黑" panose="020B0503020204020204" pitchFamily="34" charset="-122"/>
                </a:rPr>
                <a:t>作为抵押物发放的贷款。如果借款人不按期还款，银行将行使抵押权，处理抵押物以收回贷款。</a:t>
              </a:r>
            </a:p>
          </p:txBody>
        </p:sp>
      </p:grpSp>
      <p:grpSp>
        <p:nvGrpSpPr>
          <p:cNvPr id="50" name="组合 49">
            <a:extLst>
              <a:ext uri="{FF2B5EF4-FFF2-40B4-BE49-F238E27FC236}">
                <a16:creationId xmlns:a16="http://schemas.microsoft.com/office/drawing/2014/main" id="{37D55018-8CB1-491E-A964-49EFF67A407A}"/>
              </a:ext>
            </a:extLst>
          </p:cNvPr>
          <p:cNvGrpSpPr/>
          <p:nvPr/>
        </p:nvGrpSpPr>
        <p:grpSpPr>
          <a:xfrm>
            <a:off x="1889574" y="4651769"/>
            <a:ext cx="2291774" cy="1463819"/>
            <a:chOff x="1303713" y="2359603"/>
            <a:chExt cx="2291774" cy="1463819"/>
          </a:xfrm>
        </p:grpSpPr>
        <p:grpSp>
          <p:nvGrpSpPr>
            <p:cNvPr id="51" name="组合 50">
              <a:extLst>
                <a:ext uri="{FF2B5EF4-FFF2-40B4-BE49-F238E27FC236}">
                  <a16:creationId xmlns:a16="http://schemas.microsoft.com/office/drawing/2014/main" id="{870E3025-D1CE-4087-8F09-B605F026DDF9}"/>
                </a:ext>
              </a:extLst>
            </p:cNvPr>
            <p:cNvGrpSpPr/>
            <p:nvPr/>
          </p:nvGrpSpPr>
          <p:grpSpPr>
            <a:xfrm>
              <a:off x="1333329" y="2359603"/>
              <a:ext cx="2262158" cy="419194"/>
              <a:chOff x="792766" y="3974926"/>
              <a:chExt cx="2262158" cy="67866"/>
            </a:xfrm>
          </p:grpSpPr>
          <p:sp>
            <p:nvSpPr>
              <p:cNvPr id="53" name="矩形 52">
                <a:extLst>
                  <a:ext uri="{FF2B5EF4-FFF2-40B4-BE49-F238E27FC236}">
                    <a16:creationId xmlns:a16="http://schemas.microsoft.com/office/drawing/2014/main" id="{8750522A-7E7F-428B-8B58-42A2A063F1A4}"/>
                  </a:ext>
                </a:extLst>
              </p:cNvPr>
              <p:cNvSpPr/>
              <p:nvPr/>
            </p:nvSpPr>
            <p:spPr>
              <a:xfrm>
                <a:off x="792766" y="3974926"/>
                <a:ext cx="2262158" cy="5979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rPr>
                  <a:t>质押货款（有担保）</a:t>
                </a:r>
              </a:p>
            </p:txBody>
          </p:sp>
          <p:cxnSp>
            <p:nvCxnSpPr>
              <p:cNvPr id="54" name="直接连接符 53">
                <a:extLst>
                  <a:ext uri="{FF2B5EF4-FFF2-40B4-BE49-F238E27FC236}">
                    <a16:creationId xmlns:a16="http://schemas.microsoft.com/office/drawing/2014/main" id="{98D42871-C394-4694-A3C9-1809CD9672B1}"/>
                  </a:ext>
                </a:extLst>
              </p:cNvPr>
              <p:cNvCxnSpPr/>
              <p:nvPr/>
            </p:nvCxnSpPr>
            <p:spPr>
              <a:xfrm>
                <a:off x="792766" y="4042792"/>
                <a:ext cx="2127287" cy="0"/>
              </a:xfrm>
              <a:prstGeom prst="line">
                <a:avLst/>
              </a:prstGeom>
              <a:noFill/>
              <a:ln w="38100" cap="flat" cmpd="sng" algn="ctr">
                <a:solidFill>
                  <a:sysClr val="windowText" lastClr="000000"/>
                </a:solidFill>
                <a:prstDash val="solid"/>
                <a:miter lim="800000"/>
              </a:ln>
              <a:effectLst/>
            </p:spPr>
          </p:cxnSp>
        </p:grpSp>
        <p:sp>
          <p:nvSpPr>
            <p:cNvPr id="52" name="文本框 51">
              <a:extLst>
                <a:ext uri="{FF2B5EF4-FFF2-40B4-BE49-F238E27FC236}">
                  <a16:creationId xmlns:a16="http://schemas.microsoft.com/office/drawing/2014/main" id="{34BB761C-81EA-4888-B907-D677B95347A9}"/>
                </a:ext>
              </a:extLst>
            </p:cNvPr>
            <p:cNvSpPr txBox="1"/>
            <p:nvPr/>
          </p:nvSpPr>
          <p:spPr>
            <a:xfrm>
              <a:off x="1303713" y="2799680"/>
              <a:ext cx="2262158" cy="1023742"/>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以借款人或第三人的</a:t>
              </a:r>
              <a:r>
                <a:rPr lang="zh-CN" altLang="en-US" sz="1400" b="1" dirty="0">
                  <a:solidFill>
                    <a:srgbClr val="1F6D9B"/>
                  </a:solidFill>
                  <a:latin typeface="微软雅黑" panose="020B0503020204020204" pitchFamily="34" charset="-122"/>
                  <a:ea typeface="微软雅黑" panose="020B0503020204020204" pitchFamily="34" charset="-122"/>
                </a:rPr>
                <a:t>动产或权利</a:t>
              </a:r>
              <a:r>
                <a:rPr lang="zh-CN" altLang="en-US" sz="1400" dirty="0">
                  <a:latin typeface="微软雅黑" panose="020B0503020204020204" pitchFamily="34" charset="-122"/>
                  <a:ea typeface="微软雅黑" panose="020B0503020204020204" pitchFamily="34" charset="-122"/>
                </a:rPr>
                <a:t>作为质押物发放的贷款。</a:t>
              </a:r>
            </a:p>
          </p:txBody>
        </p:sp>
      </p:grpSp>
      <p:grpSp>
        <p:nvGrpSpPr>
          <p:cNvPr id="55" name="组合 54">
            <a:extLst>
              <a:ext uri="{FF2B5EF4-FFF2-40B4-BE49-F238E27FC236}">
                <a16:creationId xmlns:a16="http://schemas.microsoft.com/office/drawing/2014/main" id="{3F7BB52A-590C-41F8-A461-009F41DDCDC0}"/>
              </a:ext>
            </a:extLst>
          </p:cNvPr>
          <p:cNvGrpSpPr/>
          <p:nvPr/>
        </p:nvGrpSpPr>
        <p:grpSpPr>
          <a:xfrm>
            <a:off x="8221614" y="1719297"/>
            <a:ext cx="3277696" cy="2044240"/>
            <a:chOff x="1303713" y="2359598"/>
            <a:chExt cx="2262158" cy="2404367"/>
          </a:xfrm>
        </p:grpSpPr>
        <p:grpSp>
          <p:nvGrpSpPr>
            <p:cNvPr id="56" name="组合 55">
              <a:extLst>
                <a:ext uri="{FF2B5EF4-FFF2-40B4-BE49-F238E27FC236}">
                  <a16:creationId xmlns:a16="http://schemas.microsoft.com/office/drawing/2014/main" id="{611ECDDD-4CE5-490F-99AD-2FA0880108BD}"/>
                </a:ext>
              </a:extLst>
            </p:cNvPr>
            <p:cNvGrpSpPr/>
            <p:nvPr/>
          </p:nvGrpSpPr>
          <p:grpSpPr>
            <a:xfrm>
              <a:off x="1333329" y="2359598"/>
              <a:ext cx="2127287" cy="434395"/>
              <a:chOff x="792766" y="3974926"/>
              <a:chExt cx="2127287" cy="70327"/>
            </a:xfrm>
          </p:grpSpPr>
          <p:sp>
            <p:nvSpPr>
              <p:cNvPr id="58" name="矩形 57">
                <a:extLst>
                  <a:ext uri="{FF2B5EF4-FFF2-40B4-BE49-F238E27FC236}">
                    <a16:creationId xmlns:a16="http://schemas.microsoft.com/office/drawing/2014/main" id="{B133BA5A-857A-42AF-A60A-2F3AA710711C}"/>
                  </a:ext>
                </a:extLst>
              </p:cNvPr>
              <p:cNvSpPr/>
              <p:nvPr/>
            </p:nvSpPr>
            <p:spPr>
              <a:xfrm>
                <a:off x="792766" y="3974926"/>
                <a:ext cx="1728861" cy="7032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rPr>
                  <a:t>保证贷款（有担保）</a:t>
                </a:r>
              </a:p>
            </p:txBody>
          </p:sp>
          <p:cxnSp>
            <p:nvCxnSpPr>
              <p:cNvPr id="59" name="直接连接符 58">
                <a:extLst>
                  <a:ext uri="{FF2B5EF4-FFF2-40B4-BE49-F238E27FC236}">
                    <a16:creationId xmlns:a16="http://schemas.microsoft.com/office/drawing/2014/main" id="{7D69F42E-1AA9-48E0-90D3-77D044479B06}"/>
                  </a:ext>
                </a:extLst>
              </p:cNvPr>
              <p:cNvCxnSpPr/>
              <p:nvPr/>
            </p:nvCxnSpPr>
            <p:spPr>
              <a:xfrm>
                <a:off x="792766" y="4042792"/>
                <a:ext cx="2127287" cy="0"/>
              </a:xfrm>
              <a:prstGeom prst="line">
                <a:avLst/>
              </a:prstGeom>
              <a:noFill/>
              <a:ln w="38100" cap="flat" cmpd="sng" algn="ctr">
                <a:solidFill>
                  <a:sysClr val="windowText" lastClr="000000"/>
                </a:solidFill>
                <a:prstDash val="solid"/>
                <a:miter lim="800000"/>
              </a:ln>
              <a:effectLst/>
            </p:spPr>
          </p:cxnSp>
        </p:grpSp>
        <p:sp>
          <p:nvSpPr>
            <p:cNvPr id="57" name="文本框 56">
              <a:extLst>
                <a:ext uri="{FF2B5EF4-FFF2-40B4-BE49-F238E27FC236}">
                  <a16:creationId xmlns:a16="http://schemas.microsoft.com/office/drawing/2014/main" id="{468F9BF0-9F4A-4CA0-A8F6-ACB438444F96}"/>
                </a:ext>
              </a:extLst>
            </p:cNvPr>
            <p:cNvSpPr txBox="1"/>
            <p:nvPr/>
          </p:nvSpPr>
          <p:spPr>
            <a:xfrm>
              <a:off x="1303713" y="2799680"/>
              <a:ext cx="2262158" cy="1964285"/>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以第三人承诺在借款人不能偿还贷款时，按约定承担一般</a:t>
              </a:r>
              <a:r>
                <a:rPr lang="zh-CN" altLang="en-US" sz="1400" b="1" dirty="0">
                  <a:solidFill>
                    <a:srgbClr val="1F6D9B"/>
                  </a:solidFill>
                  <a:latin typeface="微软雅黑" panose="020B0503020204020204" pitchFamily="34" charset="-122"/>
                  <a:ea typeface="微软雅黑" panose="020B0503020204020204" pitchFamily="34" charset="-122"/>
                </a:rPr>
                <a:t>保证责任或者连带保证责任</a:t>
              </a:r>
              <a:r>
                <a:rPr lang="zh-CN" altLang="en-US" sz="1400" dirty="0">
                  <a:latin typeface="微软雅黑" panose="020B0503020204020204" pitchFamily="34" charset="-122"/>
                  <a:ea typeface="微软雅黑" panose="020B0503020204020204" pitchFamily="34" charset="-122"/>
                </a:rPr>
                <a:t>而发放的贷款。银行一般要求保证人承担连带保证责任。</a:t>
              </a:r>
            </a:p>
          </p:txBody>
        </p:sp>
      </p:grpSp>
      <p:grpSp>
        <p:nvGrpSpPr>
          <p:cNvPr id="60" name="组合 59">
            <a:extLst>
              <a:ext uri="{FF2B5EF4-FFF2-40B4-BE49-F238E27FC236}">
                <a16:creationId xmlns:a16="http://schemas.microsoft.com/office/drawing/2014/main" id="{463DEDFA-9365-43A6-BF62-648CC9E01317}"/>
              </a:ext>
            </a:extLst>
          </p:cNvPr>
          <p:cNvGrpSpPr/>
          <p:nvPr/>
        </p:nvGrpSpPr>
        <p:grpSpPr>
          <a:xfrm>
            <a:off x="7537783" y="4766880"/>
            <a:ext cx="3277696" cy="1897577"/>
            <a:chOff x="1303713" y="2359598"/>
            <a:chExt cx="2262158" cy="2024269"/>
          </a:xfrm>
        </p:grpSpPr>
        <p:grpSp>
          <p:nvGrpSpPr>
            <p:cNvPr id="61" name="组合 60">
              <a:extLst>
                <a:ext uri="{FF2B5EF4-FFF2-40B4-BE49-F238E27FC236}">
                  <a16:creationId xmlns:a16="http://schemas.microsoft.com/office/drawing/2014/main" id="{09F6984D-A7BB-4351-8615-928A9208998C}"/>
                </a:ext>
              </a:extLst>
            </p:cNvPr>
            <p:cNvGrpSpPr/>
            <p:nvPr/>
          </p:nvGrpSpPr>
          <p:grpSpPr>
            <a:xfrm>
              <a:off x="1333329" y="2359598"/>
              <a:ext cx="2127287" cy="434395"/>
              <a:chOff x="792766" y="3974926"/>
              <a:chExt cx="2127287" cy="70327"/>
            </a:xfrm>
          </p:grpSpPr>
          <p:sp>
            <p:nvSpPr>
              <p:cNvPr id="63" name="矩形 62">
                <a:extLst>
                  <a:ext uri="{FF2B5EF4-FFF2-40B4-BE49-F238E27FC236}">
                    <a16:creationId xmlns:a16="http://schemas.microsoft.com/office/drawing/2014/main" id="{DB8CCB29-16EC-401D-9A04-EFA8640503B2}"/>
                  </a:ext>
                </a:extLst>
              </p:cNvPr>
              <p:cNvSpPr/>
              <p:nvPr/>
            </p:nvSpPr>
            <p:spPr>
              <a:xfrm>
                <a:off x="792766" y="3974926"/>
                <a:ext cx="1728861" cy="7032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rPr>
                  <a:t>信用贷款（无担保）</a:t>
                </a:r>
              </a:p>
            </p:txBody>
          </p:sp>
          <p:cxnSp>
            <p:nvCxnSpPr>
              <p:cNvPr id="64" name="直接连接符 63">
                <a:extLst>
                  <a:ext uri="{FF2B5EF4-FFF2-40B4-BE49-F238E27FC236}">
                    <a16:creationId xmlns:a16="http://schemas.microsoft.com/office/drawing/2014/main" id="{D85108DA-6112-4860-89F6-875383465260}"/>
                  </a:ext>
                </a:extLst>
              </p:cNvPr>
              <p:cNvCxnSpPr/>
              <p:nvPr/>
            </p:nvCxnSpPr>
            <p:spPr>
              <a:xfrm>
                <a:off x="792766" y="4042792"/>
                <a:ext cx="2127287" cy="0"/>
              </a:xfrm>
              <a:prstGeom prst="line">
                <a:avLst/>
              </a:prstGeom>
              <a:noFill/>
              <a:ln w="38100" cap="flat" cmpd="sng" algn="ctr">
                <a:solidFill>
                  <a:sysClr val="windowText" lastClr="000000"/>
                </a:solidFill>
                <a:prstDash val="solid"/>
                <a:miter lim="800000"/>
              </a:ln>
              <a:effectLst/>
            </p:spPr>
          </p:cxnSp>
        </p:grpSp>
        <p:sp>
          <p:nvSpPr>
            <p:cNvPr id="62" name="文本框 61">
              <a:extLst>
                <a:ext uri="{FF2B5EF4-FFF2-40B4-BE49-F238E27FC236}">
                  <a16:creationId xmlns:a16="http://schemas.microsoft.com/office/drawing/2014/main" id="{AF2CE4EE-EDD9-454D-B551-DFDEBB3C0DD8}"/>
                </a:ext>
              </a:extLst>
            </p:cNvPr>
            <p:cNvSpPr txBox="1"/>
            <p:nvPr/>
          </p:nvSpPr>
          <p:spPr>
            <a:xfrm>
              <a:off x="1303713" y="2799680"/>
              <a:ext cx="2262158" cy="1584187"/>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凭借借款人</a:t>
              </a:r>
              <a:r>
                <a:rPr lang="zh-CN" altLang="en-US" sz="1400" b="1" dirty="0">
                  <a:solidFill>
                    <a:srgbClr val="1F6D9B"/>
                  </a:solidFill>
                  <a:latin typeface="微软雅黑" panose="020B0503020204020204" pitchFamily="34" charset="-122"/>
                  <a:ea typeface="微软雅黑" panose="020B0503020204020204" pitchFamily="34" charset="-122"/>
                </a:rPr>
                <a:t>信誉</a:t>
              </a:r>
              <a:r>
                <a:rPr lang="zh-CN" altLang="en-US" sz="1400" dirty="0">
                  <a:latin typeface="微软雅黑" panose="020B0503020204020204" pitchFamily="34" charset="-122"/>
                  <a:ea typeface="微软雅黑" panose="020B0503020204020204" pitchFamily="34" charset="-122"/>
                </a:rPr>
                <a:t>发放的贷款。特点是不需要提供保证和抵押、质押等担保。信用贷款风险大，通常期限较短。</a:t>
              </a:r>
            </a:p>
          </p:txBody>
        </p:sp>
      </p:grpSp>
    </p:spTree>
    <p:extLst>
      <p:ext uri="{BB962C8B-B14F-4D97-AF65-F5344CB8AC3E}">
        <p14:creationId xmlns:p14="http://schemas.microsoft.com/office/powerpoint/2010/main" val="48010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公司信贷的种类</a:t>
            </a:r>
          </a:p>
        </p:txBody>
      </p:sp>
      <p:grpSp>
        <p:nvGrpSpPr>
          <p:cNvPr id="63" name="Group 4">
            <a:extLst>
              <a:ext uri="{FF2B5EF4-FFF2-40B4-BE49-F238E27FC236}">
                <a16:creationId xmlns:a16="http://schemas.microsoft.com/office/drawing/2014/main" id="{CCF5C0EC-20B9-4A92-9304-1C0D13F03F86}"/>
              </a:ext>
            </a:extLst>
          </p:cNvPr>
          <p:cNvGrpSpPr>
            <a:grpSpLocks noChangeAspect="1"/>
          </p:cNvGrpSpPr>
          <p:nvPr/>
        </p:nvGrpSpPr>
        <p:grpSpPr bwMode="auto">
          <a:xfrm>
            <a:off x="4597235" y="2516471"/>
            <a:ext cx="2881706" cy="2991065"/>
            <a:chOff x="1365" y="-412"/>
            <a:chExt cx="4954" cy="5142"/>
          </a:xfrm>
        </p:grpSpPr>
        <p:sp>
          <p:nvSpPr>
            <p:cNvPr id="64" name="Oval 4">
              <a:extLst>
                <a:ext uri="{FF2B5EF4-FFF2-40B4-BE49-F238E27FC236}">
                  <a16:creationId xmlns:a16="http://schemas.microsoft.com/office/drawing/2014/main" id="{DE1E4F1E-654E-4748-BCC9-AE768BD28658}"/>
                </a:ext>
              </a:extLst>
            </p:cNvPr>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78" name="Freeform 5">
              <a:extLst>
                <a:ext uri="{FF2B5EF4-FFF2-40B4-BE49-F238E27FC236}">
                  <a16:creationId xmlns:a16="http://schemas.microsoft.com/office/drawing/2014/main" id="{852E6BE5-C344-4264-83D6-0170D40CFC17}"/>
                </a:ext>
              </a:extLst>
            </p:cNvPr>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79" name="Freeform 8">
              <a:extLst>
                <a:ext uri="{FF2B5EF4-FFF2-40B4-BE49-F238E27FC236}">
                  <a16:creationId xmlns:a16="http://schemas.microsoft.com/office/drawing/2014/main" id="{207171DC-2B93-42D4-B228-5A8035CD3FBC}"/>
                </a:ext>
              </a:extLst>
            </p:cNvPr>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80" name="Freeform 9">
              <a:extLst>
                <a:ext uri="{FF2B5EF4-FFF2-40B4-BE49-F238E27FC236}">
                  <a16:creationId xmlns:a16="http://schemas.microsoft.com/office/drawing/2014/main" id="{4418EE36-C55A-4C9D-9963-CB36AE102581}"/>
                </a:ext>
              </a:extLst>
            </p:cNvPr>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81" name="Freeform 11">
              <a:extLst>
                <a:ext uri="{FF2B5EF4-FFF2-40B4-BE49-F238E27FC236}">
                  <a16:creationId xmlns:a16="http://schemas.microsoft.com/office/drawing/2014/main" id="{49534961-7BE5-4CFB-B617-D85DEEDAADA3}"/>
                </a:ext>
              </a:extLst>
            </p:cNvPr>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82" name="Freeform 12">
              <a:extLst>
                <a:ext uri="{FF2B5EF4-FFF2-40B4-BE49-F238E27FC236}">
                  <a16:creationId xmlns:a16="http://schemas.microsoft.com/office/drawing/2014/main" id="{033769F7-924D-41FB-AF9B-AE5A2D9545CB}"/>
                </a:ext>
              </a:extLst>
            </p:cNvPr>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83" name="Freeform 13">
              <a:extLst>
                <a:ext uri="{FF2B5EF4-FFF2-40B4-BE49-F238E27FC236}">
                  <a16:creationId xmlns:a16="http://schemas.microsoft.com/office/drawing/2014/main" id="{B5D8EAB6-E161-4A6B-A158-8C75E3DE72D1}"/>
                </a:ext>
              </a:extLst>
            </p:cNvPr>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grpSp>
      <p:sp>
        <p:nvSpPr>
          <p:cNvPr id="3" name="矩形 2">
            <a:extLst>
              <a:ext uri="{FF2B5EF4-FFF2-40B4-BE49-F238E27FC236}">
                <a16:creationId xmlns:a16="http://schemas.microsoft.com/office/drawing/2014/main" id="{C509DCCC-AA12-43D8-91ED-BEBDF0F2E23B}"/>
              </a:ext>
            </a:extLst>
          </p:cNvPr>
          <p:cNvSpPr/>
          <p:nvPr/>
        </p:nvSpPr>
        <p:spPr>
          <a:xfrm>
            <a:off x="4022355" y="1390167"/>
            <a:ext cx="4147289" cy="461665"/>
          </a:xfrm>
          <a:prstGeom prst="rect">
            <a:avLst/>
          </a:prstGeom>
        </p:spPr>
        <p:txBody>
          <a:bodyPr wrap="none">
            <a:spAutoFit/>
          </a:bodyPr>
          <a:lstStyle/>
          <a:p>
            <a:pPr indent="266700" algn="ctr">
              <a:spcAft>
                <a:spcPts val="0"/>
              </a:spcAft>
            </a:pP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按是否计入资产负债表划分</a:t>
            </a:r>
            <a:endParaRPr lang="zh-CN"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D807FB6-9EDF-4947-A28D-1EDB55F26352}"/>
              </a:ext>
            </a:extLst>
          </p:cNvPr>
          <p:cNvSpPr/>
          <p:nvPr/>
        </p:nvSpPr>
        <p:spPr>
          <a:xfrm>
            <a:off x="520012" y="2254480"/>
            <a:ext cx="3915252" cy="300351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表内业务</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表内业务主要包括“贷款”和“票据贴现”</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1F6D9B"/>
                </a:solidFill>
                <a:latin typeface="微软雅黑" panose="020B0503020204020204" pitchFamily="34" charset="-122"/>
                <a:ea typeface="微软雅黑" panose="020B0503020204020204" pitchFamily="34" charset="-122"/>
              </a:rPr>
              <a:t>贷款：</a:t>
            </a:r>
            <a:r>
              <a:rPr lang="zh-CN" altLang="en-US" sz="1600" dirty="0">
                <a:latin typeface="微软雅黑" panose="020B0503020204020204" pitchFamily="34" charset="-122"/>
                <a:ea typeface="微软雅黑" panose="020B0503020204020204" pitchFamily="34" charset="-122"/>
              </a:rPr>
              <a:t>银行以一定利率和按期归还为条件，将货币资金使用权转让给其他资金需求者的信用活动。</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1F6D9B"/>
                </a:solidFill>
                <a:latin typeface="微软雅黑" panose="020B0503020204020204" pitchFamily="34" charset="-122"/>
                <a:ea typeface="微软雅黑" panose="020B0503020204020204" pitchFamily="34" charset="-122"/>
              </a:rPr>
              <a:t>票据贴现：</a:t>
            </a:r>
            <a:r>
              <a:rPr lang="zh-CN" altLang="en-US" sz="1600" dirty="0">
                <a:latin typeface="微软雅黑" panose="020B0503020204020204" pitchFamily="34" charset="-122"/>
                <a:ea typeface="微软雅黑" panose="020B0503020204020204" pitchFamily="34" charset="-122"/>
              </a:rPr>
              <a:t>银行应客户的要求，买进期末到付款日期的票据，并向客户收取一定的利息的业务。</a:t>
            </a:r>
            <a:endParaRPr lang="en-US" altLang="zh-CN" sz="16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6866AC71-7757-4438-B457-BEB6CCE99951}"/>
              </a:ext>
            </a:extLst>
          </p:cNvPr>
          <p:cNvSpPr/>
          <p:nvPr/>
        </p:nvSpPr>
        <p:spPr>
          <a:xfrm>
            <a:off x="7610986" y="1978113"/>
            <a:ext cx="3993834" cy="4578561"/>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表外业务</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表外业务主要包括“保证业务”、“银行承兑汇票业务”和“信用证业务”</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solidFill>
                  <a:srgbClr val="1F6D9B"/>
                </a:solidFill>
                <a:latin typeface="微软雅黑" panose="020B0503020204020204" pitchFamily="34" charset="-122"/>
                <a:ea typeface="微软雅黑" panose="020B0503020204020204" pitchFamily="34" charset="-122"/>
              </a:rPr>
              <a:t>保证业务：</a:t>
            </a:r>
            <a:r>
              <a:rPr lang="zh-CN" altLang="en-US" sz="1400" dirty="0">
                <a:latin typeface="微软雅黑" panose="020B0503020204020204" pitchFamily="34" charset="-122"/>
                <a:ea typeface="微软雅黑" panose="020B0503020204020204" pitchFamily="34" charset="-122"/>
              </a:rPr>
              <a:t>银行应申请人的请求，向受益人开立书面信用担保凭证，保证在申请人未能按双方协议履行其责任或义务时，由银行代其按照约定履行金额的某种支付或经济赔偿责任的信贷业务。</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solidFill>
                  <a:srgbClr val="1F6D9B"/>
                </a:solidFill>
                <a:latin typeface="微软雅黑" panose="020B0503020204020204" pitchFamily="34" charset="-122"/>
                <a:ea typeface="微软雅黑" panose="020B0503020204020204" pitchFamily="34" charset="-122"/>
              </a:rPr>
              <a:t>银行承兑汇票业务：</a:t>
            </a:r>
            <a:r>
              <a:rPr lang="zh-CN" altLang="en-US" sz="1400" dirty="0">
                <a:latin typeface="微软雅黑" panose="020B0503020204020204" pitchFamily="34" charset="-122"/>
                <a:ea typeface="微软雅黑" panose="020B0503020204020204" pitchFamily="34" charset="-122"/>
              </a:rPr>
              <a:t>银行接受出票人的付款委托，承诺在承兑汇票到期日对收款人或持票人无条件支付汇票金额的票据行为。</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solidFill>
                  <a:srgbClr val="1F6D9B"/>
                </a:solidFill>
                <a:latin typeface="微软雅黑" panose="020B0503020204020204" pitchFamily="34" charset="-122"/>
                <a:ea typeface="微软雅黑" panose="020B0503020204020204" pitchFamily="34" charset="-122"/>
              </a:rPr>
              <a:t>信用证业务：</a:t>
            </a:r>
            <a:r>
              <a:rPr lang="zh-CN" altLang="en-US" sz="1400" dirty="0">
                <a:latin typeface="微软雅黑" panose="020B0503020204020204" pitchFamily="34" charset="-122"/>
                <a:ea typeface="微软雅黑" panose="020B0503020204020204" pitchFamily="34" charset="-122"/>
              </a:rPr>
              <a:t>开证银行根据申请人的申请的申请并按其指示，向受益人开出书面承诺文件，承诺在符合信用证条件的情况下，凭规定的单据，向收益人支付一定金额或承兑的信贷业务。</a:t>
            </a:r>
          </a:p>
        </p:txBody>
      </p:sp>
    </p:spTree>
    <p:extLst>
      <p:ext uri="{BB962C8B-B14F-4D97-AF65-F5344CB8AC3E}">
        <p14:creationId xmlns:p14="http://schemas.microsoft.com/office/powerpoint/2010/main" val="37441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up)">
                                      <p:cBhvr>
                                        <p:cTn id="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831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7983"/>
            <a:ext cx="12192000" cy="2635177"/>
            <a:chOff x="0" y="-7983"/>
            <a:chExt cx="12192000" cy="2860920"/>
          </a:xfrm>
        </p:grpSpPr>
        <p:sp useBgFill="1">
          <p:nvSpPr>
            <p:cNvPr id="22" name="í$ḷïḑé"/>
            <p:cNvSpPr/>
            <p:nvPr/>
          </p:nvSpPr>
          <p:spPr>
            <a:xfrm>
              <a:off x="0" y="4589"/>
              <a:ext cx="12192000" cy="2848347"/>
            </a:xfrm>
            <a:prstGeom prst="roundRect">
              <a:avLst>
                <a:gd name="adj" fmla="val 0"/>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ïS1íḍè"/>
            <p:cNvSpPr/>
            <p:nvPr/>
          </p:nvSpPr>
          <p:spPr>
            <a:xfrm>
              <a:off x="669925" y="-7983"/>
              <a:ext cx="10851358" cy="2860920"/>
            </a:xfrm>
            <a:prstGeom prst="rect">
              <a:avLst/>
            </a:prstGeom>
            <a:solidFill>
              <a:schemeClr val="accent1"/>
            </a:solidFill>
            <a:ln>
              <a:no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ïşlîḓé"/>
            <p:cNvSpPr txBox="1"/>
            <p:nvPr/>
          </p:nvSpPr>
          <p:spPr>
            <a:xfrm>
              <a:off x="669925" y="1285201"/>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kumimoji="0" lang="zh-CN" altLang="en-US" sz="48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ïşlîḓé"/>
            <p:cNvSpPr txBox="1"/>
            <p:nvPr/>
          </p:nvSpPr>
          <p:spPr>
            <a:xfrm>
              <a:off x="669925" y="471106"/>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rPr>
                <a:t>目录</a:t>
              </a:r>
              <a:endParaRPr kumimoji="0" lang="zh-CN" altLang="en-US" sz="60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grpSp>
      <p:grpSp>
        <p:nvGrpSpPr>
          <p:cNvPr id="29" name="iṧľîḑè">
            <a:extLst>
              <a:ext uri="{FF2B5EF4-FFF2-40B4-BE49-F238E27FC236}">
                <a16:creationId xmlns:a16="http://schemas.microsoft.com/office/drawing/2014/main" id="{71294AAB-5497-44CC-90FA-1412853D39EB}"/>
              </a:ext>
            </a:extLst>
          </p:cNvPr>
          <p:cNvGrpSpPr/>
          <p:nvPr/>
        </p:nvGrpSpPr>
        <p:grpSpPr>
          <a:xfrm>
            <a:off x="680144" y="4450658"/>
            <a:ext cx="2804062" cy="1744681"/>
            <a:chOff x="1536059" y="1595209"/>
            <a:chExt cx="2804062" cy="1744681"/>
          </a:xfrm>
        </p:grpSpPr>
        <p:sp>
          <p:nvSpPr>
            <p:cNvPr id="30" name="iṥľîďê">
              <a:extLst>
                <a:ext uri="{FF2B5EF4-FFF2-40B4-BE49-F238E27FC236}">
                  <a16:creationId xmlns:a16="http://schemas.microsoft.com/office/drawing/2014/main" id="{B434BD01-4A2F-4E7C-A5EA-C54036D5565C}"/>
                </a:ext>
              </a:extLst>
            </p:cNvPr>
            <p:cNvSpPr/>
            <p:nvPr/>
          </p:nvSpPr>
          <p:spPr>
            <a:xfrm>
              <a:off x="1536059" y="2077292"/>
              <a:ext cx="864096" cy="864096"/>
            </a:xfrm>
            <a:prstGeom prst="rect">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1" name="íŝliďé">
              <a:extLst>
                <a:ext uri="{FF2B5EF4-FFF2-40B4-BE49-F238E27FC236}">
                  <a16:creationId xmlns:a16="http://schemas.microsoft.com/office/drawing/2014/main" id="{B78CB039-5249-48CF-BA42-F8FA129109EB}"/>
                </a:ext>
              </a:extLst>
            </p:cNvPr>
            <p:cNvSpPr txBox="1"/>
            <p:nvPr/>
          </p:nvSpPr>
          <p:spPr>
            <a:xfrm>
              <a:off x="1656069" y="17702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32" name="íşḷïďê">
              <a:extLst>
                <a:ext uri="{FF2B5EF4-FFF2-40B4-BE49-F238E27FC236}">
                  <a16:creationId xmlns:a16="http://schemas.microsoft.com/office/drawing/2014/main" id="{25159327-74FA-4DF4-9BBE-2FC9A23AC7AA}"/>
                </a:ext>
              </a:extLst>
            </p:cNvPr>
            <p:cNvSpPr/>
            <p:nvPr/>
          </p:nvSpPr>
          <p:spPr>
            <a:xfrm>
              <a:off x="2399253" y="1595209"/>
              <a:ext cx="1940868" cy="864096"/>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融资操作基础知识</a:t>
              </a:r>
            </a:p>
          </p:txBody>
        </p:sp>
      </p:grpSp>
      <p:grpSp>
        <p:nvGrpSpPr>
          <p:cNvPr id="34" name="îślíḋè">
            <a:extLst>
              <a:ext uri="{FF2B5EF4-FFF2-40B4-BE49-F238E27FC236}">
                <a16:creationId xmlns:a16="http://schemas.microsoft.com/office/drawing/2014/main" id="{F67C17C8-A6A9-4C7F-9A30-C423E4264F8A}"/>
              </a:ext>
            </a:extLst>
          </p:cNvPr>
          <p:cNvGrpSpPr/>
          <p:nvPr/>
        </p:nvGrpSpPr>
        <p:grpSpPr>
          <a:xfrm>
            <a:off x="3716500" y="3148473"/>
            <a:ext cx="3328952" cy="1651908"/>
            <a:chOff x="1516246" y="265729"/>
            <a:chExt cx="3328952" cy="1651908"/>
          </a:xfrm>
        </p:grpSpPr>
        <p:sp>
          <p:nvSpPr>
            <p:cNvPr id="35" name="iṩlíḍe">
              <a:extLst>
                <a:ext uri="{FF2B5EF4-FFF2-40B4-BE49-F238E27FC236}">
                  <a16:creationId xmlns:a16="http://schemas.microsoft.com/office/drawing/2014/main" id="{516B9F6B-D69E-438D-8638-4E84CBD54C60}"/>
                </a:ext>
              </a:extLst>
            </p:cNvPr>
            <p:cNvSpPr/>
            <p:nvPr/>
          </p:nvSpPr>
          <p:spPr>
            <a:xfrm>
              <a:off x="1516246" y="655039"/>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6" name="îśļiḓe">
              <a:extLst>
                <a:ext uri="{FF2B5EF4-FFF2-40B4-BE49-F238E27FC236}">
                  <a16:creationId xmlns:a16="http://schemas.microsoft.com/office/drawing/2014/main" id="{FE8BB4FC-C43E-4452-9844-6C3F25D7992C}"/>
                </a:ext>
              </a:extLst>
            </p:cNvPr>
            <p:cNvSpPr txBox="1"/>
            <p:nvPr/>
          </p:nvSpPr>
          <p:spPr>
            <a:xfrm>
              <a:off x="1639025" y="347977"/>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37" name="iṩļiḑe">
              <a:extLst>
                <a:ext uri="{FF2B5EF4-FFF2-40B4-BE49-F238E27FC236}">
                  <a16:creationId xmlns:a16="http://schemas.microsoft.com/office/drawing/2014/main" id="{5CE66759-1A0C-44E7-A0B8-9E796CFBAA45}"/>
                </a:ext>
              </a:extLst>
            </p:cNvPr>
            <p:cNvSpPr/>
            <p:nvPr/>
          </p:nvSpPr>
          <p:spPr>
            <a:xfrm>
              <a:off x="2529988" y="265729"/>
              <a:ext cx="2315210" cy="825907"/>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贷前申请受理和调查</a:t>
              </a:r>
            </a:p>
          </p:txBody>
        </p:sp>
      </p:grpSp>
      <p:grpSp>
        <p:nvGrpSpPr>
          <p:cNvPr id="38" name="íSḷîḓè">
            <a:extLst>
              <a:ext uri="{FF2B5EF4-FFF2-40B4-BE49-F238E27FC236}">
                <a16:creationId xmlns:a16="http://schemas.microsoft.com/office/drawing/2014/main" id="{6FF99B00-CE0A-42C8-A5F2-8F0666CACDF3}"/>
              </a:ext>
            </a:extLst>
          </p:cNvPr>
          <p:cNvGrpSpPr/>
          <p:nvPr/>
        </p:nvGrpSpPr>
        <p:grpSpPr>
          <a:xfrm>
            <a:off x="6042681" y="4411479"/>
            <a:ext cx="2804062" cy="1569660"/>
            <a:chOff x="1198262" y="1556030"/>
            <a:chExt cx="2804062" cy="1569660"/>
          </a:xfrm>
        </p:grpSpPr>
        <p:sp>
          <p:nvSpPr>
            <p:cNvPr id="39" name="íṡlïdé">
              <a:extLst>
                <a:ext uri="{FF2B5EF4-FFF2-40B4-BE49-F238E27FC236}">
                  <a16:creationId xmlns:a16="http://schemas.microsoft.com/office/drawing/2014/main" id="{74E56A9A-9C0D-4357-87C0-7B0CB6221A2C}"/>
                </a:ext>
              </a:extLst>
            </p:cNvPr>
            <p:cNvSpPr/>
            <p:nvPr/>
          </p:nvSpPr>
          <p:spPr>
            <a:xfrm>
              <a:off x="1198262" y="1863092"/>
              <a:ext cx="864096" cy="864096"/>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0" name="îš1ïḍè">
              <a:extLst>
                <a:ext uri="{FF2B5EF4-FFF2-40B4-BE49-F238E27FC236}">
                  <a16:creationId xmlns:a16="http://schemas.microsoft.com/office/drawing/2014/main" id="{7FBEFE02-53F5-4B21-880B-30B6FD319597}"/>
                </a:ext>
              </a:extLst>
            </p:cNvPr>
            <p:cNvSpPr txBox="1"/>
            <p:nvPr/>
          </p:nvSpPr>
          <p:spPr>
            <a:xfrm>
              <a:off x="1318271" y="15560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41" name="îSlíḍé">
              <a:extLst>
                <a:ext uri="{FF2B5EF4-FFF2-40B4-BE49-F238E27FC236}">
                  <a16:creationId xmlns:a16="http://schemas.microsoft.com/office/drawing/2014/main" id="{3B123F82-7402-4373-A712-8E18C747BE50}"/>
                </a:ext>
              </a:extLst>
            </p:cNvPr>
            <p:cNvSpPr/>
            <p:nvPr/>
          </p:nvSpPr>
          <p:spPr>
            <a:xfrm>
              <a:off x="2061456" y="1863092"/>
              <a:ext cx="1940868" cy="382013"/>
            </a:xfrm>
            <a:prstGeom prst="rect">
              <a:avLst/>
            </a:prstGeom>
          </p:spPr>
          <p:txBody>
            <a:bodyPr wrap="square" lIns="91440" tIns="45720" rIns="91440" bIns="45720" anchor="b">
              <a:noAutofit/>
            </a:bodyPr>
            <a:lstStyle/>
            <a:p>
              <a:pPr>
                <a:defRPr/>
              </a:pPr>
              <a:r>
                <a:rPr lang="zh-CN" altLang="en-US" sz="2400" b="1" spc="600" dirty="0">
                  <a:solidFill>
                    <a:schemeClr val="bg2">
                      <a:lumMod val="50000"/>
                    </a:schemeClr>
                  </a:solidFill>
                  <a:ea typeface="思源黑体" panose="020B0500000000000000" pitchFamily="34" charset="-122"/>
                  <a:cs typeface="+mn-ea"/>
                  <a:sym typeface="思源黑体" panose="020B0500000000000000" pitchFamily="34" charset="-122"/>
                </a:rPr>
                <a:t>贷款分析</a:t>
              </a:r>
            </a:p>
          </p:txBody>
        </p:sp>
      </p:grpSp>
      <p:grpSp>
        <p:nvGrpSpPr>
          <p:cNvPr id="42" name="组合 41">
            <a:extLst>
              <a:ext uri="{FF2B5EF4-FFF2-40B4-BE49-F238E27FC236}">
                <a16:creationId xmlns:a16="http://schemas.microsoft.com/office/drawing/2014/main" id="{FD259F85-4794-40FB-A5D3-6C1C73422CC2}"/>
              </a:ext>
            </a:extLst>
          </p:cNvPr>
          <p:cNvGrpSpPr/>
          <p:nvPr/>
        </p:nvGrpSpPr>
        <p:grpSpPr>
          <a:xfrm>
            <a:off x="9034122" y="3059649"/>
            <a:ext cx="2804062" cy="1569660"/>
            <a:chOff x="10227816" y="2857066"/>
            <a:chExt cx="2804062" cy="1569660"/>
          </a:xfrm>
        </p:grpSpPr>
        <p:sp>
          <p:nvSpPr>
            <p:cNvPr id="43" name="í$ḷïḋé">
              <a:extLst>
                <a:ext uri="{FF2B5EF4-FFF2-40B4-BE49-F238E27FC236}">
                  <a16:creationId xmlns:a16="http://schemas.microsoft.com/office/drawing/2014/main" id="{7FCB5FDF-9700-47EF-81A8-D862B8C19CAB}"/>
                </a:ext>
              </a:extLst>
            </p:cNvPr>
            <p:cNvSpPr/>
            <p:nvPr/>
          </p:nvSpPr>
          <p:spPr>
            <a:xfrm>
              <a:off x="10227816" y="3164128"/>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4" name="ïsḻíde">
              <a:extLst>
                <a:ext uri="{FF2B5EF4-FFF2-40B4-BE49-F238E27FC236}">
                  <a16:creationId xmlns:a16="http://schemas.microsoft.com/office/drawing/2014/main" id="{5CE59549-0CF5-4C86-9006-FEBA9F35D911}"/>
                </a:ext>
              </a:extLst>
            </p:cNvPr>
            <p:cNvSpPr txBox="1"/>
            <p:nvPr/>
          </p:nvSpPr>
          <p:spPr>
            <a:xfrm>
              <a:off x="10322077" y="2857066"/>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45" name="ïṧlïḑê">
              <a:extLst>
                <a:ext uri="{FF2B5EF4-FFF2-40B4-BE49-F238E27FC236}">
                  <a16:creationId xmlns:a16="http://schemas.microsoft.com/office/drawing/2014/main" id="{5F12C70D-8D92-4527-A5F9-DD6621087330}"/>
                </a:ext>
              </a:extLst>
            </p:cNvPr>
            <p:cNvSpPr/>
            <p:nvPr/>
          </p:nvSpPr>
          <p:spPr>
            <a:xfrm>
              <a:off x="11091010" y="3164128"/>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等线"/>
                  <a:ea typeface="思源黑体" panose="020B0500000000000000" pitchFamily="34" charset="-122"/>
                  <a:cs typeface="+mn-ea"/>
                  <a:sym typeface="思源黑体" panose="020B0500000000000000" pitchFamily="34" charset="-122"/>
                </a:rPr>
                <a:t>贷后风险</a:t>
              </a:r>
            </a:p>
          </p:txBody>
        </p:sp>
      </p:grpSp>
      <p:sp>
        <p:nvSpPr>
          <p:cNvPr id="46" name="PA-文本框 42">
            <a:extLst>
              <a:ext uri="{FF2B5EF4-FFF2-40B4-BE49-F238E27FC236}">
                <a16:creationId xmlns:a16="http://schemas.microsoft.com/office/drawing/2014/main" id="{1ABB4999-53E1-43B1-A4DD-91EF78D2A244}"/>
              </a:ext>
            </a:extLst>
          </p:cNvPr>
          <p:cNvSpPr txBox="1"/>
          <p:nvPr>
            <p:custDataLst>
              <p:tags r:id="rId2"/>
            </p:custDataLst>
          </p:nvPr>
        </p:nvSpPr>
        <p:spPr>
          <a:xfrm>
            <a:off x="1543338" y="5328793"/>
            <a:ext cx="1938154" cy="613694"/>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公司信贷</a:t>
            </a: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基础</a:t>
            </a: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与种类</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公司信贷的主要产品类型</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PA-文本框 42">
            <a:extLst>
              <a:ext uri="{FF2B5EF4-FFF2-40B4-BE49-F238E27FC236}">
                <a16:creationId xmlns:a16="http://schemas.microsoft.com/office/drawing/2014/main" id="{55914FBB-BDBC-4E02-91C4-FD76880FF93D}"/>
              </a:ext>
            </a:extLst>
          </p:cNvPr>
          <p:cNvSpPr txBox="1"/>
          <p:nvPr>
            <p:custDataLst>
              <p:tags r:id="rId3"/>
            </p:custDataLst>
          </p:nvPr>
        </p:nvSpPr>
        <p:spPr>
          <a:xfrm>
            <a:off x="4730242" y="3950607"/>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借款人、借款需求的匹配</a:t>
            </a:r>
          </a:p>
        </p:txBody>
      </p:sp>
      <p:sp>
        <p:nvSpPr>
          <p:cNvPr id="48" name="PA-文本框 42">
            <a:extLst>
              <a:ext uri="{FF2B5EF4-FFF2-40B4-BE49-F238E27FC236}">
                <a16:creationId xmlns:a16="http://schemas.microsoft.com/office/drawing/2014/main" id="{5A4063F1-E8FC-44DB-A1E6-904C136D79A1}"/>
              </a:ext>
            </a:extLst>
          </p:cNvPr>
          <p:cNvSpPr txBox="1"/>
          <p:nvPr>
            <p:custDataLst>
              <p:tags r:id="rId4"/>
            </p:custDataLst>
          </p:nvPr>
        </p:nvSpPr>
        <p:spPr>
          <a:xfrm>
            <a:off x="7027980" y="5150589"/>
            <a:ext cx="2177961" cy="14446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CN" altLang="id-ID" sz="1200" dirty="0">
                <a:solidFill>
                  <a:srgbClr val="FFFFFF">
                    <a:lumMod val="65000"/>
                  </a:srgbClr>
                </a:solidFill>
                <a:ea typeface="思源黑体" panose="020B0500000000000000" pitchFamily="34" charset="-122"/>
                <a:sym typeface="思源黑体" panose="020B0500000000000000" pitchFamily="34" charset="-122"/>
              </a:rPr>
              <a:t>借款需求的分析</a:t>
            </a:r>
            <a:r>
              <a:rPr lang="en-US" altLang="zh-CN" sz="1200" dirty="0">
                <a:solidFill>
                  <a:srgbClr val="FFFFFF">
                    <a:lumMod val="65000"/>
                  </a:srgbClr>
                </a:solidFill>
                <a:ea typeface="思源黑体" panose="020B0500000000000000" pitchFamily="34" charset="-122"/>
                <a:sym typeface="思源黑体" panose="020B0500000000000000" pitchFamily="34" charset="-122"/>
              </a:rPr>
              <a:t> </a:t>
            </a:r>
          </a:p>
          <a:p>
            <a:pPr marL="0" marR="0" lvl="0" indent="0" algn="l" defTabSz="457200" rtl="0" eaLnBrk="1" fontAlgn="auto" latinLnBrk="0" hangingPunct="1">
              <a:lnSpc>
                <a:spcPct val="150000"/>
              </a:lnSpc>
              <a:spcBef>
                <a:spcPts val="0"/>
              </a:spcBef>
              <a:spcAft>
                <a:spcPts val="0"/>
              </a:spcAft>
              <a:buClrTx/>
              <a:buSzTx/>
              <a:buFontTx/>
              <a:buNone/>
              <a:tabLst/>
              <a:defRPr/>
            </a:pPr>
            <a:r>
              <a:rPr lang="zh-CN" altLang="en-US" sz="1200" dirty="0">
                <a:solidFill>
                  <a:srgbClr val="FFFFFF">
                    <a:lumMod val="65000"/>
                  </a:srgbClr>
                </a:solidFill>
                <a:ea typeface="思源黑体" panose="020B0500000000000000" pitchFamily="34" charset="-122"/>
                <a:sym typeface="思源黑体" panose="020B0500000000000000" pitchFamily="34" charset="-122"/>
              </a:rPr>
              <a:t>贷款环境的分析</a:t>
            </a:r>
            <a:r>
              <a:rPr lang="en-US" altLang="zh-CN" sz="1200" dirty="0">
                <a:solidFill>
                  <a:srgbClr val="FFFFFF">
                    <a:lumMod val="65000"/>
                  </a:srgbClr>
                </a:solidFill>
                <a:ea typeface="思源黑体" panose="020B0500000000000000" pitchFamily="34" charset="-122"/>
                <a:sym typeface="思源黑体" panose="020B0500000000000000" pitchFamily="34" charset="-122"/>
              </a:rPr>
              <a:t> </a:t>
            </a:r>
          </a:p>
          <a:p>
            <a:pPr lvl="0">
              <a:lnSpc>
                <a:spcPct val="150000"/>
              </a:lnSpc>
              <a:defRPr/>
            </a:pPr>
            <a:r>
              <a:rPr lang="zh-CN" altLang="en-US" sz="1200" dirty="0">
                <a:solidFill>
                  <a:srgbClr val="FFFFFF">
                    <a:lumMod val="65000"/>
                  </a:srgbClr>
                </a:solidFill>
                <a:ea typeface="思源黑体" panose="020B0500000000000000" pitchFamily="34" charset="-122"/>
                <a:sym typeface="思源黑体" panose="020B0500000000000000" pitchFamily="34" charset="-122"/>
              </a:rPr>
              <a:t>客户分析</a:t>
            </a:r>
            <a:endParaRPr lang="en-US" altLang="zh-CN" sz="1200" dirty="0">
              <a:solidFill>
                <a:srgbClr val="FFFFFF">
                  <a:lumMod val="65000"/>
                </a:srgbClr>
              </a:solidFill>
              <a:ea typeface="思源黑体" panose="020B0500000000000000" pitchFamily="34" charset="-122"/>
              <a:sym typeface="思源黑体" panose="020B0500000000000000" pitchFamily="34" charset="-122"/>
            </a:endParaRPr>
          </a:p>
          <a:p>
            <a:pPr lvl="0">
              <a:lnSpc>
                <a:spcPct val="150000"/>
              </a:lnSpc>
              <a:defRPr/>
            </a:pPr>
            <a:r>
              <a:rPr lang="zh-CN" altLang="en-US" sz="1200" dirty="0">
                <a:solidFill>
                  <a:srgbClr val="FFFFFF">
                    <a:lumMod val="65000"/>
                  </a:srgbClr>
                </a:solidFill>
                <a:ea typeface="思源黑体" panose="020B0500000000000000" pitchFamily="34" charset="-122"/>
                <a:sym typeface="思源黑体" panose="020B0500000000000000" pitchFamily="34" charset="-122"/>
              </a:rPr>
              <a:t>信用评级</a:t>
            </a:r>
            <a:endParaRPr lang="en-US" altLang="zh-CN" sz="1200" dirty="0">
              <a:solidFill>
                <a:srgbClr val="FFFFFF">
                  <a:lumMod val="65000"/>
                </a:srgbClr>
              </a:solidFill>
              <a:ea typeface="思源黑体" panose="020B0500000000000000" pitchFamily="34" charset="-122"/>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zh-CN" altLang="en-US" sz="1200" dirty="0">
                <a:solidFill>
                  <a:srgbClr val="FFFFFF">
                    <a:lumMod val="65000"/>
                  </a:srgbClr>
                </a:solidFill>
                <a:ea typeface="思源黑体" panose="020B0500000000000000" pitchFamily="34" charset="-122"/>
                <a:sym typeface="思源黑体" panose="020B0500000000000000" pitchFamily="34" charset="-122"/>
              </a:rPr>
              <a:t>资产评估</a:t>
            </a:r>
          </a:p>
        </p:txBody>
      </p:sp>
      <p:sp>
        <p:nvSpPr>
          <p:cNvPr id="49" name="PA-文本框 42">
            <a:extLst>
              <a:ext uri="{FF2B5EF4-FFF2-40B4-BE49-F238E27FC236}">
                <a16:creationId xmlns:a16="http://schemas.microsoft.com/office/drawing/2014/main" id="{47752118-98EA-4C39-8839-E394D3D6B809}"/>
              </a:ext>
            </a:extLst>
          </p:cNvPr>
          <p:cNvSpPr txBox="1"/>
          <p:nvPr>
            <p:custDataLst>
              <p:tags r:id="rId5"/>
            </p:custDataLst>
          </p:nvPr>
        </p:nvSpPr>
        <p:spPr>
          <a:xfrm>
            <a:off x="9948734" y="3723932"/>
            <a:ext cx="1938154" cy="57086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借款人的贷后监控</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贷后管理</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贷款风险的分类</a:t>
            </a:r>
          </a:p>
        </p:txBody>
      </p:sp>
    </p:spTree>
    <p:extLst>
      <p:ext uri="{BB962C8B-B14F-4D97-AF65-F5344CB8AC3E}">
        <p14:creationId xmlns:p14="http://schemas.microsoft.com/office/powerpoint/2010/main" val="27538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Pentagon 8"/>
          <p:cNvSpPr/>
          <p:nvPr/>
        </p:nvSpPr>
        <p:spPr>
          <a:xfrm rot="5400000">
            <a:off x="3850550" y="-2309066"/>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itle 5"/>
          <p:cNvSpPr txBox="1"/>
          <p:nvPr/>
        </p:nvSpPr>
        <p:spPr>
          <a:xfrm>
            <a:off x="1861186" y="2389781"/>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pc="600" dirty="0">
                <a:solidFill>
                  <a:schemeClr val="bg1"/>
                </a:solidFill>
                <a:latin typeface="FZQingKeBenYueSongS-R-GB" panose="02000000000000000000" pitchFamily="2" charset="-122"/>
                <a:ea typeface="FZQingKeBenYueSongS-R-GB" panose="02000000000000000000" pitchFamily="2" charset="-122"/>
                <a:cs typeface="+mn-ea"/>
                <a:sym typeface="+mn-lt"/>
              </a:rPr>
              <a:t>谢谢观看</a:t>
            </a:r>
          </a:p>
        </p:txBody>
      </p:sp>
      <p:sp>
        <p:nvSpPr>
          <p:cNvPr id="7" name="Freeform 19"/>
          <p:cNvSpPr/>
          <p:nvPr/>
        </p:nvSpPr>
        <p:spPr bwMode="auto">
          <a:xfrm rot="5400000" flipH="1">
            <a:off x="4907006" y="-715645"/>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8" name="文本框 7"/>
          <p:cNvSpPr txBox="1"/>
          <p:nvPr/>
        </p:nvSpPr>
        <p:spPr>
          <a:xfrm>
            <a:off x="3048000" y="3106420"/>
            <a:ext cx="6096000" cy="368300"/>
          </a:xfrm>
          <a:prstGeom prst="rect">
            <a:avLst/>
          </a:prstGeom>
          <a:noFill/>
        </p:spPr>
        <p:txBody>
          <a:bodyPr wrap="square" rtlCol="0" anchor="t">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7" name="任意多边形: 形状 6">
            <a:extLst>
              <a:ext uri="{FF2B5EF4-FFF2-40B4-BE49-F238E27FC236}">
                <a16:creationId xmlns:a16="http://schemas.microsoft.com/office/drawing/2014/main" id="{CB8CC19C-BCD3-40EF-9BAF-63965A8AA39A}"/>
              </a:ext>
            </a:extLst>
          </p:cNvPr>
          <p:cNvSpPr>
            <a:spLocks/>
          </p:cNvSpPr>
          <p:nvPr/>
        </p:nvSpPr>
        <p:spPr bwMode="auto">
          <a:xfrm rot="10800000">
            <a:off x="-686481" y="-1250257"/>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9" name="任意多边形: 形状 8">
            <a:extLst>
              <a:ext uri="{FF2B5EF4-FFF2-40B4-BE49-F238E27FC236}">
                <a16:creationId xmlns:a16="http://schemas.microsoft.com/office/drawing/2014/main" id="{B28DB9F9-5900-411F-BC71-57DF7DCB412E}"/>
              </a:ext>
            </a:extLst>
          </p:cNvPr>
          <p:cNvSpPr>
            <a:spLocks/>
          </p:cNvSpPr>
          <p:nvPr/>
        </p:nvSpPr>
        <p:spPr bwMode="auto">
          <a:xfrm rot="10800000" flipH="1">
            <a:off x="7427639" y="-1250256"/>
            <a:ext cx="5429026"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3FB723DF-CDC6-4493-9CB3-2F75F2D7270E}"/>
              </a:ext>
            </a:extLst>
          </p:cNvPr>
          <p:cNvSpPr txBox="1">
            <a:spLocks/>
          </p:cNvSpPr>
          <p:nvPr/>
        </p:nvSpPr>
        <p:spPr bwMode="auto">
          <a:xfrm>
            <a:off x="3375229" y="2002027"/>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40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公司信贷基础与种类</a:t>
            </a:r>
          </a:p>
        </p:txBody>
      </p:sp>
    </p:spTree>
    <p:extLst>
      <p:ext uri="{BB962C8B-B14F-4D97-AF65-F5344CB8AC3E}">
        <p14:creationId xmlns:p14="http://schemas.microsoft.com/office/powerpoint/2010/main" val="261778570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A6C1B401-42DC-4758-970E-5AD64048E4C5}"/>
              </a:ext>
            </a:extLst>
          </p:cNvPr>
          <p:cNvSpPr txBox="1">
            <a:spLocks/>
          </p:cNvSpPr>
          <p:nvPr/>
        </p:nvSpPr>
        <p:spPr bwMode="auto">
          <a:xfrm>
            <a:off x="3386137" y="1640520"/>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公司信贷基础</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Tree>
    <p:extLst>
      <p:ext uri="{BB962C8B-B14F-4D97-AF65-F5344CB8AC3E}">
        <p14:creationId xmlns:p14="http://schemas.microsoft.com/office/powerpoint/2010/main" val="3931554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8"/>
          <p:cNvSpPr/>
          <p:nvPr/>
        </p:nvSpPr>
        <p:spPr>
          <a:xfrm>
            <a:off x="2228586" y="0"/>
            <a:ext cx="9963415" cy="5518027"/>
          </a:xfrm>
          <a:custGeom>
            <a:avLst/>
            <a:gdLst>
              <a:gd name="connsiteX0" fmla="*/ 182735 w 9963415"/>
              <a:gd name="connsiteY0" fmla="*/ 0 h 5518027"/>
              <a:gd name="connsiteX1" fmla="*/ 9963415 w 9963415"/>
              <a:gd name="connsiteY1" fmla="*/ 0 h 5518027"/>
              <a:gd name="connsiteX2" fmla="*/ 9963415 w 9963415"/>
              <a:gd name="connsiteY2" fmla="*/ 3715233 h 5518027"/>
              <a:gd name="connsiteX3" fmla="*/ 9302881 w 9963415"/>
              <a:gd name="connsiteY3" fmla="*/ 4966604 h 5518027"/>
              <a:gd name="connsiteX4" fmla="*/ 7906044 w 9963415"/>
              <a:gd name="connsiteY4" fmla="*/ 5398270 h 5518027"/>
              <a:gd name="connsiteX5" fmla="*/ 551423 w 9963415"/>
              <a:gd name="connsiteY5" fmla="*/ 1516147 h 5518027"/>
              <a:gd name="connsiteX6" fmla="*/ 119758 w 9963415"/>
              <a:gd name="connsiteY6" fmla="*/ 119310 h 551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3415" h="5518027">
                <a:moveTo>
                  <a:pt x="182735" y="0"/>
                </a:moveTo>
                <a:lnTo>
                  <a:pt x="9963415" y="0"/>
                </a:lnTo>
                <a:lnTo>
                  <a:pt x="9963415" y="3715233"/>
                </a:lnTo>
                <a:lnTo>
                  <a:pt x="9302881" y="4966604"/>
                </a:lnTo>
                <a:cubicBezTo>
                  <a:pt x="9036356" y="5471532"/>
                  <a:pt x="8410971" y="5664795"/>
                  <a:pt x="7906044" y="5398270"/>
                </a:cubicBezTo>
                <a:lnTo>
                  <a:pt x="551423" y="1516147"/>
                </a:lnTo>
                <a:cubicBezTo>
                  <a:pt x="46496" y="1249622"/>
                  <a:pt x="-146767" y="624237"/>
                  <a:pt x="119758" y="119310"/>
                </a:cubicBezTo>
                <a:close/>
              </a:path>
            </a:pathLst>
          </a:custGeom>
          <a:blipFill>
            <a:blip r:embed="rId2"/>
            <a:stretch>
              <a:fillRect t="-10214" b="-10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ID"/>
          </a:p>
        </p:txBody>
      </p:sp>
      <p:sp>
        <p:nvSpPr>
          <p:cNvPr id="3" name="Freeform: Shape 18"/>
          <p:cNvSpPr/>
          <p:nvPr/>
        </p:nvSpPr>
        <p:spPr>
          <a:xfrm>
            <a:off x="2228586" y="1"/>
            <a:ext cx="9963415" cy="5518027"/>
          </a:xfrm>
          <a:custGeom>
            <a:avLst/>
            <a:gdLst>
              <a:gd name="connsiteX0" fmla="*/ 182735 w 9963415"/>
              <a:gd name="connsiteY0" fmla="*/ 0 h 5518027"/>
              <a:gd name="connsiteX1" fmla="*/ 9963415 w 9963415"/>
              <a:gd name="connsiteY1" fmla="*/ 0 h 5518027"/>
              <a:gd name="connsiteX2" fmla="*/ 9963415 w 9963415"/>
              <a:gd name="connsiteY2" fmla="*/ 3715233 h 5518027"/>
              <a:gd name="connsiteX3" fmla="*/ 9302881 w 9963415"/>
              <a:gd name="connsiteY3" fmla="*/ 4966604 h 5518027"/>
              <a:gd name="connsiteX4" fmla="*/ 7906044 w 9963415"/>
              <a:gd name="connsiteY4" fmla="*/ 5398270 h 5518027"/>
              <a:gd name="connsiteX5" fmla="*/ 551423 w 9963415"/>
              <a:gd name="connsiteY5" fmla="*/ 1516147 h 5518027"/>
              <a:gd name="connsiteX6" fmla="*/ 119758 w 9963415"/>
              <a:gd name="connsiteY6" fmla="*/ 119310 h 551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3415" h="5518027">
                <a:moveTo>
                  <a:pt x="182735" y="0"/>
                </a:moveTo>
                <a:lnTo>
                  <a:pt x="9963415" y="0"/>
                </a:lnTo>
                <a:lnTo>
                  <a:pt x="9963415" y="3715233"/>
                </a:lnTo>
                <a:lnTo>
                  <a:pt x="9302881" y="4966604"/>
                </a:lnTo>
                <a:cubicBezTo>
                  <a:pt x="9036356" y="5471532"/>
                  <a:pt x="8410971" y="5664795"/>
                  <a:pt x="7906044" y="5398270"/>
                </a:cubicBezTo>
                <a:lnTo>
                  <a:pt x="551423" y="1516147"/>
                </a:lnTo>
                <a:cubicBezTo>
                  <a:pt x="46496" y="1249622"/>
                  <a:pt x="-146767" y="624237"/>
                  <a:pt x="119758" y="119310"/>
                </a:cubicBezTo>
                <a:close/>
              </a:path>
            </a:pathLst>
          </a:custGeom>
          <a:gradFill>
            <a:gsLst>
              <a:gs pos="0">
                <a:schemeClr val="accent1"/>
              </a:gs>
              <a:gs pos="100000">
                <a:schemeClr val="accent2">
                  <a:alpha val="5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ID"/>
          </a:p>
        </p:txBody>
      </p:sp>
      <p:sp>
        <p:nvSpPr>
          <p:cNvPr id="14" name="TextBox 29"/>
          <p:cNvSpPr txBox="1"/>
          <p:nvPr/>
        </p:nvSpPr>
        <p:spPr>
          <a:xfrm flipH="1">
            <a:off x="8728076" y="2662429"/>
            <a:ext cx="3022426" cy="884473"/>
          </a:xfrm>
          <a:prstGeom prst="rect">
            <a:avLst/>
          </a:prstGeom>
          <a:noFill/>
        </p:spPr>
        <p:txBody>
          <a:bodyPr wrap="square" rtlCol="0">
            <a:spAutoFit/>
          </a:bodyPr>
          <a:lstStyle/>
          <a:p>
            <a:pPr algn="r">
              <a:lnSpc>
                <a:spcPct val="150000"/>
              </a:lnSpc>
            </a:pPr>
            <a:r>
              <a:rPr lang="en-US" dirty="0">
                <a:solidFill>
                  <a:schemeClr val="bg1"/>
                </a:solidFill>
                <a:latin typeface="Source Han Sans SC" panose="020B0500000000000000" pitchFamily="34" charset="-128"/>
                <a:ea typeface="Source Han Sans SC" panose="020B0500000000000000" pitchFamily="34" charset="-128"/>
                <a:cs typeface="Lato" panose="020F0502020204030203" pitchFamily="34" charset="0"/>
              </a:rPr>
              <a:t>Basic knowledge of corporate credit</a:t>
            </a:r>
            <a:endParaRPr lang="en-US" spc="-150" dirty="0">
              <a:solidFill>
                <a:schemeClr val="bg1"/>
              </a:solidFill>
              <a:latin typeface="Source Han Sans SC" panose="020B0500000000000000" pitchFamily="34" charset="-128"/>
              <a:ea typeface="Source Han Sans SC" panose="020B0500000000000000" pitchFamily="34" charset="-128"/>
            </a:endParaRPr>
          </a:p>
        </p:txBody>
      </p:sp>
      <p:sp>
        <p:nvSpPr>
          <p:cNvPr id="15" name="TextBox 7"/>
          <p:cNvSpPr txBox="1"/>
          <p:nvPr/>
        </p:nvSpPr>
        <p:spPr>
          <a:xfrm>
            <a:off x="802005" y="2691890"/>
            <a:ext cx="3716206" cy="584775"/>
          </a:xfrm>
          <a:prstGeom prst="rect">
            <a:avLst/>
          </a:prstGeom>
          <a:noFill/>
        </p:spPr>
        <p:txBody>
          <a:bodyPr wrap="square" rtlCol="0">
            <a:spAutoFit/>
          </a:bodyPr>
          <a:lstStyle/>
          <a:p>
            <a:pPr algn="l"/>
            <a:r>
              <a:rPr lang="zh-CN" altLang="en-US" sz="3200" b="1" kern="0" dirty="0">
                <a:ea typeface="思源黑体" panose="020B0400000000000000" pitchFamily="34" charset="-122"/>
                <a:cs typeface="+mj-cs"/>
                <a:sym typeface="+mn-ea"/>
              </a:rPr>
              <a:t>什么是公司信贷</a:t>
            </a:r>
          </a:p>
        </p:txBody>
      </p:sp>
      <p:sp>
        <p:nvSpPr>
          <p:cNvPr id="17" name="TextBox 24"/>
          <p:cNvSpPr txBox="1"/>
          <p:nvPr/>
        </p:nvSpPr>
        <p:spPr>
          <a:xfrm>
            <a:off x="802005" y="3429000"/>
            <a:ext cx="5721625" cy="1495393"/>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2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FZHei-B01S" panose="02010601030101010101" pitchFamily="2" charset="-122"/>
              </a:rPr>
              <a:t>公司信贷是指以银行为提供主体，以法人和其他经济组织等非自然人为接受主体的资金借贷或信用支持活动，主要包括贷款、担保、信用证、信贷承诺等。</a:t>
            </a:r>
          </a:p>
        </p:txBody>
      </p:sp>
      <p:grpSp>
        <p:nvGrpSpPr>
          <p:cNvPr id="18" name="组合 17"/>
          <p:cNvGrpSpPr/>
          <p:nvPr/>
        </p:nvGrpSpPr>
        <p:grpSpPr>
          <a:xfrm>
            <a:off x="10359798" y="1059628"/>
            <a:ext cx="1043308" cy="1253783"/>
            <a:chOff x="3149693" y="1431420"/>
            <a:chExt cx="385763" cy="566737"/>
          </a:xfrm>
          <a:solidFill>
            <a:schemeClr val="bg1"/>
          </a:solidFill>
        </p:grpSpPr>
        <p:sp>
          <p:nvSpPr>
            <p:cNvPr id="19" name="Freeform 68"/>
            <p:cNvSpPr/>
            <p:nvPr/>
          </p:nvSpPr>
          <p:spPr bwMode="auto">
            <a:xfrm>
              <a:off x="3292568" y="1431420"/>
              <a:ext cx="242888" cy="238125"/>
            </a:xfrm>
            <a:custGeom>
              <a:avLst/>
              <a:gdLst>
                <a:gd name="T0" fmla="*/ 134 w 153"/>
                <a:gd name="T1" fmla="*/ 114 h 150"/>
                <a:gd name="T2" fmla="*/ 120 w 153"/>
                <a:gd name="T3" fmla="*/ 114 h 150"/>
                <a:gd name="T4" fmla="*/ 132 w 153"/>
                <a:gd name="T5" fmla="*/ 126 h 150"/>
                <a:gd name="T6" fmla="*/ 23 w 153"/>
                <a:gd name="T7" fmla="*/ 126 h 150"/>
                <a:gd name="T8" fmla="*/ 23 w 153"/>
                <a:gd name="T9" fmla="*/ 20 h 150"/>
                <a:gd name="T10" fmla="*/ 35 w 153"/>
                <a:gd name="T11" fmla="*/ 34 h 150"/>
                <a:gd name="T12" fmla="*/ 35 w 153"/>
                <a:gd name="T13" fmla="*/ 17 h 150"/>
                <a:gd name="T14" fmla="*/ 18 w 153"/>
                <a:gd name="T15" fmla="*/ 0 h 150"/>
                <a:gd name="T16" fmla="*/ 0 w 153"/>
                <a:gd name="T17" fmla="*/ 17 h 150"/>
                <a:gd name="T18" fmla="*/ 0 w 153"/>
                <a:gd name="T19" fmla="*/ 34 h 150"/>
                <a:gd name="T20" fmla="*/ 11 w 153"/>
                <a:gd name="T21" fmla="*/ 20 h 150"/>
                <a:gd name="T22" fmla="*/ 11 w 153"/>
                <a:gd name="T23" fmla="*/ 135 h 150"/>
                <a:gd name="T24" fmla="*/ 132 w 153"/>
                <a:gd name="T25" fmla="*/ 135 h 150"/>
                <a:gd name="T26" fmla="*/ 120 w 153"/>
                <a:gd name="T27" fmla="*/ 150 h 150"/>
                <a:gd name="T28" fmla="*/ 134 w 153"/>
                <a:gd name="T29" fmla="*/ 150 h 150"/>
                <a:gd name="T30" fmla="*/ 153 w 153"/>
                <a:gd name="T31" fmla="*/ 131 h 150"/>
                <a:gd name="T32" fmla="*/ 134 w 153"/>
                <a:gd name="T33"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150">
                  <a:moveTo>
                    <a:pt x="134" y="114"/>
                  </a:moveTo>
                  <a:lnTo>
                    <a:pt x="120" y="114"/>
                  </a:lnTo>
                  <a:lnTo>
                    <a:pt x="132" y="126"/>
                  </a:lnTo>
                  <a:lnTo>
                    <a:pt x="23" y="126"/>
                  </a:lnTo>
                  <a:lnTo>
                    <a:pt x="23" y="20"/>
                  </a:lnTo>
                  <a:lnTo>
                    <a:pt x="35" y="34"/>
                  </a:lnTo>
                  <a:lnTo>
                    <a:pt x="35" y="17"/>
                  </a:lnTo>
                  <a:lnTo>
                    <a:pt x="18" y="0"/>
                  </a:lnTo>
                  <a:lnTo>
                    <a:pt x="0" y="17"/>
                  </a:lnTo>
                  <a:lnTo>
                    <a:pt x="0" y="34"/>
                  </a:lnTo>
                  <a:lnTo>
                    <a:pt x="11" y="20"/>
                  </a:lnTo>
                  <a:lnTo>
                    <a:pt x="11" y="135"/>
                  </a:lnTo>
                  <a:lnTo>
                    <a:pt x="132" y="135"/>
                  </a:lnTo>
                  <a:lnTo>
                    <a:pt x="120" y="150"/>
                  </a:lnTo>
                  <a:lnTo>
                    <a:pt x="134" y="150"/>
                  </a:lnTo>
                  <a:lnTo>
                    <a:pt x="153" y="131"/>
                  </a:lnTo>
                  <a:lnTo>
                    <a:pt x="134"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Normal" panose="020B0400000000000000" pitchFamily="34" charset="-122"/>
                <a:ea typeface="思源黑体 CN Normal" panose="020B0400000000000000" pitchFamily="34" charset="-122"/>
              </a:endParaRPr>
            </a:p>
          </p:txBody>
        </p:sp>
        <p:sp>
          <p:nvSpPr>
            <p:cNvPr id="20" name="Freeform 69"/>
            <p:cNvSpPr/>
            <p:nvPr/>
          </p:nvSpPr>
          <p:spPr bwMode="auto">
            <a:xfrm>
              <a:off x="3340193" y="1444120"/>
              <a:ext cx="158750" cy="176212"/>
            </a:xfrm>
            <a:custGeom>
              <a:avLst/>
              <a:gdLst>
                <a:gd name="T0" fmla="*/ 0 w 100"/>
                <a:gd name="T1" fmla="*/ 74 h 111"/>
                <a:gd name="T2" fmla="*/ 29 w 100"/>
                <a:gd name="T3" fmla="*/ 48 h 111"/>
                <a:gd name="T4" fmla="*/ 36 w 100"/>
                <a:gd name="T5" fmla="*/ 53 h 111"/>
                <a:gd name="T6" fmla="*/ 0 w 100"/>
                <a:gd name="T7" fmla="*/ 86 h 111"/>
                <a:gd name="T8" fmla="*/ 0 w 100"/>
                <a:gd name="T9" fmla="*/ 94 h 111"/>
                <a:gd name="T10" fmla="*/ 40 w 100"/>
                <a:gd name="T11" fmla="*/ 57 h 111"/>
                <a:gd name="T12" fmla="*/ 45 w 100"/>
                <a:gd name="T13" fmla="*/ 62 h 111"/>
                <a:gd name="T14" fmla="*/ 0 w 100"/>
                <a:gd name="T15" fmla="*/ 103 h 111"/>
                <a:gd name="T16" fmla="*/ 0 w 100"/>
                <a:gd name="T17" fmla="*/ 111 h 111"/>
                <a:gd name="T18" fmla="*/ 3 w 100"/>
                <a:gd name="T19" fmla="*/ 111 h 111"/>
                <a:gd name="T20" fmla="*/ 100 w 100"/>
                <a:gd name="T21" fmla="*/ 19 h 111"/>
                <a:gd name="T22" fmla="*/ 100 w 100"/>
                <a:gd name="T23" fmla="*/ 0 h 111"/>
                <a:gd name="T24" fmla="*/ 48 w 100"/>
                <a:gd name="T25" fmla="*/ 50 h 111"/>
                <a:gd name="T26" fmla="*/ 29 w 100"/>
                <a:gd name="T27" fmla="*/ 33 h 111"/>
                <a:gd name="T28" fmla="*/ 0 w 100"/>
                <a:gd name="T29" fmla="*/ 60 h 111"/>
                <a:gd name="T30" fmla="*/ 0 w 100"/>
                <a:gd name="T31"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11">
                  <a:moveTo>
                    <a:pt x="0" y="74"/>
                  </a:moveTo>
                  <a:lnTo>
                    <a:pt x="29" y="48"/>
                  </a:lnTo>
                  <a:lnTo>
                    <a:pt x="36" y="53"/>
                  </a:lnTo>
                  <a:lnTo>
                    <a:pt x="0" y="86"/>
                  </a:lnTo>
                  <a:lnTo>
                    <a:pt x="0" y="94"/>
                  </a:lnTo>
                  <a:lnTo>
                    <a:pt x="40" y="57"/>
                  </a:lnTo>
                  <a:lnTo>
                    <a:pt x="45" y="62"/>
                  </a:lnTo>
                  <a:lnTo>
                    <a:pt x="0" y="103"/>
                  </a:lnTo>
                  <a:lnTo>
                    <a:pt x="0" y="111"/>
                  </a:lnTo>
                  <a:lnTo>
                    <a:pt x="3" y="111"/>
                  </a:lnTo>
                  <a:lnTo>
                    <a:pt x="100" y="19"/>
                  </a:lnTo>
                  <a:lnTo>
                    <a:pt x="100" y="0"/>
                  </a:lnTo>
                  <a:lnTo>
                    <a:pt x="48" y="50"/>
                  </a:lnTo>
                  <a:lnTo>
                    <a:pt x="29" y="33"/>
                  </a:lnTo>
                  <a:lnTo>
                    <a:pt x="0" y="6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Normal" panose="020B0400000000000000" pitchFamily="34" charset="-122"/>
                <a:ea typeface="思源黑体 CN Normal" panose="020B0400000000000000" pitchFamily="34" charset="-122"/>
              </a:endParaRPr>
            </a:p>
          </p:txBody>
        </p:sp>
        <p:sp>
          <p:nvSpPr>
            <p:cNvPr id="21" name="Freeform 70"/>
            <p:cNvSpPr/>
            <p:nvPr/>
          </p:nvSpPr>
          <p:spPr bwMode="auto">
            <a:xfrm>
              <a:off x="3362418" y="1490157"/>
              <a:ext cx="136525" cy="130175"/>
            </a:xfrm>
            <a:custGeom>
              <a:avLst/>
              <a:gdLst>
                <a:gd name="T0" fmla="*/ 86 w 86"/>
                <a:gd name="T1" fmla="*/ 0 h 82"/>
                <a:gd name="T2" fmla="*/ 0 w 86"/>
                <a:gd name="T3" fmla="*/ 82 h 82"/>
                <a:gd name="T4" fmla="*/ 8 w 86"/>
                <a:gd name="T5" fmla="*/ 82 h 82"/>
                <a:gd name="T6" fmla="*/ 86 w 86"/>
                <a:gd name="T7" fmla="*/ 7 h 82"/>
                <a:gd name="T8" fmla="*/ 86 w 86"/>
                <a:gd name="T9" fmla="*/ 0 h 82"/>
              </a:gdLst>
              <a:ahLst/>
              <a:cxnLst>
                <a:cxn ang="0">
                  <a:pos x="T0" y="T1"/>
                </a:cxn>
                <a:cxn ang="0">
                  <a:pos x="T2" y="T3"/>
                </a:cxn>
                <a:cxn ang="0">
                  <a:pos x="T4" y="T5"/>
                </a:cxn>
                <a:cxn ang="0">
                  <a:pos x="T6" y="T7"/>
                </a:cxn>
                <a:cxn ang="0">
                  <a:pos x="T8" y="T9"/>
                </a:cxn>
              </a:cxnLst>
              <a:rect l="0" t="0" r="r" b="b"/>
              <a:pathLst>
                <a:path w="86" h="82">
                  <a:moveTo>
                    <a:pt x="86" y="0"/>
                  </a:moveTo>
                  <a:lnTo>
                    <a:pt x="0" y="82"/>
                  </a:lnTo>
                  <a:lnTo>
                    <a:pt x="8" y="82"/>
                  </a:lnTo>
                  <a:lnTo>
                    <a:pt x="86" y="7"/>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Normal" panose="020B0400000000000000" pitchFamily="34" charset="-122"/>
                <a:ea typeface="思源黑体 CN Normal" panose="020B0400000000000000" pitchFamily="34" charset="-122"/>
              </a:endParaRPr>
            </a:p>
          </p:txBody>
        </p:sp>
        <p:sp>
          <p:nvSpPr>
            <p:cNvPr id="22" name="Freeform 71"/>
            <p:cNvSpPr/>
            <p:nvPr/>
          </p:nvSpPr>
          <p:spPr bwMode="auto">
            <a:xfrm>
              <a:off x="3392581" y="1515557"/>
              <a:ext cx="106363" cy="104775"/>
            </a:xfrm>
            <a:custGeom>
              <a:avLst/>
              <a:gdLst>
                <a:gd name="T0" fmla="*/ 67 w 67"/>
                <a:gd name="T1" fmla="*/ 0 h 66"/>
                <a:gd name="T2" fmla="*/ 0 w 67"/>
                <a:gd name="T3" fmla="*/ 66 h 66"/>
                <a:gd name="T4" fmla="*/ 7 w 67"/>
                <a:gd name="T5" fmla="*/ 66 h 66"/>
                <a:gd name="T6" fmla="*/ 67 w 67"/>
                <a:gd name="T7" fmla="*/ 10 h 66"/>
                <a:gd name="T8" fmla="*/ 67 w 67"/>
                <a:gd name="T9" fmla="*/ 0 h 66"/>
              </a:gdLst>
              <a:ahLst/>
              <a:cxnLst>
                <a:cxn ang="0">
                  <a:pos x="T0" y="T1"/>
                </a:cxn>
                <a:cxn ang="0">
                  <a:pos x="T2" y="T3"/>
                </a:cxn>
                <a:cxn ang="0">
                  <a:pos x="T4" y="T5"/>
                </a:cxn>
                <a:cxn ang="0">
                  <a:pos x="T6" y="T7"/>
                </a:cxn>
                <a:cxn ang="0">
                  <a:pos x="T8" y="T9"/>
                </a:cxn>
              </a:cxnLst>
              <a:rect l="0" t="0" r="r" b="b"/>
              <a:pathLst>
                <a:path w="67" h="66">
                  <a:moveTo>
                    <a:pt x="67" y="0"/>
                  </a:moveTo>
                  <a:lnTo>
                    <a:pt x="0" y="66"/>
                  </a:lnTo>
                  <a:lnTo>
                    <a:pt x="7" y="66"/>
                  </a:lnTo>
                  <a:lnTo>
                    <a:pt x="67" y="10"/>
                  </a:lnTo>
                  <a:lnTo>
                    <a:pt x="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Normal" panose="020B0400000000000000" pitchFamily="34" charset="-122"/>
                <a:ea typeface="思源黑体 CN Normal" panose="020B0400000000000000" pitchFamily="34" charset="-122"/>
              </a:endParaRPr>
            </a:p>
          </p:txBody>
        </p:sp>
        <p:sp>
          <p:nvSpPr>
            <p:cNvPr id="23" name="Freeform 72"/>
            <p:cNvSpPr/>
            <p:nvPr/>
          </p:nvSpPr>
          <p:spPr bwMode="auto">
            <a:xfrm>
              <a:off x="3422743" y="1547307"/>
              <a:ext cx="76200" cy="73025"/>
            </a:xfrm>
            <a:custGeom>
              <a:avLst/>
              <a:gdLst>
                <a:gd name="T0" fmla="*/ 48 w 48"/>
                <a:gd name="T1" fmla="*/ 0 h 46"/>
                <a:gd name="T2" fmla="*/ 0 w 48"/>
                <a:gd name="T3" fmla="*/ 46 h 46"/>
                <a:gd name="T4" fmla="*/ 7 w 48"/>
                <a:gd name="T5" fmla="*/ 46 h 46"/>
                <a:gd name="T6" fmla="*/ 48 w 48"/>
                <a:gd name="T7" fmla="*/ 7 h 46"/>
                <a:gd name="T8" fmla="*/ 48 w 48"/>
                <a:gd name="T9" fmla="*/ 0 h 46"/>
              </a:gdLst>
              <a:ahLst/>
              <a:cxnLst>
                <a:cxn ang="0">
                  <a:pos x="T0" y="T1"/>
                </a:cxn>
                <a:cxn ang="0">
                  <a:pos x="T2" y="T3"/>
                </a:cxn>
                <a:cxn ang="0">
                  <a:pos x="T4" y="T5"/>
                </a:cxn>
                <a:cxn ang="0">
                  <a:pos x="T6" y="T7"/>
                </a:cxn>
                <a:cxn ang="0">
                  <a:pos x="T8" y="T9"/>
                </a:cxn>
              </a:cxnLst>
              <a:rect l="0" t="0" r="r" b="b"/>
              <a:pathLst>
                <a:path w="48" h="46">
                  <a:moveTo>
                    <a:pt x="48" y="0"/>
                  </a:moveTo>
                  <a:lnTo>
                    <a:pt x="0" y="46"/>
                  </a:lnTo>
                  <a:lnTo>
                    <a:pt x="7" y="46"/>
                  </a:lnTo>
                  <a:lnTo>
                    <a:pt x="48" y="7"/>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Normal" panose="020B0400000000000000" pitchFamily="34" charset="-122"/>
                <a:ea typeface="思源黑体 CN Normal" panose="020B0400000000000000" pitchFamily="34" charset="-122"/>
              </a:endParaRPr>
            </a:p>
          </p:txBody>
        </p:sp>
        <p:sp>
          <p:nvSpPr>
            <p:cNvPr id="24" name="Freeform 73"/>
            <p:cNvSpPr/>
            <p:nvPr/>
          </p:nvSpPr>
          <p:spPr bwMode="auto">
            <a:xfrm>
              <a:off x="3452906" y="1577470"/>
              <a:ext cx="46038" cy="42862"/>
            </a:xfrm>
            <a:custGeom>
              <a:avLst/>
              <a:gdLst>
                <a:gd name="T0" fmla="*/ 29 w 29"/>
                <a:gd name="T1" fmla="*/ 7 h 27"/>
                <a:gd name="T2" fmla="*/ 29 w 29"/>
                <a:gd name="T3" fmla="*/ 0 h 27"/>
                <a:gd name="T4" fmla="*/ 0 w 29"/>
                <a:gd name="T5" fmla="*/ 27 h 27"/>
                <a:gd name="T6" fmla="*/ 7 w 29"/>
                <a:gd name="T7" fmla="*/ 27 h 27"/>
                <a:gd name="T8" fmla="*/ 29 w 29"/>
                <a:gd name="T9" fmla="*/ 7 h 27"/>
              </a:gdLst>
              <a:ahLst/>
              <a:cxnLst>
                <a:cxn ang="0">
                  <a:pos x="T0" y="T1"/>
                </a:cxn>
                <a:cxn ang="0">
                  <a:pos x="T2" y="T3"/>
                </a:cxn>
                <a:cxn ang="0">
                  <a:pos x="T4" y="T5"/>
                </a:cxn>
                <a:cxn ang="0">
                  <a:pos x="T6" y="T7"/>
                </a:cxn>
                <a:cxn ang="0">
                  <a:pos x="T8" y="T9"/>
                </a:cxn>
              </a:cxnLst>
              <a:rect l="0" t="0" r="r" b="b"/>
              <a:pathLst>
                <a:path w="29" h="27">
                  <a:moveTo>
                    <a:pt x="29" y="7"/>
                  </a:moveTo>
                  <a:lnTo>
                    <a:pt x="29" y="0"/>
                  </a:lnTo>
                  <a:lnTo>
                    <a:pt x="0" y="27"/>
                  </a:lnTo>
                  <a:lnTo>
                    <a:pt x="7" y="27"/>
                  </a:lnTo>
                  <a:lnTo>
                    <a:pt x="2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Normal" panose="020B0400000000000000" pitchFamily="34" charset="-122"/>
                <a:ea typeface="思源黑体 CN Normal" panose="020B0400000000000000" pitchFamily="34" charset="-122"/>
              </a:endParaRPr>
            </a:p>
          </p:txBody>
        </p:sp>
        <p:sp>
          <p:nvSpPr>
            <p:cNvPr id="25" name="Oval 74"/>
            <p:cNvSpPr>
              <a:spLocks noChangeArrowheads="1"/>
            </p:cNvSpPr>
            <p:nvPr/>
          </p:nvSpPr>
          <p:spPr bwMode="auto">
            <a:xfrm>
              <a:off x="3190968" y="1569532"/>
              <a:ext cx="85725"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Normal" panose="020B0400000000000000" pitchFamily="34" charset="-122"/>
                <a:ea typeface="思源黑体 CN Normal" panose="020B0400000000000000" pitchFamily="34" charset="-122"/>
              </a:endParaRPr>
            </a:p>
          </p:txBody>
        </p:sp>
        <p:sp>
          <p:nvSpPr>
            <p:cNvPr id="26" name="Freeform 75"/>
            <p:cNvSpPr/>
            <p:nvPr/>
          </p:nvSpPr>
          <p:spPr bwMode="auto">
            <a:xfrm>
              <a:off x="3149693" y="1680657"/>
              <a:ext cx="258763" cy="317500"/>
            </a:xfrm>
            <a:custGeom>
              <a:avLst/>
              <a:gdLst>
                <a:gd name="T0" fmla="*/ 69 w 69"/>
                <a:gd name="T1" fmla="*/ 7 h 83"/>
                <a:gd name="T2" fmla="*/ 61 w 69"/>
                <a:gd name="T3" fmla="*/ 0 h 83"/>
                <a:gd name="T4" fmla="*/ 32 w 69"/>
                <a:gd name="T5" fmla="*/ 0 h 83"/>
                <a:gd name="T6" fmla="*/ 23 w 69"/>
                <a:gd name="T7" fmla="*/ 9 h 83"/>
                <a:gd name="T8" fmla="*/ 22 w 69"/>
                <a:gd name="T9" fmla="*/ 9 h 83"/>
                <a:gd name="T10" fmla="*/ 13 w 69"/>
                <a:gd name="T11" fmla="*/ 0 h 83"/>
                <a:gd name="T12" fmla="*/ 9 w 69"/>
                <a:gd name="T13" fmla="*/ 0 h 83"/>
                <a:gd name="T14" fmla="*/ 0 w 69"/>
                <a:gd name="T15" fmla="*/ 9 h 83"/>
                <a:gd name="T16" fmla="*/ 0 w 69"/>
                <a:gd name="T17" fmla="*/ 30 h 83"/>
                <a:gd name="T18" fmla="*/ 9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2" y="0"/>
                    <a:pt x="32" y="0"/>
                  </a:cubicBezTo>
                  <a:cubicBezTo>
                    <a:pt x="23" y="9"/>
                    <a:pt x="23" y="9"/>
                    <a:pt x="23" y="9"/>
                  </a:cubicBezTo>
                  <a:cubicBezTo>
                    <a:pt x="22" y="9"/>
                    <a:pt x="22" y="9"/>
                    <a:pt x="22" y="9"/>
                  </a:cubicBezTo>
                  <a:cubicBezTo>
                    <a:pt x="13" y="0"/>
                    <a:pt x="13" y="0"/>
                    <a:pt x="13" y="0"/>
                  </a:cubicBezTo>
                  <a:cubicBezTo>
                    <a:pt x="9" y="0"/>
                    <a:pt x="9" y="0"/>
                    <a:pt x="9" y="0"/>
                  </a:cubicBezTo>
                  <a:cubicBezTo>
                    <a:pt x="4" y="0"/>
                    <a:pt x="0" y="4"/>
                    <a:pt x="0" y="9"/>
                  </a:cubicBezTo>
                  <a:cubicBezTo>
                    <a:pt x="0" y="30"/>
                    <a:pt x="0" y="30"/>
                    <a:pt x="0" y="30"/>
                  </a:cubicBezTo>
                  <a:cubicBezTo>
                    <a:pt x="0" y="35"/>
                    <a:pt x="4" y="40"/>
                    <a:pt x="9" y="40"/>
                  </a:cubicBezTo>
                  <a:cubicBezTo>
                    <a:pt x="10" y="40"/>
                    <a:pt x="10" y="40"/>
                    <a:pt x="10" y="40"/>
                  </a:cubicBezTo>
                  <a:cubicBezTo>
                    <a:pt x="9" y="41"/>
                    <a:pt x="9" y="41"/>
                    <a:pt x="9" y="42"/>
                  </a:cubicBezTo>
                  <a:cubicBezTo>
                    <a:pt x="9" y="76"/>
                    <a:pt x="9" y="76"/>
                    <a:pt x="9" y="76"/>
                  </a:cubicBezTo>
                  <a:cubicBezTo>
                    <a:pt x="9" y="80"/>
                    <a:pt x="12" y="83"/>
                    <a:pt x="16" y="83"/>
                  </a:cubicBezTo>
                  <a:cubicBezTo>
                    <a:pt x="20" y="83"/>
                    <a:pt x="23" y="80"/>
                    <a:pt x="23" y="76"/>
                  </a:cubicBezTo>
                  <a:cubicBezTo>
                    <a:pt x="23" y="80"/>
                    <a:pt x="26" y="83"/>
                    <a:pt x="30" y="83"/>
                  </a:cubicBezTo>
                  <a:cubicBezTo>
                    <a:pt x="33" y="83"/>
                    <a:pt x="37" y="80"/>
                    <a:pt x="37" y="76"/>
                  </a:cubicBezTo>
                  <a:cubicBezTo>
                    <a:pt x="37" y="13"/>
                    <a:pt x="37" y="13"/>
                    <a:pt x="37" y="13"/>
                  </a:cubicBezTo>
                  <a:cubicBezTo>
                    <a:pt x="37" y="13"/>
                    <a:pt x="58" y="13"/>
                    <a:pt x="61" y="13"/>
                  </a:cubicBezTo>
                  <a:cubicBezTo>
                    <a:pt x="64" y="13"/>
                    <a:pt x="69" y="11"/>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Normal" panose="020B0400000000000000" pitchFamily="34" charset="-122"/>
                <a:ea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8"/>
          <p:cNvSpPr/>
          <p:nvPr/>
        </p:nvSpPr>
        <p:spPr>
          <a:xfrm>
            <a:off x="1588" y="0"/>
            <a:ext cx="4486184" cy="6858000"/>
          </a:xfrm>
          <a:prstGeom prst="rect">
            <a:avLst/>
          </a:prstGeom>
          <a:solidFill>
            <a:schemeClr val="bg1"/>
          </a:solidFill>
          <a:ln w="127000">
            <a:noFill/>
          </a:ln>
          <a:effectLst>
            <a:outerShdw blurRad="977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p>
        </p:txBody>
      </p:sp>
      <p:sp>
        <p:nvSpPr>
          <p:cNvPr id="12" name="TextBox 7"/>
          <p:cNvSpPr txBox="1"/>
          <p:nvPr/>
        </p:nvSpPr>
        <p:spPr>
          <a:xfrm>
            <a:off x="221330" y="2730481"/>
            <a:ext cx="4132306" cy="1500604"/>
          </a:xfrm>
          <a:prstGeom prst="rect">
            <a:avLst/>
          </a:prstGeom>
          <a:noFill/>
        </p:spPr>
        <p:txBody>
          <a:bodyPr wrap="square" rtlCol="0">
            <a:spAutoFit/>
          </a:bodyPr>
          <a:lstStyle/>
          <a:p>
            <a:pPr algn="l">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公司信贷的基本要素主要包括</a:t>
            </a:r>
            <a:r>
              <a:rPr lang="zh-CN" altLang="en-US" sz="1600" dirty="0">
                <a:solidFill>
                  <a:srgbClr val="FF0000"/>
                </a:solidFill>
                <a:latin typeface="微软雅黑" panose="020B0503020204020204" pitchFamily="34" charset="-122"/>
                <a:ea typeface="微软雅黑" panose="020B0503020204020204" pitchFamily="34" charset="-122"/>
              </a:rPr>
              <a:t>交易对象、</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信贷产品、信贷金额、信贷期限、贷款利率、</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还款方式、担保方式和约束条件</a:t>
            </a:r>
          </a:p>
        </p:txBody>
      </p:sp>
      <p:grpSp>
        <p:nvGrpSpPr>
          <p:cNvPr id="14" name="Group 13"/>
          <p:cNvGrpSpPr/>
          <p:nvPr/>
        </p:nvGrpSpPr>
        <p:grpSpPr>
          <a:xfrm>
            <a:off x="1" y="301326"/>
            <a:ext cx="12192000" cy="6556674"/>
            <a:chOff x="1" y="301326"/>
            <a:chExt cx="12192000" cy="6556674"/>
          </a:xfrm>
        </p:grpSpPr>
        <p:sp>
          <p:nvSpPr>
            <p:cNvPr id="15"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8"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文本框 18"/>
          <p:cNvSpPr txBox="1"/>
          <p:nvPr/>
        </p:nvSpPr>
        <p:spPr>
          <a:xfrm>
            <a:off x="4909051" y="802694"/>
            <a:ext cx="6965315" cy="4942507"/>
          </a:xfrm>
          <a:prstGeom prst="rect">
            <a:avLst/>
          </a:prstGeom>
          <a:noFill/>
        </p:spPr>
        <p:txBody>
          <a:bodyPr wrap="square" rtlCol="0">
            <a:spAutoFit/>
          </a:bodyPr>
          <a:lstStyle/>
          <a:p>
            <a:pPr algn="just">
              <a:lnSpc>
                <a:spcPct val="200000"/>
              </a:lnSpc>
            </a:pPr>
            <a:r>
              <a:rPr lang="zh-CN" altLang="en-US" sz="1600" dirty="0">
                <a:latin typeface="微软雅黑" panose="020B0503020204020204" pitchFamily="34" charset="-122"/>
                <a:ea typeface="微软雅黑" panose="020B0503020204020204" pitchFamily="34" charset="-122"/>
              </a:rPr>
              <a:t>交易对象：</a:t>
            </a:r>
            <a:r>
              <a:rPr lang="zh-CN" altLang="en-US" sz="1600" b="1" dirty="0">
                <a:solidFill>
                  <a:srgbClr val="FF0000"/>
                </a:solidFill>
                <a:latin typeface="微软雅黑" panose="020B0503020204020204" pitchFamily="34" charset="-122"/>
                <a:ea typeface="微软雅黑" panose="020B0503020204020204" pitchFamily="34" charset="-122"/>
              </a:rPr>
              <a:t>银行</a:t>
            </a:r>
            <a:endParaRPr lang="zh-CN" altLang="en-US" sz="1600" dirty="0">
              <a:latin typeface="微软雅黑" panose="020B0503020204020204" pitchFamily="34" charset="-122"/>
              <a:ea typeface="微软雅黑" panose="020B0503020204020204" pitchFamily="34" charset="-122"/>
            </a:endParaRPr>
          </a:p>
          <a:p>
            <a:pPr algn="just">
              <a:lnSpc>
                <a:spcPct val="200000"/>
              </a:lnSpc>
            </a:pPr>
            <a:r>
              <a:rPr lang="zh-CN" altLang="en-US" sz="1600" dirty="0">
                <a:latin typeface="微软雅黑" panose="020B0503020204020204" pitchFamily="34" charset="-122"/>
                <a:ea typeface="微软雅黑" panose="020B0503020204020204" pitchFamily="34" charset="-122"/>
              </a:rPr>
              <a:t>关于5大类银行基本知识</a:t>
            </a:r>
          </a:p>
          <a:p>
            <a:pPr algn="just">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国有6大行：</a:t>
            </a:r>
            <a:r>
              <a:rPr lang="zh-CN" altLang="en-US" sz="1600" dirty="0">
                <a:latin typeface="微软雅黑" panose="020B0503020204020204" pitchFamily="34" charset="-122"/>
                <a:ea typeface="微软雅黑" panose="020B0503020204020204" pitchFamily="34" charset="-122"/>
              </a:rPr>
              <a:t>国有银行，即国家拥有的银行，是指由国家（财政部、中央</a:t>
            </a:r>
          </a:p>
          <a:p>
            <a:pPr algn="just">
              <a:lnSpc>
                <a:spcPct val="200000"/>
              </a:lnSpc>
            </a:pPr>
            <a:r>
              <a:rPr lang="zh-CN" altLang="en-US" sz="1600" dirty="0">
                <a:latin typeface="微软雅黑" panose="020B0503020204020204" pitchFamily="34" charset="-122"/>
                <a:ea typeface="微软雅黑" panose="020B0503020204020204" pitchFamily="34" charset="-122"/>
              </a:rPr>
              <a:t>汇金公司） 直接管控的大型银行。比如：中国工商银行、中国农业银行、</a:t>
            </a:r>
          </a:p>
          <a:p>
            <a:pPr algn="just">
              <a:lnSpc>
                <a:spcPct val="200000"/>
              </a:lnSpc>
            </a:pPr>
            <a:r>
              <a:rPr lang="zh-CN" altLang="en-US" sz="1600" dirty="0">
                <a:latin typeface="微软雅黑" panose="020B0503020204020204" pitchFamily="34" charset="-122"/>
                <a:ea typeface="微软雅黑" panose="020B0503020204020204" pitchFamily="34" charset="-122"/>
              </a:rPr>
              <a:t>中国银行、中国建设银行、交通银行、中国邮政储蓄银行。</a:t>
            </a:r>
            <a:endParaRPr lang="en-US" altLang="zh-CN" sz="1600" dirty="0">
              <a:latin typeface="微软雅黑" panose="020B0503020204020204" pitchFamily="34" charset="-122"/>
              <a:ea typeface="微软雅黑" panose="020B0503020204020204" pitchFamily="34" charset="-122"/>
            </a:endParaRPr>
          </a:p>
          <a:p>
            <a:pPr algn="just">
              <a:lnSpc>
                <a:spcPct val="200000"/>
              </a:lnSpc>
            </a:pPr>
            <a:endParaRPr lang="zh-CN" altLang="en-US" sz="1600" dirty="0">
              <a:latin typeface="微软雅黑" panose="020B0503020204020204" pitchFamily="34" charset="-122"/>
              <a:ea typeface="微软雅黑" panose="020B0503020204020204" pitchFamily="34" charset="-122"/>
            </a:endParaRPr>
          </a:p>
          <a:p>
            <a:pPr algn="just">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股份制商业银行：</a:t>
            </a:r>
            <a:r>
              <a:rPr lang="zh-CN" altLang="en-US" sz="1600" dirty="0">
                <a:latin typeface="微软雅黑" panose="020B0503020204020204" pitchFamily="34" charset="-122"/>
                <a:ea typeface="微软雅黑" panose="020B0503020204020204" pitchFamily="34" charset="-122"/>
              </a:rPr>
              <a:t>由国资委和地方政府联合出资的股份制商业银行。比</a:t>
            </a:r>
          </a:p>
          <a:p>
            <a:pPr algn="just">
              <a:lnSpc>
                <a:spcPct val="200000"/>
              </a:lnSpc>
            </a:pPr>
            <a:r>
              <a:rPr lang="zh-CN" altLang="en-US" sz="1600" dirty="0">
                <a:latin typeface="微软雅黑" panose="020B0503020204020204" pitchFamily="34" charset="-122"/>
                <a:ea typeface="微软雅黑" panose="020B0503020204020204" pitchFamily="34" charset="-122"/>
              </a:rPr>
              <a:t>如：招商银行、上海浦发银行、中信银行、中国光大银行、华夏银行、中</a:t>
            </a:r>
          </a:p>
          <a:p>
            <a:pPr algn="just">
              <a:lnSpc>
                <a:spcPct val="200000"/>
              </a:lnSpc>
            </a:pPr>
            <a:r>
              <a:rPr lang="zh-CN" altLang="en-US" sz="1600" dirty="0">
                <a:latin typeface="微软雅黑" panose="020B0503020204020204" pitchFamily="34" charset="-122"/>
                <a:ea typeface="微软雅黑" panose="020B0503020204020204" pitchFamily="34" charset="-122"/>
              </a:rPr>
              <a:t>国民生银行、广发银行、兴业银行、平安银行、恒丰银行、浙商银行、渤</a:t>
            </a:r>
          </a:p>
          <a:p>
            <a:pPr algn="just">
              <a:lnSpc>
                <a:spcPct val="200000"/>
              </a:lnSpc>
            </a:pPr>
            <a:r>
              <a:rPr lang="zh-CN" altLang="en-US" sz="1600" dirty="0">
                <a:latin typeface="微软雅黑" panose="020B0503020204020204" pitchFamily="34" charset="-122"/>
                <a:ea typeface="微软雅黑" panose="020B0503020204020204" pitchFamily="34" charset="-122"/>
              </a:rPr>
              <a:t>海银行。</a:t>
            </a:r>
          </a:p>
        </p:txBody>
      </p:sp>
      <p:sp>
        <p:nvSpPr>
          <p:cNvPr id="13" name="Rectangle 18"/>
          <p:cNvSpPr/>
          <p:nvPr/>
        </p:nvSpPr>
        <p:spPr>
          <a:xfrm>
            <a:off x="1009860" y="402584"/>
            <a:ext cx="4519295"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公司信贷的基本要素</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8"/>
          <p:cNvSpPr/>
          <p:nvPr/>
        </p:nvSpPr>
        <p:spPr>
          <a:xfrm>
            <a:off x="1588" y="0"/>
            <a:ext cx="4486184" cy="6858000"/>
          </a:xfrm>
          <a:prstGeom prst="rect">
            <a:avLst/>
          </a:prstGeom>
          <a:solidFill>
            <a:schemeClr val="bg1"/>
          </a:solidFill>
          <a:ln w="127000">
            <a:noFill/>
          </a:ln>
          <a:effectLst>
            <a:outerShdw blurRad="977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p>
        </p:txBody>
      </p:sp>
      <p:sp>
        <p:nvSpPr>
          <p:cNvPr id="12" name="TextBox 7"/>
          <p:cNvSpPr txBox="1"/>
          <p:nvPr/>
        </p:nvSpPr>
        <p:spPr>
          <a:xfrm>
            <a:off x="221330" y="2730481"/>
            <a:ext cx="4132306" cy="1500604"/>
          </a:xfrm>
          <a:prstGeom prst="rect">
            <a:avLst/>
          </a:prstGeom>
          <a:noFill/>
        </p:spPr>
        <p:txBody>
          <a:bodyPr wrap="square" rtlCol="0">
            <a:spAutoFit/>
          </a:bodyPr>
          <a:lstStyle/>
          <a:p>
            <a:pPr algn="l">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公司信贷的基本要素主要包括</a:t>
            </a:r>
            <a:r>
              <a:rPr lang="zh-CN" altLang="en-US" sz="1600" dirty="0">
                <a:solidFill>
                  <a:srgbClr val="FF0000"/>
                </a:solidFill>
                <a:latin typeface="微软雅黑" panose="020B0503020204020204" pitchFamily="34" charset="-122"/>
                <a:ea typeface="微软雅黑" panose="020B0503020204020204" pitchFamily="34" charset="-122"/>
              </a:rPr>
              <a:t>交易对象、</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信贷产品、信贷金额、信贷期限、贷款利率、</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还款方式、担保方式和约束条件</a:t>
            </a:r>
          </a:p>
        </p:txBody>
      </p:sp>
      <p:grpSp>
        <p:nvGrpSpPr>
          <p:cNvPr id="14" name="Group 13"/>
          <p:cNvGrpSpPr/>
          <p:nvPr/>
        </p:nvGrpSpPr>
        <p:grpSpPr>
          <a:xfrm>
            <a:off x="1" y="301326"/>
            <a:ext cx="12192000" cy="6556674"/>
            <a:chOff x="1" y="301326"/>
            <a:chExt cx="12192000" cy="6556674"/>
          </a:xfrm>
        </p:grpSpPr>
        <p:sp>
          <p:nvSpPr>
            <p:cNvPr id="15"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8"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文本框 18"/>
          <p:cNvSpPr txBox="1"/>
          <p:nvPr/>
        </p:nvSpPr>
        <p:spPr>
          <a:xfrm>
            <a:off x="4931797" y="1053305"/>
            <a:ext cx="6965315" cy="4450064"/>
          </a:xfrm>
          <a:prstGeom prst="rect">
            <a:avLst/>
          </a:prstGeom>
          <a:noFill/>
        </p:spPr>
        <p:txBody>
          <a:bodyPr wrap="square" rtlCol="0">
            <a:spAutoFit/>
          </a:bodyPr>
          <a:lstStyle/>
          <a:p>
            <a:pPr algn="l">
              <a:lnSpc>
                <a:spcPct val="200000"/>
              </a:lnSpc>
            </a:pPr>
            <a:r>
              <a:rPr lang="zh-CN" altLang="en-US" sz="1600" dirty="0">
                <a:latin typeface="微软雅黑" panose="020B0503020204020204" pitchFamily="34" charset="-122"/>
                <a:ea typeface="微软雅黑" panose="020B0503020204020204" pitchFamily="34" charset="-122"/>
              </a:rPr>
              <a:t>交易对象：</a:t>
            </a:r>
            <a:r>
              <a:rPr lang="zh-CN" altLang="en-US" sz="1600" b="1" dirty="0">
                <a:solidFill>
                  <a:srgbClr val="FF0000"/>
                </a:solidFill>
                <a:latin typeface="微软雅黑" panose="020B0503020204020204" pitchFamily="34" charset="-122"/>
                <a:ea typeface="微软雅黑" panose="020B0503020204020204" pitchFamily="34" charset="-122"/>
              </a:rPr>
              <a:t>银行</a:t>
            </a:r>
            <a:endParaRPr lang="zh-CN" altLang="en-US" sz="1600" dirty="0">
              <a:latin typeface="微软雅黑" panose="020B0503020204020204" pitchFamily="34" charset="-122"/>
              <a:ea typeface="微软雅黑" panose="020B0503020204020204" pitchFamily="34" charset="-122"/>
            </a:endParaRP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区域性商业银行：</a:t>
            </a:r>
            <a:r>
              <a:rPr lang="zh-CN" altLang="en-US" sz="1600" dirty="0">
                <a:latin typeface="微软雅黑" panose="020B0503020204020204" pitchFamily="34" charset="-122"/>
                <a:ea typeface="微软雅黑" panose="020B0503020204020204" pitchFamily="34" charset="-122"/>
              </a:rPr>
              <a:t>城市商业银行是在中国特殊历史条件下形成的，是中央</a:t>
            </a:r>
          </a:p>
          <a:p>
            <a:pPr algn="l">
              <a:lnSpc>
                <a:spcPct val="200000"/>
              </a:lnSpc>
            </a:pPr>
            <a:r>
              <a:rPr lang="zh-CN" altLang="en-US" sz="1600" dirty="0">
                <a:latin typeface="微软雅黑" panose="020B0503020204020204" pitchFamily="34" charset="-122"/>
                <a:ea typeface="微软雅黑" panose="020B0503020204020204" pitchFamily="34" charset="-122"/>
              </a:rPr>
              <a:t>金融主管部门整肃城市信用社、化解地方金融风险的产物。比如：北京银</a:t>
            </a:r>
          </a:p>
          <a:p>
            <a:pPr algn="l">
              <a:lnSpc>
                <a:spcPct val="200000"/>
              </a:lnSpc>
            </a:pPr>
            <a:r>
              <a:rPr lang="zh-CN" altLang="en-US" sz="1600" dirty="0">
                <a:latin typeface="微软雅黑" panose="020B0503020204020204" pitchFamily="34" charset="-122"/>
                <a:ea typeface="微软雅黑" panose="020B0503020204020204" pitchFamily="34" charset="-122"/>
              </a:rPr>
              <a:t>行、天津银行、河北银行、江苏银行、厦门国际银行、湖北银行、四川银</a:t>
            </a:r>
          </a:p>
          <a:p>
            <a:pPr algn="l">
              <a:lnSpc>
                <a:spcPct val="200000"/>
              </a:lnSpc>
            </a:pPr>
            <a:r>
              <a:rPr lang="zh-CN" altLang="en-US" sz="1600" dirty="0">
                <a:latin typeface="微软雅黑" panose="020B0503020204020204" pitchFamily="34" charset="-122"/>
                <a:ea typeface="微软雅黑" panose="020B0503020204020204" pitchFamily="34" charset="-122"/>
              </a:rPr>
              <a:t>行、西安银行、海南银行等等。</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农村商业银行：</a:t>
            </a:r>
            <a:r>
              <a:rPr lang="zh-CN" altLang="en-US" sz="1600" dirty="0">
                <a:latin typeface="微软雅黑" panose="020B0503020204020204" pitchFamily="34" charset="-122"/>
                <a:ea typeface="微软雅黑" panose="020B0503020204020204" pitchFamily="34" charset="-122"/>
              </a:rPr>
              <a:t>简称：农商银行，是由辖内农民、农村工商户、企业法人</a:t>
            </a:r>
          </a:p>
          <a:p>
            <a:pPr algn="l">
              <a:lnSpc>
                <a:spcPct val="200000"/>
              </a:lnSpc>
            </a:pPr>
            <a:r>
              <a:rPr lang="zh-CN" altLang="en-US" sz="1600" dirty="0">
                <a:latin typeface="微软雅黑" panose="020B0503020204020204" pitchFamily="34" charset="-122"/>
                <a:ea typeface="微软雅黑" panose="020B0503020204020204" pitchFamily="34" charset="-122"/>
              </a:rPr>
              <a:t>和其他经济组织共同入股组成的股份制的地方性金融机构。比如：北京农</a:t>
            </a:r>
          </a:p>
          <a:p>
            <a:pPr algn="l">
              <a:lnSpc>
                <a:spcPct val="200000"/>
              </a:lnSpc>
            </a:pPr>
            <a:r>
              <a:rPr lang="zh-CN" altLang="en-US" sz="1600" dirty="0">
                <a:latin typeface="微软雅黑" panose="020B0503020204020204" pitchFamily="34" charset="-122"/>
                <a:ea typeface="微软雅黑" panose="020B0503020204020204" pitchFamily="34" charset="-122"/>
              </a:rPr>
              <a:t>商银行、上海农商银行、天津农商银行、广州农商银行武汉农商银行、长</a:t>
            </a:r>
          </a:p>
          <a:p>
            <a:pPr algn="l">
              <a:lnSpc>
                <a:spcPct val="200000"/>
              </a:lnSpc>
            </a:pPr>
            <a:r>
              <a:rPr lang="zh-CN" altLang="en-US" sz="1600" dirty="0">
                <a:latin typeface="微软雅黑" panose="020B0503020204020204" pitchFamily="34" charset="-122"/>
                <a:ea typeface="微软雅黑" panose="020B0503020204020204" pitchFamily="34" charset="-122"/>
              </a:rPr>
              <a:t>春农村商业银行等等。</a:t>
            </a:r>
          </a:p>
        </p:txBody>
      </p:sp>
      <p:sp>
        <p:nvSpPr>
          <p:cNvPr id="10" name="Rectangle 18"/>
          <p:cNvSpPr/>
          <p:nvPr/>
        </p:nvSpPr>
        <p:spPr>
          <a:xfrm>
            <a:off x="1009860" y="402584"/>
            <a:ext cx="4519295"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公司信贷的基本要素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8"/>
          <p:cNvSpPr/>
          <p:nvPr/>
        </p:nvSpPr>
        <p:spPr>
          <a:xfrm>
            <a:off x="1588" y="0"/>
            <a:ext cx="4486184" cy="6858000"/>
          </a:xfrm>
          <a:prstGeom prst="rect">
            <a:avLst/>
          </a:prstGeom>
          <a:solidFill>
            <a:schemeClr val="bg1"/>
          </a:solidFill>
          <a:ln w="127000">
            <a:noFill/>
          </a:ln>
          <a:effectLst>
            <a:outerShdw blurRad="977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p>
        </p:txBody>
      </p:sp>
      <p:sp>
        <p:nvSpPr>
          <p:cNvPr id="12" name="TextBox 7"/>
          <p:cNvSpPr txBox="1"/>
          <p:nvPr/>
        </p:nvSpPr>
        <p:spPr>
          <a:xfrm>
            <a:off x="221330" y="2730481"/>
            <a:ext cx="4132306" cy="1500604"/>
          </a:xfrm>
          <a:prstGeom prst="rect">
            <a:avLst/>
          </a:prstGeom>
          <a:noFill/>
        </p:spPr>
        <p:txBody>
          <a:bodyPr wrap="square" rtlCol="0">
            <a:spAutoFit/>
          </a:bodyPr>
          <a:lstStyle/>
          <a:p>
            <a:pPr algn="l">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公司信贷的基本要素主要包括</a:t>
            </a:r>
            <a:r>
              <a:rPr lang="zh-CN" altLang="en-US" sz="1600" dirty="0">
                <a:solidFill>
                  <a:srgbClr val="FF0000"/>
                </a:solidFill>
                <a:latin typeface="微软雅黑" panose="020B0503020204020204" pitchFamily="34" charset="-122"/>
                <a:ea typeface="微软雅黑" panose="020B0503020204020204" pitchFamily="34" charset="-122"/>
              </a:rPr>
              <a:t>交易对象、</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信贷产品、信贷金额、信贷期限、贷款利率、</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还款方式、担保方式和约束条件</a:t>
            </a:r>
          </a:p>
        </p:txBody>
      </p:sp>
      <p:grpSp>
        <p:nvGrpSpPr>
          <p:cNvPr id="14" name="Group 13"/>
          <p:cNvGrpSpPr/>
          <p:nvPr/>
        </p:nvGrpSpPr>
        <p:grpSpPr>
          <a:xfrm>
            <a:off x="1" y="301326"/>
            <a:ext cx="12192000" cy="6556674"/>
            <a:chOff x="1" y="301326"/>
            <a:chExt cx="12192000" cy="6556674"/>
          </a:xfrm>
        </p:grpSpPr>
        <p:sp>
          <p:nvSpPr>
            <p:cNvPr id="15"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8"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文本框 18"/>
          <p:cNvSpPr txBox="1"/>
          <p:nvPr/>
        </p:nvSpPr>
        <p:spPr>
          <a:xfrm>
            <a:off x="4950763" y="1673439"/>
            <a:ext cx="6965315" cy="2480294"/>
          </a:xfrm>
          <a:prstGeom prst="rect">
            <a:avLst/>
          </a:prstGeom>
          <a:noFill/>
        </p:spPr>
        <p:txBody>
          <a:bodyPr wrap="square" rtlCol="0">
            <a:spAutoFit/>
          </a:bodyPr>
          <a:lstStyle/>
          <a:p>
            <a:pPr algn="l">
              <a:lnSpc>
                <a:spcPct val="200000"/>
              </a:lnSpc>
            </a:pPr>
            <a:r>
              <a:rPr lang="zh-CN" altLang="en-US" sz="1600" dirty="0">
                <a:latin typeface="微软雅黑" panose="020B0503020204020204" pitchFamily="34" charset="-122"/>
                <a:ea typeface="微软雅黑" panose="020B0503020204020204" pitchFamily="34" charset="-122"/>
              </a:rPr>
              <a:t>交易对象：</a:t>
            </a:r>
            <a:r>
              <a:rPr lang="zh-CN" altLang="en-US" sz="1600" b="1" dirty="0">
                <a:solidFill>
                  <a:srgbClr val="FF0000"/>
                </a:solidFill>
                <a:latin typeface="微软雅黑" panose="020B0503020204020204" pitchFamily="34" charset="-122"/>
                <a:ea typeface="微软雅黑" panose="020B0503020204020204" pitchFamily="34" charset="-122"/>
              </a:rPr>
              <a:t>银行</a:t>
            </a:r>
            <a:endParaRPr lang="zh-CN" altLang="en-US" sz="1600" dirty="0">
              <a:latin typeface="微软雅黑" panose="020B0503020204020204" pitchFamily="34" charset="-122"/>
              <a:ea typeface="微软雅黑" panose="020B0503020204020204" pitchFamily="34" charset="-122"/>
            </a:endParaRP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互联网银行：</a:t>
            </a:r>
            <a:r>
              <a:rPr lang="zh-CN" altLang="en-US" sz="1600" dirty="0">
                <a:latin typeface="微软雅黑" panose="020B0503020204020204" pitchFamily="34" charset="-122"/>
                <a:ea typeface="微软雅黑" panose="020B0503020204020204" pitchFamily="34" charset="-122"/>
              </a:rPr>
              <a:t>是指借助现代数字通信、互联网、移动通信及物联网技术。</a:t>
            </a:r>
          </a:p>
          <a:p>
            <a:pPr algn="l">
              <a:lnSpc>
                <a:spcPct val="200000"/>
              </a:lnSpc>
            </a:pPr>
            <a:r>
              <a:rPr lang="zh-CN" altLang="en-US" sz="1600" dirty="0">
                <a:latin typeface="微软雅黑" panose="020B0503020204020204" pitchFamily="34" charset="-122"/>
                <a:ea typeface="微软雅黑" panose="020B0503020204020204" pitchFamily="34" charset="-122"/>
              </a:rPr>
              <a:t>互联网银行可以吸收存款，可以发放贷款，可以做结算支付。比如：江苏</a:t>
            </a:r>
          </a:p>
          <a:p>
            <a:pPr algn="l">
              <a:lnSpc>
                <a:spcPct val="200000"/>
              </a:lnSpc>
            </a:pPr>
            <a:r>
              <a:rPr lang="zh-CN" altLang="en-US" sz="1600" dirty="0">
                <a:latin typeface="微软雅黑" panose="020B0503020204020204" pitchFamily="34" charset="-122"/>
                <a:ea typeface="微软雅黑" panose="020B0503020204020204" pitchFamily="34" charset="-122"/>
              </a:rPr>
              <a:t>苏宁银行、微众银行、网商银行、新网银行、亿联银行、众邦银行、中关</a:t>
            </a:r>
          </a:p>
          <a:p>
            <a:pPr algn="l">
              <a:lnSpc>
                <a:spcPct val="200000"/>
              </a:lnSpc>
            </a:pPr>
            <a:r>
              <a:rPr lang="zh-CN" altLang="en-US" sz="1600" dirty="0">
                <a:latin typeface="微软雅黑" panose="020B0503020204020204" pitchFamily="34" charset="-122"/>
                <a:ea typeface="微软雅黑" panose="020B0503020204020204" pitchFamily="34" charset="-122"/>
              </a:rPr>
              <a:t>村银行、福建华通银行</a:t>
            </a:r>
          </a:p>
        </p:txBody>
      </p:sp>
      <p:sp>
        <p:nvSpPr>
          <p:cNvPr id="10" name="Rectangle 18"/>
          <p:cNvSpPr/>
          <p:nvPr/>
        </p:nvSpPr>
        <p:spPr>
          <a:xfrm>
            <a:off x="1009860" y="402584"/>
            <a:ext cx="4519295"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公司信贷的基本要素</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8"/>
          <p:cNvSpPr/>
          <p:nvPr/>
        </p:nvSpPr>
        <p:spPr>
          <a:xfrm>
            <a:off x="1588" y="0"/>
            <a:ext cx="4486184" cy="6858000"/>
          </a:xfrm>
          <a:prstGeom prst="rect">
            <a:avLst/>
          </a:prstGeom>
          <a:solidFill>
            <a:schemeClr val="bg1"/>
          </a:solidFill>
          <a:ln w="127000">
            <a:noFill/>
          </a:ln>
          <a:effectLst>
            <a:outerShdw blurRad="9779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50"/>
          </a:p>
        </p:txBody>
      </p:sp>
      <p:grpSp>
        <p:nvGrpSpPr>
          <p:cNvPr id="14" name="Group 13"/>
          <p:cNvGrpSpPr/>
          <p:nvPr/>
        </p:nvGrpSpPr>
        <p:grpSpPr>
          <a:xfrm>
            <a:off x="1" y="301326"/>
            <a:ext cx="12192000" cy="6556674"/>
            <a:chOff x="1" y="301326"/>
            <a:chExt cx="12192000" cy="6556674"/>
          </a:xfrm>
        </p:grpSpPr>
        <p:sp>
          <p:nvSpPr>
            <p:cNvPr id="15"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8"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文本框 18"/>
          <p:cNvSpPr txBox="1"/>
          <p:nvPr/>
        </p:nvSpPr>
        <p:spPr>
          <a:xfrm>
            <a:off x="4715795" y="802694"/>
            <a:ext cx="7254875" cy="4850174"/>
          </a:xfrm>
          <a:prstGeom prst="rect">
            <a:avLst/>
          </a:prstGeom>
          <a:noFill/>
        </p:spPr>
        <p:txBody>
          <a:bodyPr wrap="square" rtlCol="0">
            <a:spAutoFit/>
          </a:bodyPr>
          <a:lstStyle/>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交易对象：</a:t>
            </a:r>
            <a:r>
              <a:rPr lang="zh-CN" altLang="en-US" sz="1600" b="1" dirty="0">
                <a:solidFill>
                  <a:srgbClr val="FF0000"/>
                </a:solidFill>
                <a:latin typeface="微软雅黑" panose="020B0503020204020204" pitchFamily="34" charset="-122"/>
                <a:ea typeface="微软雅黑" panose="020B0503020204020204" pitchFamily="34" charset="-122"/>
                <a:cs typeface="黑体" panose="02010609060101010101" charset="-122"/>
              </a:rPr>
              <a:t>信贷产品</a:t>
            </a:r>
            <a:endParaRPr lang="zh-CN" altLang="en-US" sz="1600" dirty="0">
              <a:latin typeface="微软雅黑" panose="020B0503020204020204" pitchFamily="34" charset="-122"/>
              <a:ea typeface="微软雅黑" panose="020B0503020204020204" pitchFamily="34" charset="-122"/>
              <a:cs typeface="黑体" panose="02010609060101010101" charset="-122"/>
            </a:endParaRP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信贷产品是指特定查要素组合下的信贷服务品种，主要包括贷款、承兑、保函、信用证等。</a:t>
            </a:r>
          </a:p>
          <a:p>
            <a:pPr algn="l">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cs typeface="黑体" panose="02010609060101010101" charset="-122"/>
              </a:rPr>
              <a:t>传统贷款</a:t>
            </a:r>
            <a:r>
              <a:rPr lang="zh-CN" altLang="en-US" sz="1600" dirty="0">
                <a:latin typeface="微软雅黑" panose="020B0503020204020204" pitchFamily="34" charset="-122"/>
                <a:ea typeface="微软雅黑" panose="020B0503020204020204" pitchFamily="34" charset="-122"/>
                <a:cs typeface="黑体" panose="02010609060101010101" charset="-122"/>
              </a:rPr>
              <a:t>（也叫线下贷款，指通过银行等，在实际生活中提交贷款申请）</a:t>
            </a:r>
          </a:p>
          <a:p>
            <a:pPr algn="l">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cs typeface="黑体" panose="02010609060101010101" charset="-122"/>
              </a:rPr>
              <a:t>网上贷款</a:t>
            </a:r>
            <a:r>
              <a:rPr lang="zh-CN" altLang="en-US" sz="1600" dirty="0">
                <a:latin typeface="微软雅黑" panose="020B0503020204020204" pitchFamily="34" charset="-122"/>
                <a:ea typeface="微软雅黑" panose="020B0503020204020204" pitchFamily="34" charset="-122"/>
                <a:cs typeface="黑体" panose="02010609060101010101" charset="-122"/>
              </a:rPr>
              <a:t>（也叫在线贷款，指在网上进行贷款提交申请）即P2P金融贷款。</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P2P的建立就是为筹资者和投资者之间而生。与传统的贷款相比，互联网金融可以避免非法集资、坏账、跑路等风险，且互联网金融没有固定的投资群体，可以有效的解决平台运营安全性，保障投资人的利益</a:t>
            </a:r>
          </a:p>
          <a:p>
            <a:pPr algn="l">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cs typeface="黑体" panose="02010609060101010101" charset="-122"/>
              </a:rPr>
              <a:t>手机移动贷款</a:t>
            </a:r>
            <a:r>
              <a:rPr lang="zh-CN" altLang="en-US" sz="1600" dirty="0">
                <a:latin typeface="微软雅黑" panose="020B0503020204020204" pitchFamily="34" charset="-122"/>
                <a:ea typeface="微软雅黑" panose="020B0503020204020204" pitchFamily="34" charset="-122"/>
                <a:cs typeface="黑体" panose="02010609060101010101" charset="-122"/>
              </a:rPr>
              <a:t>（指通过手机贷APP提交贷款申请，随时随地、灵活便捷）</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什么叫做税贷：</a:t>
            </a:r>
            <a:r>
              <a:rPr lang="zh-CN" altLang="en-US" sz="1600" dirty="0">
                <a:latin typeface="微软雅黑" panose="020B0503020204020204" pitchFamily="34" charset="-122"/>
                <a:ea typeface="微软雅黑" panose="020B0503020204020204" pitchFamily="34" charset="-122"/>
                <a:cs typeface="黑体" panose="02010609060101010101" charset="-122"/>
                <a:sym typeface="+mn-ea"/>
              </a:rPr>
              <a:t>通过线上的产品风控模型结合</a:t>
            </a:r>
            <a:r>
              <a:rPr lang="zh-CN" altLang="en-US" sz="1600" dirty="0">
                <a:latin typeface="微软雅黑" panose="020B0503020204020204" pitchFamily="34" charset="-122"/>
                <a:ea typeface="微软雅黑" panose="020B0503020204020204" pitchFamily="34" charset="-122"/>
                <a:cs typeface="黑体" panose="02010609060101010101" charset="-122"/>
              </a:rPr>
              <a:t>贷款人企业向税务局每月缴纳的缴税金额，按照相应的放大倍数进行放大申请的一类贷款。</a:t>
            </a:r>
          </a:p>
          <a:p>
            <a:pPr algn="l">
              <a:lnSpc>
                <a:spcPct val="150000"/>
              </a:lnSpc>
            </a:pPr>
            <a:r>
              <a:rPr lang="zh-CN" altLang="en-US" sz="1600" dirty="0">
                <a:latin typeface="微软雅黑" panose="020B0503020204020204" pitchFamily="34" charset="-122"/>
                <a:ea typeface="微软雅黑" panose="020B0503020204020204" pitchFamily="34" charset="-122"/>
                <a:cs typeface="黑体" panose="02010609060101010101" charset="-122"/>
              </a:rPr>
              <a:t>什么叫做票贷：</a:t>
            </a:r>
            <a:r>
              <a:rPr lang="zh-CN" altLang="en-US" sz="1600" dirty="0">
                <a:latin typeface="微软雅黑" panose="020B0503020204020204" pitchFamily="34" charset="-122"/>
                <a:ea typeface="微软雅黑" panose="020B0503020204020204" pitchFamily="34" charset="-122"/>
                <a:cs typeface="黑体" panose="02010609060101010101" charset="-122"/>
                <a:sym typeface="+mn-ea"/>
              </a:rPr>
              <a:t>通过线上的产品风控模型结合</a:t>
            </a:r>
            <a:r>
              <a:rPr lang="zh-CN" altLang="en-US" sz="1600" dirty="0">
                <a:latin typeface="微软雅黑" panose="020B0503020204020204" pitchFamily="34" charset="-122"/>
                <a:ea typeface="微软雅黑" panose="020B0503020204020204" pitchFamily="34" charset="-122"/>
                <a:cs typeface="黑体" panose="02010609060101010101" charset="-122"/>
              </a:rPr>
              <a:t>贷款人企业每年开具的增值税开票金额大小确定贷款额度。</a:t>
            </a:r>
          </a:p>
        </p:txBody>
      </p:sp>
      <p:sp>
        <p:nvSpPr>
          <p:cNvPr id="13" name="TextBox 7"/>
          <p:cNvSpPr txBox="1"/>
          <p:nvPr/>
        </p:nvSpPr>
        <p:spPr>
          <a:xfrm>
            <a:off x="221330" y="2730481"/>
            <a:ext cx="4132306" cy="1500604"/>
          </a:xfrm>
          <a:prstGeom prst="rect">
            <a:avLst/>
          </a:prstGeom>
          <a:noFill/>
        </p:spPr>
        <p:txBody>
          <a:bodyPr wrap="square" rtlCol="0">
            <a:spAutoFit/>
          </a:bodyPr>
          <a:lstStyle/>
          <a:p>
            <a:pPr algn="l">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公司信贷的基本要素主要包括</a:t>
            </a:r>
            <a:r>
              <a:rPr lang="zh-CN" altLang="en-US" sz="1600" dirty="0">
                <a:solidFill>
                  <a:srgbClr val="FF0000"/>
                </a:solidFill>
                <a:latin typeface="微软雅黑" panose="020B0503020204020204" pitchFamily="34" charset="-122"/>
                <a:ea typeface="微软雅黑" panose="020B0503020204020204" pitchFamily="34" charset="-122"/>
              </a:rPr>
              <a:t>交易对象、</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信贷产品、信贷金额、信贷期限、贷款利率、</a:t>
            </a:r>
          </a:p>
          <a:p>
            <a:pPr algn="l">
              <a:lnSpc>
                <a:spcPct val="200000"/>
              </a:lnSpc>
            </a:pPr>
            <a:r>
              <a:rPr lang="zh-CN" altLang="en-US" sz="1600" dirty="0">
                <a:solidFill>
                  <a:srgbClr val="FF0000"/>
                </a:solidFill>
                <a:latin typeface="微软雅黑" panose="020B0503020204020204" pitchFamily="34" charset="-122"/>
                <a:ea typeface="微软雅黑" panose="020B0503020204020204" pitchFamily="34" charset="-122"/>
              </a:rPr>
              <a:t>还款方式、担保方式和约束条件</a:t>
            </a:r>
          </a:p>
        </p:txBody>
      </p:sp>
      <p:sp>
        <p:nvSpPr>
          <p:cNvPr id="20" name="Rectangle 18"/>
          <p:cNvSpPr/>
          <p:nvPr/>
        </p:nvSpPr>
        <p:spPr>
          <a:xfrm>
            <a:off x="1009860" y="402584"/>
            <a:ext cx="4519295" cy="400110"/>
          </a:xfrm>
          <a:prstGeom prst="rect">
            <a:avLst/>
          </a:prstGeom>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sym typeface="+mn-ea"/>
              </a:rPr>
              <a:t>公司信贷的基本要素</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jb3VudCI6MTEsImhkaWQiOiI4Y2IwZjJjNmE0M2JlZjYxM2MyOWZmNmQwYTUzODJmMCIsInVzZXJDb3VudCI6MTF9"/>
</p:tagLst>
</file>

<file path=ppt/tags/tag2.xml><?xml version="1.0" encoding="utf-8"?>
<p:tagLst xmlns:a="http://schemas.openxmlformats.org/drawingml/2006/main" xmlns:r="http://schemas.openxmlformats.org/officeDocument/2006/relationships" xmlns:p="http://schemas.openxmlformats.org/presentationml/2006/main">
  <p:tag name="ISLIDE.DIAGRAM" val="183100"/>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Custom 27">
      <a:dk1>
        <a:srgbClr val="000000"/>
      </a:dk1>
      <a:lt1>
        <a:srgbClr val="FFFFFF"/>
      </a:lt1>
      <a:dk2>
        <a:srgbClr val="44546A"/>
      </a:dk2>
      <a:lt2>
        <a:srgbClr val="E7E6E6"/>
      </a:lt2>
      <a:accent1>
        <a:srgbClr val="004D73"/>
      </a:accent1>
      <a:accent2>
        <a:srgbClr val="3C7AA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6350</TotalTime>
  <Words>2070</Words>
  <Application>Microsoft Office PowerPoint</Application>
  <PresentationFormat>宽屏</PresentationFormat>
  <Paragraphs>152</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FZQingKeBenYueSongS-R-GB</vt:lpstr>
      <vt:lpstr>Microsoft YaHei Light</vt:lpstr>
      <vt:lpstr>Source Han Sans CN Normal</vt:lpstr>
      <vt:lpstr>Source Han Sans SC</vt:lpstr>
      <vt:lpstr>等线</vt:lpstr>
      <vt:lpstr>等线 Light</vt:lpstr>
      <vt:lpstr>思源黑体</vt:lpstr>
      <vt:lpstr>思源黑体 CN Normal</vt:lpstr>
      <vt:lpstr>思源宋体 CN</vt:lpstr>
      <vt:lpstr>思源宋体 CN Heavy</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Administrater</dc:creator>
  <cp:lastModifiedBy>123</cp:lastModifiedBy>
  <cp:revision>46</cp:revision>
  <dcterms:created xsi:type="dcterms:W3CDTF">2019-11-13T11:19:00Z</dcterms:created>
  <dcterms:modified xsi:type="dcterms:W3CDTF">2022-10-25T11:39:10Z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KSOTemplateUUID">
    <vt:lpwstr>v1.0_mb_6KwjQV+KRHoGEjK9KXCiMw==</vt:lpwstr>
  </property>
  <property fmtid="{D5CDD505-2E9C-101B-9397-08002B2CF9AE}" pid="4" name="ICV">
    <vt:lpwstr>F7FFB07BF4204AB1814B6B743BCF7887</vt:lpwstr>
  </property>
</Properties>
</file>